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5F5F5"/>
    <a:srgbClr val="FFFBEB"/>
    <a:srgbClr val="FFFFFF"/>
    <a:srgbClr val="F9F9F9"/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6"/>
    <p:restoredTop sz="94641"/>
  </p:normalViewPr>
  <p:slideViewPr>
    <p:cSldViewPr snapToGrid="0" snapToObjects="1">
      <p:cViewPr varScale="1">
        <p:scale>
          <a:sx n="91" d="100"/>
          <a:sy n="91" d="100"/>
        </p:scale>
        <p:origin x="208" y="8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670CB-6496-7141-A268-76ADFD1EB3EB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802C3-66ED-9241-82B6-8058B12E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8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1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08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34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85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201128"/>
          </a:xfrm>
        </p:spPr>
        <p:txBody>
          <a:bodyPr anchor="b">
            <a:normAutofit/>
          </a:bodyPr>
          <a:lstStyle>
            <a:lvl1pPr algn="ctr">
              <a:defRPr sz="51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90322"/>
            <a:ext cx="9144000" cy="206747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1524000" y="3686618"/>
            <a:ext cx="9144000" cy="49236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n-lt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058E0BDD-991F-A841-BA7A-8469737DF566}" type="datetime1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9"/>
          </a:xfrm>
        </p:spPr>
        <p:txBody>
          <a:bodyPr vert="eaVert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6"/>
            <a:ext cx="7734300" cy="5811839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fld id="{4059C291-AEAF-7D4C-AF32-3B3FFE428A14}" type="datetime1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495"/>
            <a:ext cx="10515600" cy="766483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5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0839-3D44-F140-82DB-E2D3B0E3CEA9}" type="datetime1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F6F439E0-FB85-2F49-8ED4-8203EB41A507}" type="datetime1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69895"/>
            <a:ext cx="5181600" cy="5007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69895"/>
            <a:ext cx="5181600" cy="5007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2624-3D97-5E40-AA8B-36928FD1B264}" type="datetime1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55496"/>
            <a:ext cx="10515600" cy="766483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6989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93808"/>
            <a:ext cx="5157787" cy="41958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16989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1993808"/>
            <a:ext cx="5183188" cy="41958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96B1240B-DC83-5241-83E4-4D0E369BC4AE}" type="datetime1">
              <a:rPr lang="en-US" smtClean="0"/>
              <a:t>6/5/18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CD782996-1CAA-9E4D-8362-15279F782E02}" type="datetime1">
              <a:rPr lang="en-US" smtClean="0"/>
              <a:t>6/5/18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D5358B8-F403-164B-98BB-95C8C97251E9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3F43EB7D-450F-EA4B-8B13-6CF0B0F7E1A5}" type="datetime1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85D17064-DDD7-5F48-9F4C-87861D2DE499}" type="datetime1">
              <a:rPr lang="en-US" smtClean="0"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55496"/>
            <a:ext cx="10515600" cy="76648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69895"/>
            <a:ext cx="10515600" cy="500706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5F13E-8735-6D41-9D76-9F4ACF5FF2B1}" type="datetime1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Vectorization</a:t>
            </a:r>
            <a:r>
              <a:rPr lang="en-US" dirty="0"/>
              <a:t>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Utilize the Vector Units in a Processor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BB35C90A-95FA-094F-8F1B-5A72770A8A6A}"/>
              </a:ext>
            </a:extLst>
          </p:cNvPr>
          <p:cNvSpPr txBox="1">
            <a:spLocks/>
          </p:cNvSpPr>
          <p:nvPr/>
        </p:nvSpPr>
        <p:spPr>
          <a:xfrm>
            <a:off x="3289300" y="6375400"/>
            <a:ext cx="5613400" cy="365125"/>
          </a:xfrm>
          <a:prstGeom prst="rect">
            <a:avLst/>
          </a:prstGeom>
        </p:spPr>
        <p:txBody>
          <a:bodyPr lIns="91438" tIns="45719" rIns="91438" bIns="45719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88888"/>
                </a:solidFill>
                <a:latin typeface="+mn-lt"/>
              </a:rPr>
              <a:t>© 2018 L. V. Kale at the University of </a:t>
            </a:r>
            <a:r>
              <a:rPr lang="en-US" sz="1600">
                <a:solidFill>
                  <a:srgbClr val="888888"/>
                </a:solidFill>
                <a:latin typeface="+mn-lt"/>
              </a:rPr>
              <a:t>Illinois Urbana-Champaign</a:t>
            </a:r>
            <a:endParaRPr lang="en-US" sz="1600" dirty="0">
              <a:solidFill>
                <a:srgbClr val="88888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424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EED8-3C2F-FF4E-80B4-F2368C8F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(SIMD)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B3989-1FF6-8344-82D1-B6BD63A40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Observations:</a:t>
            </a:r>
          </a:p>
          <a:p>
            <a:pPr lvl="1"/>
            <a:r>
              <a:rPr lang="en-US" dirty="0"/>
              <a:t>Many computationally intensive application loop over data doing identical operations</a:t>
            </a:r>
          </a:p>
          <a:p>
            <a:pPr lvl="2"/>
            <a:r>
              <a:rPr lang="en-US" dirty="0"/>
              <a:t>E.g.,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A[</a:t>
            </a:r>
            <a:r>
              <a:rPr lang="en-US" dirty="0" err="1"/>
              <a:t>i</a:t>
            </a:r>
            <a:r>
              <a:rPr lang="en-US" dirty="0"/>
              <a:t>] += x * B[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lvl="1"/>
            <a:r>
              <a:rPr lang="en-US" dirty="0"/>
              <a:t>The consecutive instructions are identical, except for values</a:t>
            </a:r>
          </a:p>
          <a:p>
            <a:pPr lvl="2"/>
            <a:r>
              <a:rPr lang="en-US" dirty="0"/>
              <a:t>Not counting the incrementing of 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/>
              <a:t>By duplicating floating point hardware, we can make this go much faster </a:t>
            </a:r>
          </a:p>
          <a:p>
            <a:pPr lvl="2"/>
            <a:r>
              <a:rPr lang="en-US" dirty="0"/>
              <a:t>(Instruction fetch and decode are identical … load and store are to consecutive locations)</a:t>
            </a:r>
          </a:p>
          <a:p>
            <a:pPr lvl="1"/>
            <a:r>
              <a:rPr lang="en-US" dirty="0"/>
              <a:t>Floating point units are relatively cheap … less than 1 square mm on the chip</a:t>
            </a:r>
          </a:p>
          <a:p>
            <a:r>
              <a:rPr lang="en-US" dirty="0"/>
              <a:t>Add vector register, vector FPUs, and vector instructions</a:t>
            </a:r>
          </a:p>
          <a:p>
            <a:pPr lvl="1"/>
            <a:r>
              <a:rPr lang="en-US" dirty="0"/>
              <a:t>Most modern processors provide such vector hardware</a:t>
            </a:r>
          </a:p>
          <a:p>
            <a:pPr lvl="1"/>
            <a:r>
              <a:rPr lang="en-US" dirty="0"/>
              <a:t>Made accessible through specialized instructions</a:t>
            </a:r>
          </a:p>
          <a:p>
            <a:pPr lvl="1"/>
            <a:r>
              <a:rPr lang="en-US" dirty="0"/>
              <a:t>Intel: SSE, AVX, PowerPC: </a:t>
            </a:r>
            <a:r>
              <a:rPr lang="en-US" dirty="0" err="1"/>
              <a:t>AltiVec</a:t>
            </a:r>
            <a:endParaRPr lang="en-US" dirty="0"/>
          </a:p>
          <a:p>
            <a:pPr marL="457189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F43A1-4125-3F4A-8C37-6EF52A33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F7C64-B53D-924E-B81E-909CC5FF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7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39C73-2B43-574E-A75C-80CA8E302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Vectorizing</a:t>
            </a:r>
            <a:r>
              <a:rPr lang="en-US" dirty="0"/>
              <a:t>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4C479-D49D-F847-8701-49E2EA476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I.e., making sure your code uses the vector units</a:t>
            </a:r>
          </a:p>
          <a:p>
            <a:r>
              <a:rPr lang="en-US" dirty="0"/>
              <a:t>Ideally, compiler should do it</a:t>
            </a:r>
          </a:p>
          <a:p>
            <a:r>
              <a:rPr lang="en-US" dirty="0"/>
              <a:t>Sometimes, it doesn’t </a:t>
            </a:r>
          </a:p>
          <a:p>
            <a:pPr lvl="1"/>
            <a:r>
              <a:rPr lang="en-US" dirty="0"/>
              <a:t>Because it cannot guarantee that instructions are independent, for example</a:t>
            </a:r>
          </a:p>
          <a:p>
            <a:r>
              <a:rPr lang="en-US" dirty="0"/>
              <a:t>How to find out a code you expected to </a:t>
            </a:r>
            <a:r>
              <a:rPr lang="en-US" dirty="0" err="1"/>
              <a:t>vectorize</a:t>
            </a:r>
            <a:r>
              <a:rPr lang="en-US" dirty="0"/>
              <a:t> was not?</a:t>
            </a:r>
          </a:p>
          <a:p>
            <a:r>
              <a:rPr lang="en-US" dirty="0"/>
              <a:t>What to do in that case?</a:t>
            </a:r>
          </a:p>
          <a:p>
            <a:pPr lvl="1"/>
            <a:r>
              <a:rPr lang="en-US" dirty="0"/>
              <a:t>Unblock the compiler via annotations and declarations</a:t>
            </a:r>
          </a:p>
          <a:p>
            <a:pPr lvl="2"/>
            <a:r>
              <a:rPr lang="en-US" b="1" i="1" dirty="0"/>
              <a:t>Restrict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Use vector “</a:t>
            </a:r>
            <a:r>
              <a:rPr lang="en-US" dirty="0" err="1"/>
              <a:t>intrinsics</a:t>
            </a:r>
            <a:r>
              <a:rPr lang="en-US" dirty="0"/>
              <a:t>” in your code, telling the compiler to produce vector instructions</a:t>
            </a:r>
          </a:p>
          <a:p>
            <a:pPr lvl="2"/>
            <a:r>
              <a:rPr lang="en-US" dirty="0"/>
              <a:t>SSE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38D96-6C6A-8A44-A394-74E3203A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C875F-D5ED-324D-8184-D515FF62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2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compilers support options that report</a:t>
            </a:r>
          </a:p>
          <a:p>
            <a:pPr lvl="1"/>
            <a:r>
              <a:rPr lang="en-US" dirty="0"/>
              <a:t>Whether individual loops were </a:t>
            </a:r>
            <a:r>
              <a:rPr lang="en-US" dirty="0" err="1"/>
              <a:t>vectorized</a:t>
            </a:r>
            <a:endParaRPr lang="en-US" dirty="0"/>
          </a:p>
          <a:p>
            <a:pPr lvl="1"/>
            <a:r>
              <a:rPr lang="en-US" dirty="0"/>
              <a:t>If not, why not?</a:t>
            </a:r>
          </a:p>
          <a:p>
            <a:r>
              <a:rPr lang="en-US" dirty="0"/>
              <a:t>For example, Intel compilers support a “</a:t>
            </a:r>
            <a:r>
              <a:rPr lang="en-US" dirty="0">
                <a:latin typeface="Courier"/>
                <a:cs typeface="Courier"/>
              </a:rPr>
              <a:t>-</a:t>
            </a:r>
            <a:r>
              <a:rPr lang="en-US" dirty="0" err="1">
                <a:latin typeface="Courier"/>
                <a:cs typeface="Courier"/>
              </a:rPr>
              <a:t>vec</a:t>
            </a:r>
            <a:r>
              <a:rPr lang="en-US" dirty="0">
                <a:latin typeface="Courier"/>
                <a:cs typeface="Courier"/>
              </a:rPr>
              <a:t>-report</a:t>
            </a:r>
            <a:r>
              <a:rPr lang="en-US" dirty="0"/>
              <a:t>” command line option</a:t>
            </a:r>
          </a:p>
          <a:p>
            <a:r>
              <a:rPr lang="en-US" dirty="0"/>
              <a:t>A lot of information is available online</a:t>
            </a:r>
          </a:p>
          <a:p>
            <a:r>
              <a:rPr lang="en-US" dirty="0"/>
              <a:t>For example, see:</a:t>
            </a:r>
          </a:p>
          <a:p>
            <a:pPr lvl="1"/>
            <a:r>
              <a:rPr lang="en-US" sz="1800" dirty="0"/>
              <a:t>https://</a:t>
            </a:r>
            <a:r>
              <a:rPr lang="en-US" sz="1800" dirty="0" err="1"/>
              <a:t>software.intel.com</a:t>
            </a:r>
            <a:r>
              <a:rPr lang="en-US" sz="1800" dirty="0"/>
              <a:t>/sites/default/files/m/4/8/8/2/a/31848-CompilerAutovectorizationGuide.pdf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0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Annotations and Hints to the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3915925"/>
            <a:ext cx="10515600" cy="2440427"/>
          </a:xfrm>
        </p:spPr>
        <p:txBody>
          <a:bodyPr/>
          <a:lstStyle/>
          <a:p>
            <a:r>
              <a:rPr lang="en-US" dirty="0"/>
              <a:t>This code may not be </a:t>
            </a:r>
            <a:r>
              <a:rPr lang="en-US" dirty="0" err="1"/>
              <a:t>vectorized</a:t>
            </a:r>
            <a:r>
              <a:rPr lang="en-US" dirty="0"/>
              <a:t> by the compiler</a:t>
            </a:r>
          </a:p>
          <a:p>
            <a:pPr lvl="1"/>
            <a:r>
              <a:rPr lang="en-US" dirty="0"/>
              <a:t>Because </a:t>
            </a:r>
            <a:r>
              <a:rPr lang="en-US" dirty="0">
                <a:latin typeface="Courier"/>
                <a:cs typeface="Courier"/>
              </a:rPr>
              <a:t>c</a:t>
            </a:r>
            <a:r>
              <a:rPr lang="en-US" dirty="0"/>
              <a:t> may be pointing to a location inside the array </a:t>
            </a:r>
            <a:r>
              <a:rPr lang="en-US" dirty="0">
                <a:latin typeface="Courier"/>
                <a:cs typeface="Courier"/>
              </a:rPr>
              <a:t>a</a:t>
            </a:r>
            <a:r>
              <a:rPr lang="en-US" dirty="0"/>
              <a:t>, for example</a:t>
            </a:r>
          </a:p>
          <a:p>
            <a:pPr lvl="2"/>
            <a:r>
              <a:rPr lang="en-US" dirty="0"/>
              <a:t>It may be erroneous to overwrite </a:t>
            </a:r>
            <a:r>
              <a:rPr lang="en-US" dirty="0">
                <a:latin typeface="Courier"/>
                <a:cs typeface="Courier"/>
              </a:rPr>
              <a:t>a</a:t>
            </a:r>
            <a:r>
              <a:rPr lang="en-US" dirty="0"/>
              <a:t> before it is read</a:t>
            </a:r>
          </a:p>
          <a:p>
            <a:pPr lvl="1"/>
            <a:r>
              <a:rPr lang="en-US" dirty="0"/>
              <a:t>If you are sure that such </a:t>
            </a:r>
            <a:r>
              <a:rPr lang="en-US" i="1" u="sng" dirty="0"/>
              <a:t>aliasing</a:t>
            </a:r>
            <a:r>
              <a:rPr lang="en-US" dirty="0"/>
              <a:t> is not happening in your program, you can tell the compiler so by using the keyword</a:t>
            </a:r>
            <a:r>
              <a:rPr lang="en-US" i="1" dirty="0">
                <a:latin typeface="Courier"/>
                <a:cs typeface="Courier"/>
              </a:rPr>
              <a:t> restrict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028810"/>
            <a:ext cx="6261819" cy="126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mr-IN" dirty="0">
                <a:latin typeface="Courier"/>
                <a:cs typeface="Courier"/>
              </a:rPr>
              <a:t>void 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mr-IN" dirty="0">
                <a:latin typeface="Courier"/>
                <a:cs typeface="Courier"/>
              </a:rPr>
              <a:t>float*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mr-IN" dirty="0">
                <a:latin typeface="Courier"/>
                <a:cs typeface="Courier"/>
              </a:rPr>
              <a:t>a, float*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mr-IN" dirty="0">
                <a:latin typeface="Courier"/>
                <a:cs typeface="Courier"/>
              </a:rPr>
              <a:t>b, float*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mr-IN" dirty="0">
                <a:latin typeface="Courier"/>
                <a:cs typeface="Courier"/>
              </a:rPr>
              <a:t>c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mr-IN" dirty="0">
                <a:latin typeface="Courier"/>
                <a:cs typeface="Courier"/>
              </a:rPr>
              <a:t> {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mr-IN" dirty="0">
                <a:latin typeface="Courier"/>
                <a:cs typeface="Courier"/>
              </a:rPr>
              <a:t>for 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mr-IN" dirty="0">
                <a:latin typeface="Courier"/>
                <a:cs typeface="Courier"/>
              </a:rPr>
              <a:t>int i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mr-IN" dirty="0">
                <a:latin typeface="Courier"/>
                <a:cs typeface="Courier"/>
              </a:rPr>
              <a:t>0; i</a:t>
            </a:r>
            <a:r>
              <a:rPr lang="en-US" dirty="0">
                <a:latin typeface="Courier"/>
                <a:cs typeface="Courier"/>
              </a:rPr>
              <a:t> &lt; </a:t>
            </a:r>
            <a:r>
              <a:rPr lang="mr-IN" dirty="0">
                <a:latin typeface="Courier"/>
                <a:cs typeface="Courier"/>
              </a:rPr>
              <a:t>SIZE; i</a:t>
            </a:r>
            <a:r>
              <a:rPr lang="en-US" dirty="0">
                <a:latin typeface="Courier"/>
                <a:cs typeface="Courier"/>
              </a:rPr>
              <a:t>++)</a:t>
            </a:r>
            <a:r>
              <a:rPr lang="mr-IN" dirty="0">
                <a:latin typeface="Courier"/>
                <a:cs typeface="Courier"/>
              </a:rPr>
              <a:t> {</a:t>
            </a:r>
          </a:p>
          <a:p>
            <a:r>
              <a:rPr lang="mr-IN" dirty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   </a:t>
            </a:r>
            <a:r>
              <a:rPr lang="mr-IN" dirty="0">
                <a:latin typeface="Courier"/>
                <a:cs typeface="Courier"/>
              </a:rPr>
              <a:t>c</a:t>
            </a:r>
            <a:r>
              <a:rPr lang="en-US" dirty="0">
                <a:latin typeface="Courier"/>
                <a:cs typeface="Courier"/>
              </a:rPr>
              <a:t>[</a:t>
            </a:r>
            <a:r>
              <a:rPr lang="mr-IN" dirty="0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]</a:t>
            </a:r>
            <a:r>
              <a:rPr lang="mr-IN" dirty="0">
                <a:latin typeface="Courier"/>
                <a:cs typeface="Courier"/>
              </a:rPr>
              <a:t> += a</a:t>
            </a:r>
            <a:r>
              <a:rPr lang="en-US" dirty="0">
                <a:latin typeface="Courier"/>
                <a:cs typeface="Courier"/>
              </a:rPr>
              <a:t>[</a:t>
            </a:r>
            <a:r>
              <a:rPr lang="mr-IN" dirty="0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]</a:t>
            </a:r>
            <a:r>
              <a:rPr lang="mr-IN" dirty="0">
                <a:latin typeface="Courier"/>
                <a:cs typeface="Courier"/>
              </a:rPr>
              <a:t> + b</a:t>
            </a:r>
            <a:r>
              <a:rPr lang="en-US" dirty="0">
                <a:latin typeface="Courier"/>
                <a:cs typeface="Courier"/>
              </a:rPr>
              <a:t>[</a:t>
            </a:r>
            <a:r>
              <a:rPr lang="mr-IN" dirty="0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]</a:t>
            </a:r>
            <a:r>
              <a:rPr lang="mr-IN" dirty="0">
                <a:latin typeface="Courier"/>
                <a:cs typeface="Courier"/>
              </a:rPr>
              <a:t>;</a:t>
            </a:r>
          </a:p>
          <a:p>
            <a:r>
              <a:rPr lang="mr-IN" dirty="0">
                <a:latin typeface="Courier"/>
                <a:cs typeface="Courier"/>
              </a:rPr>
              <a:t>}</a:t>
            </a:r>
            <a:r>
              <a:rPr lang="en-US" dirty="0">
                <a:latin typeface="Courier"/>
                <a:cs typeface="Courier"/>
              </a:rPr>
              <a:t>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2" y="2550275"/>
            <a:ext cx="10515599" cy="1261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mr-IN" dirty="0">
                <a:latin typeface="Courier"/>
                <a:cs typeface="Courier"/>
              </a:rPr>
              <a:t>void 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mr-IN" dirty="0">
                <a:latin typeface="Courier"/>
                <a:cs typeface="Courier"/>
              </a:rPr>
              <a:t>float*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restrict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mr-IN" dirty="0">
                <a:latin typeface="Courier"/>
                <a:cs typeface="Courier"/>
              </a:rPr>
              <a:t>a, float *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restrict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mr-IN" dirty="0">
                <a:latin typeface="Courier"/>
                <a:cs typeface="Courier"/>
              </a:rPr>
              <a:t>b, float *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restrict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mr-IN" dirty="0">
                <a:latin typeface="Courier"/>
                <a:cs typeface="Courier"/>
              </a:rPr>
              <a:t>c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mr-IN" dirty="0">
                <a:latin typeface="Courier"/>
                <a:cs typeface="Courier"/>
              </a:rPr>
              <a:t> {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mr-IN" dirty="0">
                <a:latin typeface="Courier"/>
                <a:cs typeface="Courier"/>
              </a:rPr>
              <a:t>for 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mr-IN" dirty="0">
                <a:latin typeface="Courier"/>
                <a:cs typeface="Courier"/>
              </a:rPr>
              <a:t>int i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mr-IN" dirty="0">
                <a:latin typeface="Courier"/>
                <a:cs typeface="Courier"/>
              </a:rPr>
              <a:t>0; i</a:t>
            </a:r>
            <a:r>
              <a:rPr lang="en-US" dirty="0">
                <a:latin typeface="Courier"/>
                <a:cs typeface="Courier"/>
              </a:rPr>
              <a:t> &lt; </a:t>
            </a:r>
            <a:r>
              <a:rPr lang="mr-IN" dirty="0">
                <a:latin typeface="Courier"/>
                <a:cs typeface="Courier"/>
              </a:rPr>
              <a:t>SIZE; i</a:t>
            </a:r>
            <a:r>
              <a:rPr lang="en-US" dirty="0">
                <a:latin typeface="Courier"/>
                <a:cs typeface="Courier"/>
              </a:rPr>
              <a:t>++)</a:t>
            </a:r>
            <a:r>
              <a:rPr lang="mr-IN" dirty="0">
                <a:latin typeface="Courier"/>
                <a:cs typeface="Courier"/>
              </a:rPr>
              <a:t> {</a:t>
            </a:r>
          </a:p>
          <a:p>
            <a:r>
              <a:rPr lang="mr-IN" dirty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   </a:t>
            </a:r>
            <a:r>
              <a:rPr lang="mr-IN" dirty="0">
                <a:latin typeface="Courier"/>
                <a:cs typeface="Courier"/>
              </a:rPr>
              <a:t>c</a:t>
            </a:r>
            <a:r>
              <a:rPr lang="en-US" dirty="0">
                <a:latin typeface="Courier"/>
                <a:cs typeface="Courier"/>
              </a:rPr>
              <a:t>[</a:t>
            </a:r>
            <a:r>
              <a:rPr lang="mr-IN" dirty="0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]</a:t>
            </a:r>
            <a:r>
              <a:rPr lang="mr-IN" dirty="0">
                <a:latin typeface="Courier"/>
                <a:cs typeface="Courier"/>
              </a:rPr>
              <a:t> += a</a:t>
            </a:r>
            <a:r>
              <a:rPr lang="en-US" dirty="0">
                <a:latin typeface="Courier"/>
                <a:cs typeface="Courier"/>
              </a:rPr>
              <a:t>[</a:t>
            </a:r>
            <a:r>
              <a:rPr lang="mr-IN" dirty="0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]</a:t>
            </a:r>
            <a:r>
              <a:rPr lang="mr-IN" dirty="0">
                <a:latin typeface="Courier"/>
                <a:cs typeface="Courier"/>
              </a:rPr>
              <a:t> + b</a:t>
            </a:r>
            <a:r>
              <a:rPr lang="en-US" dirty="0">
                <a:latin typeface="Courier"/>
                <a:cs typeface="Courier"/>
              </a:rPr>
              <a:t>[</a:t>
            </a:r>
            <a:r>
              <a:rPr lang="mr-IN" dirty="0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]</a:t>
            </a:r>
            <a:r>
              <a:rPr lang="mr-IN" dirty="0">
                <a:latin typeface="Courier"/>
                <a:cs typeface="Courier"/>
              </a:rPr>
              <a:t>;</a:t>
            </a:r>
          </a:p>
          <a:p>
            <a:r>
              <a:rPr lang="mr-IN" dirty="0">
                <a:latin typeface="Courier"/>
                <a:cs typeface="Courier"/>
              </a:rPr>
              <a:t>}</a:t>
            </a:r>
            <a:r>
              <a:rPr lang="en-US" dirty="0">
                <a:latin typeface="Courier"/>
                <a:cs typeface="Courier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81583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MCS-DS_PPT_template_final.thmx</Template>
  <TotalTime>3357</TotalTime>
  <Words>501</Words>
  <Application>Microsoft Macintosh PowerPoint</Application>
  <PresentationFormat>Widescreen</PresentationFormat>
  <Paragraphs>61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</vt:lpstr>
      <vt:lpstr>Lato Medium</vt:lpstr>
      <vt:lpstr>SampleSlides</vt:lpstr>
      <vt:lpstr>Vectorization </vt:lpstr>
      <vt:lpstr>Vector (SIMD) Hardware</vt:lpstr>
      <vt:lpstr>Vectorizing Your Code</vt:lpstr>
      <vt:lpstr>Vectorization Report</vt:lpstr>
      <vt:lpstr>Annotations and Hints to the Compiler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of a Processor</dc:title>
  <dc:creator>Casaclang, Marissa N</dc:creator>
  <cp:lastModifiedBy>Microsoft Office User</cp:lastModifiedBy>
  <cp:revision>52</cp:revision>
  <dcterms:created xsi:type="dcterms:W3CDTF">2018-03-13T21:41:58Z</dcterms:created>
  <dcterms:modified xsi:type="dcterms:W3CDTF">2018-06-06T17:28:39Z</dcterms:modified>
</cp:coreProperties>
</file>