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1" r:id="rId3"/>
    <p:sldId id="262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/>
    <p:restoredTop sz="95073" autoAdjust="0"/>
  </p:normalViewPr>
  <p:slideViewPr>
    <p:cSldViewPr snapToGrid="0" snapToObjects="1">
      <p:cViewPr varScale="1">
        <p:scale>
          <a:sx n="89" d="100"/>
          <a:sy n="89" d="100"/>
        </p:scale>
        <p:origin x="92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17A4-9085-B04D-9106-7281413179AA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6421-2EC5-CD40-A8E4-24B79F4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reference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C194085-AB9A-AD49-8C2C-38A4DDF21274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AD9276D8-EC57-834B-BD90-5DF7A321974A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886-30A6-9C40-BAAC-223089D47411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7DBC97E5-F84C-514A-B8DC-4D3FE0C75C77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CB1-E5A8-3148-AB21-ED62E4F250EA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D55FA6E1-214F-864C-8074-E35A24AF14F7}" type="datetime1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C04F70D-E088-1B42-A03F-0D086299683B}" type="datetime1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7F1C0D6-4212-454F-98FE-1FBC319F15DC}" type="datetime1">
              <a:rPr lang="en-US" smtClean="0"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BE1C103-DCD8-644E-A7FD-2AB43DFFBCE4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E2D345F2-254D-7945-9A1C-056875DE53ED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4342-6AE1-0A4A-9150-A19013354C0A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cads.rice.edu/workshops/july2007/autotune-slides-07/Terpstra-PAP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Analysis: counters and timers</a:t>
            </a:r>
          </a:p>
        </p:txBody>
      </p:sp>
    </p:spTree>
    <p:extLst>
      <p:ext uri="{BB962C8B-B14F-4D97-AF65-F5344CB8AC3E}">
        <p14:creationId xmlns:p14="http://schemas.microsoft.com/office/powerpoint/2010/main" val="417107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FE12-955B-5C44-9809-44C9C284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Counters: PAPI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FACA-6478-6549-BD9B-100E3EF0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Performance counters: processors record many events for analysis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E.g., number of cache misses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Very useful for performance analysis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Example usages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Cache hit ratio to understand locality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Ratio of floating point instructions to understand floating point intensity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Problem: different processors record differently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PAPI: middleware that provides a consistent programming interface for performance counters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Most major processors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All events are referenced by name and collected into </a:t>
            </a:r>
            <a:r>
              <a:rPr lang="en-US" dirty="0" err="1">
                <a:solidFill>
                  <a:prstClr val="black"/>
                </a:solidFill>
              </a:rPr>
              <a:t>EventSets</a:t>
            </a:r>
            <a:r>
              <a:rPr lang="en-US" dirty="0">
                <a:solidFill>
                  <a:prstClr val="black"/>
                </a:solidFill>
              </a:rPr>
              <a:t> for sampling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Events can be multiplexed if counters are limited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Statistical sampling is implemented by either software or hardware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(Reference: </a:t>
            </a:r>
            <a:r>
              <a:rPr lang="en-US" dirty="0">
                <a:solidFill>
                  <a:prstClr val="black"/>
                </a:solidFill>
                <a:hlinkClick r:id="rId3"/>
              </a:rPr>
              <a:t>http://cscads.rice.edu/workshops/july2007/autotune-slides-07/Terpstra-PAPI.pdf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89C3C-B8F7-DE41-86F2-AD31C723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90569-676B-2A45-81C6-482B2060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F706-2D0F-E942-BA7A-B9A69FC6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A220-D9DE-964D-BCD7-2CA3FD5B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EventSet</a:t>
            </a:r>
            <a:r>
              <a:rPr lang="en-US" dirty="0">
                <a:latin typeface="Courier" pitchFamily="2" charset="0"/>
              </a:rPr>
              <a:t> = PAPI_NULL;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long long values[3];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/* Initialize the PAPI library */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retval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PAPI_library_init</a:t>
            </a:r>
            <a:r>
              <a:rPr lang="en-US" dirty="0">
                <a:latin typeface="Courier" pitchFamily="2" charset="0"/>
              </a:rPr>
              <a:t>(PAPI_VER_CURRENT);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/* Create the Event Set */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PAPI_create_eventset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EventSet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/* Add Total Instructions Executed to our </a:t>
            </a:r>
            <a:r>
              <a:rPr lang="en-US" dirty="0" err="1">
                <a:latin typeface="Courier" pitchFamily="2" charset="0"/>
              </a:rPr>
              <a:t>EventSet</a:t>
            </a:r>
            <a:r>
              <a:rPr lang="en-US" dirty="0">
                <a:latin typeface="Courier" pitchFamily="2" charset="0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PAPI_add_event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EventSet</a:t>
            </a:r>
            <a:r>
              <a:rPr lang="en-US" dirty="0">
                <a:latin typeface="Courier" pitchFamily="2" charset="0"/>
              </a:rPr>
              <a:t>, PAPI_TOT_INS)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/* Start counting */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PAPI_start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EventSet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/* reading the counters */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PAPI_read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EventSet</a:t>
            </a:r>
            <a:r>
              <a:rPr lang="en-US" dirty="0">
                <a:latin typeface="Courier" pitchFamily="2" charset="0"/>
              </a:rPr>
              <a:t>, values)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/* Stop counting */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PAPI_stop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EventSet</a:t>
            </a:r>
            <a:r>
              <a:rPr lang="en-US" dirty="0">
                <a:latin typeface="Courier" pitchFamily="2" charset="0"/>
              </a:rPr>
              <a:t>, values)</a:t>
            </a:r>
          </a:p>
          <a:p>
            <a:pPr marL="0" indent="0">
              <a:buNone/>
            </a:pPr>
            <a:r>
              <a:rPr lang="en-US" b="1" dirty="0"/>
              <a:t>Check function return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4879-018A-614C-9642-8C438C6C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745-2EB8-8C45-897B-B7FC305E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9E2D5-92B9-0D4A-887C-037EE4A9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BF0EF-5FFD-1243-A5DA-A4814139147F}"/>
              </a:ext>
            </a:extLst>
          </p:cNvPr>
          <p:cNvSpPr txBox="1"/>
          <p:nvPr/>
        </p:nvSpPr>
        <p:spPr>
          <a:xfrm>
            <a:off x="538164" y="1174796"/>
            <a:ext cx="11353799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papi.h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 err="1"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main()</a:t>
            </a:r>
          </a:p>
          <a:p>
            <a:r>
              <a:rPr lang="en-US" sz="1600" dirty="0">
                <a:latin typeface="Courier" pitchFamily="2" charset="0"/>
              </a:rPr>
              <a:t>{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events[2] = {PAPI_L2_TCM, PAPI_TOT_INS}, ret;</a:t>
            </a:r>
          </a:p>
          <a:p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 err="1">
                <a:latin typeface="Courier" pitchFamily="2" charset="0"/>
              </a:rPr>
              <a:t>long_long</a:t>
            </a:r>
            <a:r>
              <a:rPr lang="en-US" sz="1600" dirty="0">
                <a:latin typeface="Courier" pitchFamily="2" charset="0"/>
              </a:rPr>
              <a:t> values[2];</a:t>
            </a:r>
          </a:p>
          <a:p>
            <a:r>
              <a:rPr lang="en-US" sz="1600" dirty="0">
                <a:latin typeface="Courier" pitchFamily="2" charset="0"/>
              </a:rPr>
              <a:t>	/* Initialize the PAPI library */</a:t>
            </a:r>
          </a:p>
          <a:p>
            <a:r>
              <a:rPr lang="en-US" sz="1600" dirty="0">
                <a:latin typeface="Courier" pitchFamily="2" charset="0"/>
              </a:rPr>
              <a:t>	ret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PAPI_library_init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(PAPI_VER_CURRENT);</a:t>
            </a:r>
          </a:p>
          <a:p>
            <a:r>
              <a:rPr lang="en-US" sz="1600" dirty="0">
                <a:latin typeface="Courier" pitchFamily="2" charset="0"/>
              </a:rPr>
              <a:t>	if (ret != PAPI_VER_CURRENT) {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fprintf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stderr</a:t>
            </a:r>
            <a:r>
              <a:rPr lang="en-US" sz="1600" dirty="0">
                <a:latin typeface="Courier" pitchFamily="2" charset="0"/>
              </a:rPr>
              <a:t>, "PAPI library </a:t>
            </a:r>
            <a:r>
              <a:rPr lang="en-US" sz="1600" dirty="0" err="1">
                <a:latin typeface="Courier" pitchFamily="2" charset="0"/>
              </a:rPr>
              <a:t>init</a:t>
            </a:r>
            <a:r>
              <a:rPr lang="en-US" sz="1600" dirty="0">
                <a:latin typeface="Courier" pitchFamily="2" charset="0"/>
              </a:rPr>
              <a:t> error!\n");</a:t>
            </a:r>
          </a:p>
          <a:p>
            <a:r>
              <a:rPr lang="en-US" sz="1600" dirty="0">
                <a:latin typeface="Courier" pitchFamily="2" charset="0"/>
              </a:rPr>
              <a:t>		exit(1);}</a:t>
            </a:r>
          </a:p>
          <a:p>
            <a:r>
              <a:rPr lang="en-US" sz="1600" dirty="0">
                <a:latin typeface="Courier" pitchFamily="2" charset="0"/>
              </a:rPr>
              <a:t>	if ((ret = </a:t>
            </a:r>
            <a:r>
              <a:rPr lang="en-US" sz="1600" dirty="0" err="1">
                <a:latin typeface="Courier" pitchFamily="2" charset="0"/>
              </a:rPr>
              <a:t>PAPI_start_counters</a:t>
            </a:r>
            <a:r>
              <a:rPr lang="en-US" sz="1600" dirty="0">
                <a:latin typeface="Courier" pitchFamily="2" charset="0"/>
              </a:rPr>
              <a:t>(events, 2)) != PAPI_OK) {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fprintf</a:t>
            </a:r>
            <a:r>
              <a:rPr lang="en-US" sz="1600" dirty="0">
                <a:latin typeface="Courier" pitchFamily="2" charset="0"/>
              </a:rPr>
              <a:t>(stderr, "PAPI failed to start counters: %s\n", </a:t>
            </a:r>
            <a:r>
              <a:rPr lang="en-US" sz="1600" dirty="0" err="1">
                <a:latin typeface="Courier" pitchFamily="2" charset="0"/>
              </a:rPr>
              <a:t>PAPI_strerror</a:t>
            </a:r>
            <a:r>
              <a:rPr lang="en-US" sz="1600" dirty="0">
                <a:latin typeface="Courier" pitchFamily="2" charset="0"/>
              </a:rPr>
              <a:t>(ret));</a:t>
            </a:r>
          </a:p>
          <a:p>
            <a:r>
              <a:rPr lang="en-US" sz="1600" dirty="0">
                <a:latin typeface="Courier" pitchFamily="2" charset="0"/>
              </a:rPr>
              <a:t>		exit(1);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… computation…</a:t>
            </a:r>
          </a:p>
          <a:p>
            <a:r>
              <a:rPr lang="en-US" sz="1600" dirty="0">
                <a:latin typeface="Courier" pitchFamily="2" charset="0"/>
              </a:rPr>
              <a:t>	if ((ret = </a:t>
            </a:r>
            <a:r>
              <a:rPr lang="en-US" sz="1600" dirty="0" err="1">
                <a:latin typeface="Courier" pitchFamily="2" charset="0"/>
              </a:rPr>
              <a:t>PAPI_read_counters</a:t>
            </a:r>
            <a:r>
              <a:rPr lang="en-US" sz="1600" dirty="0">
                <a:latin typeface="Courier" pitchFamily="2" charset="0"/>
              </a:rPr>
              <a:t>(values, 2)) != PAPI_OK) {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  <a:r>
              <a:rPr lang="en-US" sz="1600" dirty="0" err="1">
                <a:latin typeface="Courier" pitchFamily="2" charset="0"/>
              </a:rPr>
              <a:t>fprintf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stderr</a:t>
            </a:r>
            <a:r>
              <a:rPr lang="en-US" sz="1600" dirty="0">
                <a:latin typeface="Courier" pitchFamily="2" charset="0"/>
              </a:rPr>
              <a:t>, "PAPI failed to read counters: %s\n", </a:t>
            </a:r>
            <a:r>
              <a:rPr lang="en-US" sz="1600" dirty="0" err="1">
                <a:latin typeface="Courier" pitchFamily="2" charset="0"/>
              </a:rPr>
              <a:t>PAPI_strerror</a:t>
            </a:r>
            <a:r>
              <a:rPr lang="en-US" sz="1600" dirty="0">
                <a:latin typeface="Courier" pitchFamily="2" charset="0"/>
              </a:rPr>
              <a:t>(ret));</a:t>
            </a:r>
          </a:p>
          <a:p>
            <a:r>
              <a:rPr lang="en-US" sz="1600" dirty="0">
                <a:latin typeface="Courier" pitchFamily="2" charset="0"/>
              </a:rPr>
              <a:t>		exit(1);}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B3AA-B793-D947-8FCA-502009DC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DB7E-15F5-7C40-98DB-5E0C3A35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(Just)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basic tool that is often very useful is (just) a timer</a:t>
            </a:r>
          </a:p>
          <a:p>
            <a:r>
              <a:rPr lang="en-US" dirty="0"/>
              <a:t>Multiple types of timers are available</a:t>
            </a:r>
          </a:p>
          <a:p>
            <a:pPr lvl="1"/>
            <a:r>
              <a:rPr lang="en-US" dirty="0"/>
              <a:t>Make sure you use one with low overhead and high resolution</a:t>
            </a:r>
          </a:p>
          <a:p>
            <a:pPr lvl="1"/>
            <a:r>
              <a:rPr lang="en-US" dirty="0" err="1"/>
              <a:t>getrusage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Beware of the difference between clock ticks and time: dynamic variation due to turbo boost and DVFS</a:t>
            </a:r>
          </a:p>
          <a:p>
            <a:pPr lvl="1"/>
            <a:r>
              <a:rPr lang="en-US" dirty="0"/>
              <a:t>Check overhead and resolution of timers by calling them repeatedly in a loop 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6A03-2782-0844-8781-064181E2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7D577-968B-774B-B942-9B5C0E32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3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Timing Timers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L.V.Kale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75399"/>
            <a:ext cx="7191981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Definition of a timer based on </a:t>
            </a:r>
            <a:r>
              <a:rPr lang="en-US" dirty="0" err="1"/>
              <a:t>gettimeofday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"/>
                <a:cs typeface="Courier"/>
              </a:rPr>
              <a:t>double  </a:t>
            </a:r>
            <a:r>
              <a:rPr lang="en-US" dirty="0" err="1">
                <a:latin typeface="Courier"/>
                <a:cs typeface="Courier"/>
              </a:rPr>
              <a:t>get_clock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timeval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tv</a:t>
            </a: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ok;</a:t>
            </a:r>
          </a:p>
          <a:p>
            <a:r>
              <a:rPr lang="en-US" dirty="0">
                <a:latin typeface="Courier"/>
                <a:cs typeface="Courier"/>
              </a:rPr>
              <a:t>  ok = </a:t>
            </a:r>
            <a:r>
              <a:rPr lang="en-US" dirty="0" err="1">
                <a:latin typeface="Courier"/>
                <a:cs typeface="Courier"/>
              </a:rPr>
              <a:t>gettimeofday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tv</a:t>
            </a:r>
            <a:r>
              <a:rPr lang="en-US" dirty="0">
                <a:latin typeface="Courier"/>
                <a:cs typeface="Courier"/>
              </a:rPr>
              <a:t>, (void *) 0);</a:t>
            </a:r>
          </a:p>
          <a:p>
            <a:r>
              <a:rPr lang="en-US" dirty="0">
                <a:latin typeface="Courier"/>
                <a:cs typeface="Courier"/>
              </a:rPr>
              <a:t>  if (ok&lt;0) {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(“</a:t>
            </a:r>
            <a:r>
              <a:rPr lang="en-US" dirty="0" err="1">
                <a:latin typeface="Courier"/>
                <a:cs typeface="Courier"/>
              </a:rPr>
              <a:t>gettimeofday</a:t>
            </a:r>
            <a:r>
              <a:rPr lang="en-US" dirty="0">
                <a:latin typeface="Courier"/>
                <a:cs typeface="Courier"/>
              </a:rPr>
              <a:t> error”);  }</a:t>
            </a:r>
          </a:p>
          <a:p>
            <a:r>
              <a:rPr lang="en-US" dirty="0">
                <a:latin typeface="Courier"/>
                <a:cs typeface="Courier"/>
              </a:rPr>
              <a:t>  return (</a:t>
            </a:r>
            <a:r>
              <a:rPr lang="en-US" dirty="0" err="1">
                <a:latin typeface="Courier"/>
                <a:cs typeface="Courier"/>
              </a:rPr>
              <a:t>tv.tv_sec</a:t>
            </a:r>
            <a:r>
              <a:rPr lang="en-US" dirty="0">
                <a:latin typeface="Courier"/>
                <a:cs typeface="Courier"/>
              </a:rPr>
              <a:t> * 1.0 + </a:t>
            </a:r>
            <a:r>
              <a:rPr lang="en-US" dirty="0" err="1">
                <a:latin typeface="Courier"/>
                <a:cs typeface="Courier"/>
              </a:rPr>
              <a:t>tv.tv_usec</a:t>
            </a:r>
            <a:r>
              <a:rPr lang="en-US" dirty="0">
                <a:latin typeface="Courier"/>
                <a:cs typeface="Courier"/>
              </a:rPr>
              <a:t> * 1.0E-6); 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7591" y="1813464"/>
            <a:ext cx="68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57444-F0AD-804B-9736-DD75E2AFCB36}"/>
              </a:ext>
            </a:extLst>
          </p:cNvPr>
          <p:cNvSpPr txBox="1"/>
          <p:nvPr/>
        </p:nvSpPr>
        <p:spPr>
          <a:xfrm>
            <a:off x="838200" y="4456870"/>
            <a:ext cx="87630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  </a:t>
            </a:r>
            <a:r>
              <a:rPr lang="en-US" dirty="0">
                <a:latin typeface="Courier" pitchFamily="2" charset="0"/>
              </a:rPr>
              <a:t>t0 = </a:t>
            </a:r>
            <a:r>
              <a:rPr lang="en-US" dirty="0" err="1">
                <a:latin typeface="Courier" pitchFamily="2" charset="0"/>
              </a:rPr>
              <a:t>get_clock</a:t>
            </a:r>
            <a:r>
              <a:rPr lang="en-US" dirty="0">
                <a:latin typeface="Courier" pitchFamily="2" charset="0"/>
              </a:rPr>
              <a:t>();</a:t>
            </a:r>
          </a:p>
          <a:p>
            <a:r>
              <a:rPr lang="en-US" dirty="0">
                <a:latin typeface="Courier" pitchFamily="2" charset="0"/>
              </a:rPr>
              <a:t> 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=0;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&lt;N;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++)   times[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 = </a:t>
            </a:r>
            <a:r>
              <a:rPr lang="en-US" dirty="0" err="1">
                <a:latin typeface="Courier" pitchFamily="2" charset="0"/>
              </a:rPr>
              <a:t>get_clock</a:t>
            </a:r>
            <a:r>
              <a:rPr lang="en-US" dirty="0">
                <a:latin typeface="Courier" pitchFamily="2" charset="0"/>
              </a:rPr>
              <a:t>();</a:t>
            </a:r>
          </a:p>
          <a:p>
            <a:r>
              <a:rPr lang="en-US" dirty="0">
                <a:latin typeface="Courier" pitchFamily="2" charset="0"/>
              </a:rPr>
              <a:t> t1 = </a:t>
            </a:r>
            <a:r>
              <a:rPr lang="en-US" dirty="0" err="1">
                <a:latin typeface="Courier" pitchFamily="2" charset="0"/>
              </a:rPr>
              <a:t>get_clock</a:t>
            </a:r>
            <a:r>
              <a:rPr lang="en-US" dirty="0">
                <a:latin typeface="Courier" pitchFamily="2" charset="0"/>
              </a:rPr>
              <a:t>(); </a:t>
            </a:r>
          </a:p>
          <a:p>
            <a:r>
              <a:rPr lang="en-US" dirty="0">
                <a:latin typeface="Courier" pitchFamily="2" charset="0"/>
              </a:rPr>
              <a:t> 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("time per call: %f ns\n", (1000000000.0*(t1-t0)/N)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3257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1461</TotalTime>
  <Words>435</Words>
  <Application>Microsoft Macintosh PowerPoint</Application>
  <PresentationFormat>Widescreen</PresentationFormat>
  <Paragraphs>87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</vt:lpstr>
      <vt:lpstr>Lato Medium</vt:lpstr>
      <vt:lpstr>SampleSlides</vt:lpstr>
      <vt:lpstr>Performance Analysis: counters and timers</vt:lpstr>
      <vt:lpstr>Performance Counters: PAPI</vt:lpstr>
      <vt:lpstr>How to Use PAPI</vt:lpstr>
      <vt:lpstr>Example Program</vt:lpstr>
      <vt:lpstr>(Just) Timers</vt:lpstr>
      <vt:lpstr>Example Code for Timing Timers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counters: PAPI</dc:title>
  <dc:creator>Casaclang, Marissa N</dc:creator>
  <cp:lastModifiedBy>Microsoft Office User</cp:lastModifiedBy>
  <cp:revision>16</cp:revision>
  <dcterms:created xsi:type="dcterms:W3CDTF">2018-04-16T23:49:53Z</dcterms:created>
  <dcterms:modified xsi:type="dcterms:W3CDTF">2018-06-07T04:17:08Z</dcterms:modified>
</cp:coreProperties>
</file>