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1" r:id="rId3"/>
    <p:sldId id="262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5098" autoAdjust="0"/>
  </p:normalViewPr>
  <p:slideViewPr>
    <p:cSldViewPr snapToGrid="0" snapToObjects="1">
      <p:cViewPr varScale="1">
        <p:scale>
          <a:sx n="87" d="100"/>
          <a:sy n="87" d="100"/>
        </p:scale>
        <p:origin x="21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17A4-9085-B04D-9106-7281413179AA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6421-2EC5-CD40-A8E4-24B79F4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reference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has an overflowing text box, which is intentional. It is just meant to be a backdrop that illustrates what the output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C194085-AB9A-AD49-8C2C-38A4DDF21274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AD9276D8-EC57-834B-BD90-5DF7A321974A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886-30A6-9C40-BAAC-223089D47411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DBC97E5-F84C-514A-B8DC-4D3FE0C75C77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CB1-E5A8-3148-AB21-ED62E4F250EA}" type="datetime1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55FA6E1-214F-864C-8074-E35A24AF14F7}" type="datetime1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C04F70D-E088-1B42-A03F-0D086299683B}" type="datetime1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7F1C0D6-4212-454F-98FE-1FBC319F15DC}" type="datetime1">
              <a:rPr lang="en-US" smtClean="0"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BE1C103-DCD8-644E-A7FD-2AB43DFFBCE4}" type="datetime1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2D345F2-254D-7945-9A1C-056875DE53ED}" type="datetime1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4342-6AE1-0A4A-9150-A19013354C0A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r>
              <a:rPr lang="en-US"/>
              <a:t>: </a:t>
            </a:r>
            <a:br>
              <a:rPr lang="en-US"/>
            </a:br>
            <a:r>
              <a:rPr lang="en-US"/>
              <a:t>profiling </a:t>
            </a:r>
            <a:r>
              <a:rPr lang="en-US" dirty="0"/>
              <a:t>with </a:t>
            </a:r>
            <a:r>
              <a:rPr lang="en-US" dirty="0" err="1"/>
              <a:t>gprof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FE12-955B-5C44-9809-44C9C284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FACA-6478-6549-BD9B-100E3EF0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basic idea of profiling is to collect data on execution characteristics of blocks of code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easiest to identify block is a function</a:t>
            </a:r>
          </a:p>
          <a:p>
            <a:r>
              <a:rPr lang="en-US" dirty="0">
                <a:solidFill>
                  <a:prstClr val="black"/>
                </a:solidFill>
              </a:rPr>
              <a:t>Profile has come to mean something specific: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Data accumulated across time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Ignores time-series i.e. evolution of execution characteristics with time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Instead focuses on average time spent in each code block, for example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Saves time and creates manageable amount of data</a:t>
            </a:r>
          </a:p>
          <a:p>
            <a:r>
              <a:rPr lang="en-US" dirty="0" err="1">
                <a:solidFill>
                  <a:prstClr val="black"/>
                </a:solidFill>
              </a:rPr>
              <a:t>gprof</a:t>
            </a:r>
            <a:r>
              <a:rPr lang="en-US" dirty="0">
                <a:solidFill>
                  <a:prstClr val="black"/>
                </a:solidFill>
              </a:rPr>
              <a:t> is one of the oldest and still very useful tool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89C3C-B8F7-DE41-86F2-AD31C723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90569-676B-2A45-81C6-482B2060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F706-2D0F-E942-BA7A-B9A69FC6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gprof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A220-D9DE-964D-BCD7-2CA3FD5B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your program with </a:t>
            </a:r>
            <a:r>
              <a:rPr lang="en-US" dirty="0" err="1"/>
              <a:t>gprof</a:t>
            </a:r>
            <a:r>
              <a:rPr lang="en-US" dirty="0"/>
              <a:t> libraries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ambria" panose="02040503050406030204" pitchFamily="18" charset="0"/>
              </a:rPr>
              <a:t>”-</a:t>
            </a:r>
            <a:r>
              <a:rPr lang="en-US" b="1" dirty="0" err="1">
                <a:latin typeface="Cambria" panose="02040503050406030204" pitchFamily="18" charset="0"/>
              </a:rPr>
              <a:t>pg</a:t>
            </a:r>
            <a:r>
              <a:rPr lang="en-US" b="1" dirty="0">
                <a:latin typeface="Cambria" panose="02040503050406030204" pitchFamily="18" charset="0"/>
              </a:rPr>
              <a:t>” </a:t>
            </a:r>
            <a:r>
              <a:rPr lang="en-US" dirty="0">
                <a:latin typeface="Cambria" panose="02040503050406030204" pitchFamily="18" charset="0"/>
              </a:rPr>
              <a:t>flag at link time</a:t>
            </a:r>
          </a:p>
          <a:p>
            <a:r>
              <a:rPr lang="en-US" dirty="0"/>
              <a:t>Execute program normally, which produces some data in a binary file that you don’t need to look at </a:t>
            </a:r>
          </a:p>
          <a:p>
            <a:pPr lvl="1"/>
            <a:r>
              <a:rPr lang="en-US" dirty="0"/>
              <a:t>Called </a:t>
            </a:r>
            <a:r>
              <a:rPr lang="en-US" b="1" dirty="0" err="1">
                <a:latin typeface="Cambria" panose="02040503050406030204" pitchFamily="18" charset="0"/>
              </a:rPr>
              <a:t>gmon.out</a:t>
            </a:r>
            <a:endParaRPr lang="en-US" b="1" dirty="0">
              <a:latin typeface="Cambria" panose="02040503050406030204" pitchFamily="18" charset="0"/>
            </a:endParaRPr>
          </a:p>
          <a:p>
            <a:r>
              <a:rPr lang="en-US" dirty="0"/>
              <a:t>In the same folder where the executable is (and the </a:t>
            </a:r>
            <a:r>
              <a:rPr lang="en-US" dirty="0" err="1"/>
              <a:t>gmon.out</a:t>
            </a:r>
            <a:r>
              <a:rPr lang="en-US" dirty="0"/>
              <a:t> file is)</a:t>
            </a:r>
          </a:p>
          <a:p>
            <a:pPr lvl="1"/>
            <a:r>
              <a:rPr lang="en-US" dirty="0"/>
              <a:t>Run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“</a:t>
            </a:r>
            <a:r>
              <a:rPr lang="en-US" b="1" dirty="0" err="1">
                <a:latin typeface="Cambria" panose="02040503050406030204" pitchFamily="18" charset="0"/>
              </a:rPr>
              <a:t>gprof</a:t>
            </a:r>
            <a:r>
              <a:rPr lang="en-US" b="1" dirty="0">
                <a:latin typeface="Cambria" panose="02040503050406030204" pitchFamily="18" charset="0"/>
              </a:rPr>
              <a:t> &lt;name-of-your-executable&gt;” </a:t>
            </a:r>
          </a:p>
          <a:p>
            <a:r>
              <a:rPr lang="en-US" dirty="0"/>
              <a:t>This will produce profile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4879-018A-614C-9642-8C438C6C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745-2EB8-8C45-897B-B7FC305E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4D743-B654-A44E-8D17-DF9040E5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3604-13A8-A843-BCAA-A1D0B32E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257-E0DE-C04A-AC8D-B411F32AE905}"/>
              </a:ext>
            </a:extLst>
          </p:cNvPr>
          <p:cNvSpPr txBox="1"/>
          <p:nvPr/>
        </p:nvSpPr>
        <p:spPr>
          <a:xfrm>
            <a:off x="200025" y="200025"/>
            <a:ext cx="1164431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Flat profile:</a:t>
            </a:r>
          </a:p>
          <a:p>
            <a:endParaRPr lang="en-US" sz="1200" dirty="0"/>
          </a:p>
          <a:p>
            <a:r>
              <a:rPr lang="en-US" sz="1200" dirty="0"/>
              <a:t>Each sample counts as 0.01 seconds.</a:t>
            </a:r>
          </a:p>
          <a:p>
            <a:r>
              <a:rPr lang="en-US" sz="1200" dirty="0"/>
              <a:t>  %   cumulative   self              self     total           </a:t>
            </a:r>
          </a:p>
          <a:p>
            <a:r>
              <a:rPr lang="en-US" sz="1200" dirty="0"/>
              <a:t> time   seconds   seconds    calls  </a:t>
            </a:r>
            <a:r>
              <a:rPr lang="en-US" sz="1200" dirty="0" err="1"/>
              <a:t>ms</a:t>
            </a:r>
            <a:r>
              <a:rPr lang="en-US" sz="1200" dirty="0"/>
              <a:t>/call  </a:t>
            </a:r>
            <a:r>
              <a:rPr lang="en-US" sz="1200" dirty="0" err="1"/>
              <a:t>ms</a:t>
            </a:r>
            <a:r>
              <a:rPr lang="en-US" sz="1200" dirty="0"/>
              <a:t>/call  name    </a:t>
            </a:r>
          </a:p>
          <a:p>
            <a:r>
              <a:rPr lang="en-US" sz="1200" dirty="0"/>
              <a:t> 48.46      3.15     3.15 38883398     0.00     0.00  </a:t>
            </a:r>
            <a:r>
              <a:rPr lang="en-US" sz="1200" dirty="0" err="1"/>
              <a:t>TraversalWorker</a:t>
            </a:r>
            <a:r>
              <a:rPr lang="en-US" sz="1200" dirty="0"/>
              <a:t>::work(Node&lt;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41.99      5.87     2.73 16213287     0.00     0.00  </a:t>
            </a:r>
            <a:r>
              <a:rPr lang="en-US" sz="1200" dirty="0" err="1"/>
              <a:t>TraversalWorker</a:t>
            </a:r>
            <a:r>
              <a:rPr lang="en-US" sz="1200" dirty="0"/>
              <a:t>::work(</a:t>
            </a:r>
            <a:r>
              <a:rPr lang="en-US" sz="1200" dirty="0" err="1"/>
              <a:t>ExternalParticle</a:t>
            </a:r>
            <a:r>
              <a:rPr lang="en-US" sz="1200" dirty="0"/>
              <a:t>*)</a:t>
            </a:r>
          </a:p>
          <a:p>
            <a:r>
              <a:rPr lang="en-US" sz="1200" dirty="0"/>
              <a:t>  3.70      6.11     0.24   126598     0.00     0.05  Traversal&lt;</a:t>
            </a:r>
            <a:r>
              <a:rPr lang="en-US" sz="1200" dirty="0" err="1"/>
              <a:t>ForceData</a:t>
            </a:r>
            <a:r>
              <a:rPr lang="en-US" sz="1200" dirty="0"/>
              <a:t>&gt;::</a:t>
            </a:r>
            <a:r>
              <a:rPr lang="en-US" sz="1200" dirty="0" err="1"/>
              <a:t>topDownTraversal</a:t>
            </a:r>
            <a:r>
              <a:rPr lang="en-US" sz="1200" dirty="0"/>
              <a:t>(Node&lt;</a:t>
            </a:r>
            <a:r>
              <a:rPr lang="en-US" sz="1200" dirty="0" err="1"/>
              <a:t>ForceData</a:t>
            </a:r>
            <a:r>
              <a:rPr lang="en-US" sz="1200" dirty="0"/>
              <a:t>&gt;*, </a:t>
            </a:r>
            <a:r>
              <a:rPr lang="en-US" sz="1200" dirty="0" err="1"/>
              <a:t>CutoffWorker</a:t>
            </a:r>
            <a:r>
              <a:rPr lang="en-US" sz="1200" dirty="0"/>
              <a:t>&lt;</a:t>
            </a:r>
            <a:r>
              <a:rPr lang="en-US" sz="1200" dirty="0" err="1"/>
              <a:t>ForceData</a:t>
            </a:r>
            <a:r>
              <a:rPr lang="en-US" sz="1200" dirty="0"/>
              <a:t>&gt;*, State*)</a:t>
            </a:r>
          </a:p>
          <a:p>
            <a:r>
              <a:rPr lang="en-US" sz="1200" dirty="0"/>
              <a:t>  1.54      6.21     0.10    12784     0.01     0.01  </a:t>
            </a:r>
            <a:r>
              <a:rPr lang="en-US" sz="1200" dirty="0" err="1"/>
              <a:t>CkVec</a:t>
            </a:r>
            <a:r>
              <a:rPr lang="en-US" sz="1200" dirty="0"/>
              <a:t>&lt;Particle&gt;::</a:t>
            </a:r>
            <a:r>
              <a:rPr lang="en-US" sz="1200" dirty="0" err="1"/>
              <a:t>bubbleSort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  0.92      6.27     0.06   126648     0.00     0.00  </a:t>
            </a:r>
            <a:r>
              <a:rPr lang="en-US" sz="1200" dirty="0" err="1"/>
              <a:t>MomentsWorker</a:t>
            </a:r>
            <a:r>
              <a:rPr lang="en-US" sz="1200" dirty="0"/>
              <a:t>::work(Node&lt;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0.54      6.31     0.04 21133570     0.00     0.00  State::</a:t>
            </a:r>
            <a:r>
              <a:rPr lang="en-US" sz="1200" dirty="0" err="1"/>
              <a:t>nodeOpened</a:t>
            </a:r>
            <a:r>
              <a:rPr lang="en-US" sz="1200" dirty="0"/>
              <a:t>(unsigned long, 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0.46      6.34     0.03       50     0.60     0.60  </a:t>
            </a:r>
            <a:r>
              <a:rPr lang="en-US" sz="1200" dirty="0" err="1"/>
              <a:t>DataManager</a:t>
            </a:r>
            <a:r>
              <a:rPr lang="en-US" sz="1200" dirty="0"/>
              <a:t>::</a:t>
            </a:r>
            <a:r>
              <a:rPr lang="en-US" sz="1200" dirty="0" err="1"/>
              <a:t>hashParticleCoordinates</a:t>
            </a:r>
            <a:r>
              <a:rPr lang="en-US" sz="1200" dirty="0"/>
              <a:t>(</a:t>
            </a:r>
            <a:r>
              <a:rPr lang="en-US" sz="1200" dirty="0" err="1"/>
              <a:t>OrientedBox</a:t>
            </a:r>
            <a:r>
              <a:rPr lang="en-US" sz="1200" dirty="0"/>
              <a:t>&lt;float&gt;&amp;)</a:t>
            </a:r>
          </a:p>
          <a:p>
            <a:r>
              <a:rPr lang="en-US" sz="1200" dirty="0"/>
              <a:t>  0.46      6.37     0.03 38883398     0.00     0.00  State::</a:t>
            </a:r>
            <a:r>
              <a:rPr lang="en-US" sz="1200" dirty="0" err="1"/>
              <a:t>nodeEncountered</a:t>
            </a:r>
            <a:r>
              <a:rPr lang="en-US" sz="1200" dirty="0"/>
              <a:t>(unsigned long, 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0.39      6.39     0.03 38820099     0.00     0.00  </a:t>
            </a:r>
            <a:r>
              <a:rPr lang="en-US" sz="1200" dirty="0" err="1"/>
              <a:t>LocalTraversalWorker</a:t>
            </a:r>
            <a:r>
              <a:rPr lang="en-US" sz="1200" dirty="0"/>
              <a:t>::</a:t>
            </a:r>
            <a:r>
              <a:rPr lang="en-US" sz="1200" dirty="0" err="1"/>
              <a:t>getKeep</a:t>
            </a:r>
            <a:r>
              <a:rPr lang="en-US" sz="1200" dirty="0"/>
              <a:t>(</a:t>
            </a:r>
            <a:r>
              <a:rPr lang="en-US" sz="1200" dirty="0" err="1"/>
              <a:t>NodeType</a:t>
            </a:r>
            <a:r>
              <a:rPr lang="en-US" sz="1200" dirty="0"/>
              <a:t>)</a:t>
            </a:r>
          </a:p>
          <a:p>
            <a:r>
              <a:rPr lang="en-US" sz="1200" dirty="0"/>
              <a:t>  0.15      6.40     0.01 17618366     0.00     0.00  State::</a:t>
            </a:r>
            <a:r>
              <a:rPr lang="en-US" sz="1200" dirty="0" err="1"/>
              <a:t>nodeComputed</a:t>
            </a:r>
            <a:r>
              <a:rPr lang="en-US" sz="1200" dirty="0"/>
              <a:t>(Node&lt;</a:t>
            </a:r>
            <a:r>
              <a:rPr lang="en-US" sz="1200" dirty="0" err="1"/>
              <a:t>ForceData</a:t>
            </a:r>
            <a:r>
              <a:rPr lang="en-US" sz="1200" dirty="0"/>
              <a:t>&gt;*, unsigned long)</a:t>
            </a:r>
          </a:p>
          <a:p>
            <a:r>
              <a:rPr lang="en-US" sz="1200" dirty="0"/>
              <a:t>  0.15      6.41     0.01   126598     0.00     0.00  </a:t>
            </a:r>
            <a:r>
              <a:rPr lang="en-US" sz="1200" dirty="0" err="1"/>
              <a:t>CkVec</a:t>
            </a:r>
            <a:r>
              <a:rPr lang="en-US" sz="1200" dirty="0"/>
              <a:t>&lt;</a:t>
            </a:r>
            <a:r>
              <a:rPr lang="en-US" sz="1200" dirty="0" err="1"/>
              <a:t>NodeDescriptor</a:t>
            </a:r>
            <a:r>
              <a:rPr lang="en-US" sz="1200" dirty="0"/>
              <a:t>&gt;::insert(unsigned long, </a:t>
            </a:r>
            <a:r>
              <a:rPr lang="en-US" sz="1200" dirty="0" err="1"/>
              <a:t>NodeDescriptor</a:t>
            </a:r>
            <a:r>
              <a:rPr lang="en-US" sz="1200" dirty="0"/>
              <a:t> </a:t>
            </a:r>
            <a:r>
              <a:rPr lang="en-US" sz="1200" dirty="0" err="1"/>
              <a:t>const</a:t>
            </a:r>
            <a:r>
              <a:rPr lang="en-US" sz="1200" dirty="0"/>
              <a:t>&amp;)</a:t>
            </a:r>
          </a:p>
          <a:p>
            <a:r>
              <a:rPr lang="en-US" sz="1200" dirty="0"/>
              <a:t>  0.15      6.42     0.01      100     0.10     1.09  </a:t>
            </a:r>
            <a:r>
              <a:rPr lang="en-US" sz="1200" dirty="0" err="1"/>
              <a:t>CkVec</a:t>
            </a:r>
            <a:r>
              <a:rPr lang="en-US" sz="1200" dirty="0"/>
              <a:t>&lt;Particle&gt;::</a:t>
            </a:r>
            <a:r>
              <a:rPr lang="en-US" sz="1200" dirty="0" err="1"/>
              <a:t>q_sort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  0.15      6.43     0.01       50     0.20     0.20  </a:t>
            </a:r>
            <a:r>
              <a:rPr lang="en-US" sz="1200" dirty="0" err="1"/>
              <a:t>DataManager</a:t>
            </a:r>
            <a:r>
              <a:rPr lang="en-US" sz="1200" dirty="0"/>
              <a:t>::</a:t>
            </a:r>
            <a:r>
              <a:rPr lang="en-US" sz="1200" dirty="0" err="1"/>
              <a:t>findMinVByA</a:t>
            </a:r>
            <a:r>
              <a:rPr lang="en-US" sz="1200" dirty="0"/>
              <a:t>(</a:t>
            </a:r>
            <a:r>
              <a:rPr lang="en-US" sz="1200" dirty="0" err="1"/>
              <a:t>DtReductionStruct</a:t>
            </a:r>
            <a:r>
              <a:rPr lang="en-US" sz="1200" dirty="0"/>
              <a:t>&amp;)</a:t>
            </a:r>
          </a:p>
          <a:p>
            <a:r>
              <a:rPr lang="en-US" sz="1200" dirty="0"/>
              <a:t>  0.15      6.44     0.01       50     0.20     0.20  </a:t>
            </a:r>
            <a:r>
              <a:rPr lang="en-US" sz="1200" dirty="0" err="1"/>
              <a:t>DataManager</a:t>
            </a:r>
            <a:r>
              <a:rPr lang="en-US" sz="1200" dirty="0"/>
              <a:t>::</a:t>
            </a:r>
            <a:r>
              <a:rPr lang="en-US" sz="1200" dirty="0" err="1"/>
              <a:t>kickDriftKick</a:t>
            </a:r>
            <a:r>
              <a:rPr lang="en-US" sz="1200" dirty="0"/>
              <a:t>(</a:t>
            </a:r>
            <a:r>
              <a:rPr lang="en-US" sz="1200" dirty="0" err="1"/>
              <a:t>OrientedBox</a:t>
            </a:r>
            <a:r>
              <a:rPr lang="en-US" sz="1200" dirty="0"/>
              <a:t>&lt;float&gt;&amp;, float&amp;)</a:t>
            </a:r>
          </a:p>
          <a:p>
            <a:r>
              <a:rPr lang="en-US" sz="1200" dirty="0"/>
              <a:t>  0.15      6.45     0.01                             </a:t>
            </a:r>
            <a:r>
              <a:rPr lang="en-US" sz="1200" dirty="0" err="1"/>
              <a:t>CkLocalBranch</a:t>
            </a:r>
            <a:endParaRPr lang="en-US" sz="1200" dirty="0"/>
          </a:p>
          <a:p>
            <a:r>
              <a:rPr lang="en-US" sz="1200" dirty="0"/>
              <a:t>  0.15      6.46     0.01                             </a:t>
            </a:r>
            <a:r>
              <a:rPr lang="en-US" sz="1200" dirty="0" err="1"/>
              <a:t>MemusageWindows</a:t>
            </a:r>
            <a:r>
              <a:rPr lang="en-US" sz="1200" dirty="0"/>
              <a:t>()</a:t>
            </a:r>
          </a:p>
          <a:p>
            <a:r>
              <a:rPr lang="en-US" sz="1200" dirty="0"/>
              <a:t>  0.15      6.47     0.01                             </a:t>
            </a:r>
            <a:r>
              <a:rPr lang="en-US" sz="1200" dirty="0" err="1"/>
              <a:t>CkMigratable</a:t>
            </a:r>
            <a:r>
              <a:rPr lang="en-US" sz="1200" dirty="0"/>
              <a:t>::</a:t>
            </a:r>
            <a:r>
              <a:rPr lang="en-US" sz="1200" dirty="0" err="1"/>
              <a:t>metaLBCallLB</a:t>
            </a:r>
            <a:r>
              <a:rPr lang="en-US" sz="1200" dirty="0"/>
              <a:t>()</a:t>
            </a:r>
          </a:p>
          <a:p>
            <a:r>
              <a:rPr lang="en-US" sz="1200" dirty="0"/>
              <a:t>  0.08      6.48     0.01   126648     0.00     0.00  </a:t>
            </a:r>
            <a:r>
              <a:rPr lang="en-US" sz="1200" dirty="0" err="1"/>
              <a:t>InteractionChecker</a:t>
            </a:r>
            <a:r>
              <a:rPr lang="en-US" sz="1200" dirty="0"/>
              <a:t>::work(Node&lt;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0.08      6.48     0.01     2216     0.00     0.00  </a:t>
            </a:r>
            <a:r>
              <a:rPr lang="en-US" sz="1200" dirty="0" err="1"/>
              <a:t>ParticleFlushWorker</a:t>
            </a:r>
            <a:r>
              <a:rPr lang="en-US" sz="1200" dirty="0"/>
              <a:t>::work(Node&lt;</a:t>
            </a:r>
            <a:r>
              <a:rPr lang="en-US" sz="1200" dirty="0" err="1"/>
              <a:t>NodeDescriptor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0.08      6.49     0.01        1     5.00     5.00  </a:t>
            </a:r>
            <a:r>
              <a:rPr lang="en-US" sz="1200" dirty="0" err="1"/>
              <a:t>registerReducers</a:t>
            </a:r>
            <a:r>
              <a:rPr lang="en-US" sz="1200" dirty="0"/>
              <a:t>()</a:t>
            </a:r>
          </a:p>
          <a:p>
            <a:r>
              <a:rPr lang="en-US" sz="1200" dirty="0"/>
              <a:t>  0.08      6.49     0.01                             Request::</a:t>
            </a:r>
            <a:r>
              <a:rPr lang="en-US" sz="1200" dirty="0" err="1"/>
              <a:t>deliverNode</a:t>
            </a:r>
            <a:r>
              <a:rPr lang="en-US" sz="1200" dirty="0"/>
              <a:t>()</a:t>
            </a:r>
          </a:p>
          <a:p>
            <a:r>
              <a:rPr lang="en-US" sz="1200" dirty="0"/>
              <a:t>  0.00      6.49     0.00  1755170     0.00     0.00  </a:t>
            </a:r>
            <a:r>
              <a:rPr lang="en-US" sz="1200" dirty="0" err="1"/>
              <a:t>TraversalWorker</a:t>
            </a:r>
            <a:r>
              <a:rPr lang="en-US" sz="1200" dirty="0"/>
              <a:t>::</a:t>
            </a:r>
            <a:r>
              <a:rPr lang="en-US" sz="1200" dirty="0" err="1"/>
              <a:t>bucketDone</a:t>
            </a:r>
            <a:r>
              <a:rPr lang="en-US" sz="1200" dirty="0"/>
              <a:t>(unsigned long)</a:t>
            </a:r>
          </a:p>
          <a:p>
            <a:r>
              <a:rPr lang="en-US" sz="1200" dirty="0"/>
              <a:t>  0.00      6.49     0.00  1755170     0.00     0.00  State::</a:t>
            </a:r>
            <a:r>
              <a:rPr lang="en-US" sz="1200" dirty="0" err="1"/>
              <a:t>bucketComputed</a:t>
            </a:r>
            <a:r>
              <a:rPr lang="en-US" sz="1200" dirty="0"/>
              <a:t>(Node&lt;</a:t>
            </a:r>
            <a:r>
              <a:rPr lang="en-US" sz="1200" dirty="0" err="1"/>
              <a:t>ForceData</a:t>
            </a:r>
            <a:r>
              <a:rPr lang="en-US" sz="1200" dirty="0"/>
              <a:t>&gt;*, unsigned long)</a:t>
            </a:r>
          </a:p>
          <a:p>
            <a:r>
              <a:rPr lang="en-US" sz="1200" dirty="0"/>
              <a:t>  0.00      6.49     0.00   253796     0.00     0.00  </a:t>
            </a:r>
            <a:r>
              <a:rPr lang="en-US" sz="1200" dirty="0" err="1"/>
              <a:t>std</a:t>
            </a:r>
            <a:r>
              <a:rPr lang="en-US" sz="1200" dirty="0"/>
              <a:t>::_</a:t>
            </a:r>
            <a:r>
              <a:rPr lang="en-US" sz="1200" dirty="0" err="1"/>
              <a:t>Deque_base</a:t>
            </a:r>
            <a:r>
              <a:rPr lang="en-US" sz="1200" dirty="0"/>
              <a:t>&lt;Node&lt;</a:t>
            </a:r>
            <a:r>
              <a:rPr lang="en-US" sz="1200" dirty="0" err="1"/>
              <a:t>ForceData</a:t>
            </a:r>
            <a:r>
              <a:rPr lang="en-US" sz="1200" dirty="0"/>
              <a:t>&gt;*, </a:t>
            </a:r>
            <a:r>
              <a:rPr lang="en-US" sz="1200" dirty="0" err="1"/>
              <a:t>std</a:t>
            </a:r>
            <a:r>
              <a:rPr lang="en-US" sz="1200" dirty="0"/>
              <a:t>::allocator&lt;Node&lt;</a:t>
            </a:r>
            <a:r>
              <a:rPr lang="en-US" sz="1200" dirty="0" err="1"/>
              <a:t>ForceData</a:t>
            </a:r>
            <a:r>
              <a:rPr lang="en-US" sz="1200" dirty="0"/>
              <a:t>&gt;*&gt; &gt;::_</a:t>
            </a:r>
            <a:r>
              <a:rPr lang="en-US" sz="1200" dirty="0" err="1"/>
              <a:t>M_initialize_map</a:t>
            </a:r>
            <a:r>
              <a:rPr lang="en-US" sz="1200" dirty="0"/>
              <a:t>(unsigned long)</a:t>
            </a:r>
          </a:p>
          <a:p>
            <a:r>
              <a:rPr lang="en-US" sz="1200" dirty="0"/>
              <a:t>  0.00      6.49     0.00   131462     0.00     0.00  State::</a:t>
            </a:r>
            <a:r>
              <a:rPr lang="en-US" sz="1200" dirty="0" err="1"/>
              <a:t>nodeDiscarded</a:t>
            </a:r>
            <a:r>
              <a:rPr lang="en-US" sz="1200" dirty="0"/>
              <a:t>(unsigned long, 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0.00      6.49     0.00   128297     0.00     0.00  </a:t>
            </a:r>
            <a:r>
              <a:rPr lang="en-US" sz="1200" dirty="0" err="1"/>
              <a:t>CompareKeys</a:t>
            </a:r>
            <a:r>
              <a:rPr lang="en-US" sz="1200" dirty="0"/>
              <a:t>(void*, unsigned long)</a:t>
            </a:r>
          </a:p>
          <a:p>
            <a:r>
              <a:rPr lang="en-US" sz="1200" dirty="0"/>
              <a:t>  0.00      6.49     0.00   126648     0.00     0.00  </a:t>
            </a:r>
            <a:r>
              <a:rPr lang="en-US" sz="1200" dirty="0" err="1"/>
              <a:t>std</a:t>
            </a:r>
            <a:r>
              <a:rPr lang="en-US" sz="1200" dirty="0"/>
              <a:t>::_</a:t>
            </a:r>
            <a:r>
              <a:rPr lang="en-US" sz="1200" dirty="0" err="1"/>
              <a:t>Rb_tree</a:t>
            </a:r>
            <a:r>
              <a:rPr lang="en-US" sz="1200" dirty="0"/>
              <a:t>&lt;unsigned long, </a:t>
            </a:r>
            <a:r>
              <a:rPr lang="en-US" sz="1200" dirty="0" err="1"/>
              <a:t>std</a:t>
            </a:r>
            <a:r>
              <a:rPr lang="en-US" sz="1200" dirty="0"/>
              <a:t>::pair&lt;unsigned long </a:t>
            </a:r>
            <a:r>
              <a:rPr lang="en-US" sz="1200" dirty="0" err="1"/>
              <a:t>const</a:t>
            </a:r>
            <a:r>
              <a:rPr lang="en-US" sz="1200" dirty="0"/>
              <a:t>, Node&lt;</a:t>
            </a:r>
            <a:r>
              <a:rPr lang="en-US" sz="1200" dirty="0" err="1"/>
              <a:t>ForceData</a:t>
            </a:r>
            <a:r>
              <a:rPr lang="en-US" sz="1200" dirty="0"/>
              <a:t>&gt;*&gt;, </a:t>
            </a:r>
            <a:r>
              <a:rPr lang="en-US" sz="1200" dirty="0" err="1"/>
              <a:t>std</a:t>
            </a:r>
            <a:r>
              <a:rPr lang="en-US" sz="1200" dirty="0"/>
              <a:t>::_Select1st&lt;</a:t>
            </a:r>
            <a:r>
              <a:rPr lang="en-US" sz="1200" dirty="0" err="1"/>
              <a:t>std</a:t>
            </a:r>
            <a:r>
              <a:rPr lang="en-US" sz="1200" dirty="0"/>
              <a:t>::pair&lt;unsigned long </a:t>
            </a:r>
            <a:r>
              <a:rPr lang="en-US" sz="1200" dirty="0" err="1"/>
              <a:t>const</a:t>
            </a:r>
            <a:r>
              <a:rPr lang="en-US" sz="1200" dirty="0"/>
              <a:t>, Node&lt;</a:t>
            </a:r>
            <a:r>
              <a:rPr lang="en-US" sz="1200" dirty="0" err="1"/>
              <a:t>ForceData</a:t>
            </a:r>
            <a:r>
              <a:rPr lang="en-US" sz="1200" dirty="0"/>
              <a:t>&gt;*&gt; &gt;, </a:t>
            </a:r>
            <a:r>
              <a:rPr lang="en-US" sz="1200" dirty="0" err="1"/>
              <a:t>std</a:t>
            </a:r>
            <a:r>
              <a:rPr lang="en-US" sz="1200" dirty="0"/>
              <a:t>::less&lt;unsigned long&gt;, </a:t>
            </a:r>
            <a:r>
              <a:rPr lang="en-US" sz="1200" dirty="0" err="1"/>
              <a:t>std</a:t>
            </a:r>
            <a:r>
              <a:rPr lang="en-US" sz="1200" dirty="0"/>
              <a:t>::allocator&lt;</a:t>
            </a:r>
            <a:r>
              <a:rPr lang="en-US" sz="1200" dirty="0" err="1"/>
              <a:t>std</a:t>
            </a:r>
            <a:r>
              <a:rPr lang="en-US" sz="1200" dirty="0"/>
              <a:t>::pair&lt;unsigned long </a:t>
            </a:r>
            <a:r>
              <a:rPr lang="en-US" sz="1200" dirty="0" err="1"/>
              <a:t>const</a:t>
            </a:r>
            <a:r>
              <a:rPr lang="en-US" sz="1200" dirty="0"/>
              <a:t>, Node&lt;</a:t>
            </a:r>
            <a:r>
              <a:rPr lang="en-US" sz="1200" dirty="0" err="1"/>
              <a:t>ForceData</a:t>
            </a:r>
            <a:r>
              <a:rPr lang="en-US" sz="1200" dirty="0"/>
              <a:t>&gt;*&gt; &gt; &gt;::_</a:t>
            </a:r>
            <a:r>
              <a:rPr lang="en-US" sz="1200" dirty="0" err="1"/>
              <a:t>M_get_insert_hint_unique_pos</a:t>
            </a:r>
            <a:r>
              <a:rPr lang="en-US" sz="1200" dirty="0"/>
              <a:t>(</a:t>
            </a:r>
            <a:r>
              <a:rPr lang="en-US" sz="1200" dirty="0" err="1"/>
              <a:t>std</a:t>
            </a:r>
            <a:r>
              <a:rPr lang="en-US" sz="1200" dirty="0"/>
              <a:t>::_</a:t>
            </a:r>
            <a:r>
              <a:rPr lang="en-US" sz="1200" dirty="0" err="1"/>
              <a:t>Rb_tree_const_iterator</a:t>
            </a:r>
            <a:r>
              <a:rPr lang="en-US" sz="1200" dirty="0"/>
              <a:t>&lt;</a:t>
            </a:r>
            <a:r>
              <a:rPr lang="en-US" sz="1200" dirty="0" err="1"/>
              <a:t>std</a:t>
            </a:r>
            <a:r>
              <a:rPr lang="en-US" sz="1200" dirty="0"/>
              <a:t>::pair&lt;unsigned long </a:t>
            </a:r>
            <a:r>
              <a:rPr lang="en-US" sz="1200" dirty="0" err="1"/>
              <a:t>const</a:t>
            </a:r>
            <a:r>
              <a:rPr lang="en-US" sz="1200" dirty="0"/>
              <a:t>, Node&lt;</a:t>
            </a:r>
            <a:r>
              <a:rPr lang="en-US" sz="1200" dirty="0" err="1"/>
              <a:t>ForceData</a:t>
            </a:r>
            <a:r>
              <a:rPr lang="en-US" sz="1200" dirty="0"/>
              <a:t>&gt;*&gt; &gt;, unsigned long </a:t>
            </a:r>
            <a:r>
              <a:rPr lang="en-US" sz="1200" dirty="0" err="1"/>
              <a:t>const</a:t>
            </a:r>
            <a:r>
              <a:rPr lang="en-US" sz="1200" dirty="0"/>
              <a:t>&amp;)</a:t>
            </a:r>
          </a:p>
          <a:p>
            <a:r>
              <a:rPr lang="en-US" sz="1200" dirty="0"/>
              <a:t>  0.00      6.49     0.00    64382     0.00     0.00  </a:t>
            </a:r>
            <a:r>
              <a:rPr lang="en-US" sz="1200" dirty="0" err="1"/>
              <a:t>findSplitters</a:t>
            </a:r>
            <a:r>
              <a:rPr lang="en-US" sz="1200" dirty="0"/>
              <a:t>(Particle*,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*, unsigned long,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  0.00      6.49     0.00    63349     0.00     0.00  </a:t>
            </a:r>
            <a:r>
              <a:rPr lang="en-US" sz="1200" dirty="0" err="1"/>
              <a:t>MomentsWorker</a:t>
            </a:r>
            <a:r>
              <a:rPr lang="en-US" sz="1200" dirty="0"/>
              <a:t>::</a:t>
            </a:r>
            <a:r>
              <a:rPr lang="en-US" sz="1200" dirty="0" err="1"/>
              <a:t>setLeafType</a:t>
            </a:r>
            <a:r>
              <a:rPr lang="en-US" sz="1200" dirty="0"/>
              <a:t>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0.00      6.49     0.00    63349     0.00     0.00  </a:t>
            </a:r>
            <a:r>
              <a:rPr lang="en-US" sz="1200" dirty="0" err="1"/>
              <a:t>FreeTreeWorker</a:t>
            </a:r>
            <a:r>
              <a:rPr lang="en-US" sz="1200" dirty="0"/>
              <a:t>&lt;</a:t>
            </a:r>
            <a:r>
              <a:rPr lang="en-US" sz="1200" dirty="0" err="1"/>
              <a:t>ForceData</a:t>
            </a:r>
            <a:r>
              <a:rPr lang="en-US" sz="1200" dirty="0"/>
              <a:t>&gt;::work(Node&lt;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0.00      6.49     0.00    63299     0.00     0.00  </a:t>
            </a:r>
            <a:r>
              <a:rPr lang="en-US" sz="1200" dirty="0" err="1"/>
              <a:t>RemoteTraversalWorker</a:t>
            </a:r>
            <a:r>
              <a:rPr lang="en-US" sz="1200" dirty="0"/>
              <a:t>::</a:t>
            </a:r>
            <a:r>
              <a:rPr lang="en-US" sz="1200" dirty="0" err="1"/>
              <a:t>getKeep</a:t>
            </a:r>
            <a:r>
              <a:rPr lang="en-US" sz="1200" dirty="0"/>
              <a:t>(</a:t>
            </a:r>
            <a:r>
              <a:rPr lang="en-US" sz="1200" dirty="0" err="1"/>
              <a:t>NodeType</a:t>
            </a:r>
            <a:r>
              <a:rPr lang="en-US" sz="1200" dirty="0"/>
              <a:t>)</a:t>
            </a:r>
          </a:p>
          <a:p>
            <a:r>
              <a:rPr lang="en-US" sz="1200" dirty="0"/>
              <a:t>  0.00      6.49     0.00    63299     0.00     0.00  </a:t>
            </a:r>
            <a:r>
              <a:rPr lang="en-US" sz="1200" dirty="0" err="1"/>
              <a:t>OwnershipActiveBinInfo</a:t>
            </a:r>
            <a:r>
              <a:rPr lang="en-US" sz="1200" dirty="0"/>
              <a:t>&lt;</a:t>
            </a:r>
            <a:r>
              <a:rPr lang="en-US" sz="1200" dirty="0" err="1"/>
              <a:t>ForceData</a:t>
            </a:r>
            <a:r>
              <a:rPr lang="en-US" sz="1200" dirty="0"/>
              <a:t>&gt;::refine(Node&lt;</a:t>
            </a:r>
            <a:r>
              <a:rPr lang="en-US" sz="1200" dirty="0" err="1"/>
              <a:t>ForceData</a:t>
            </a:r>
            <a:r>
              <a:rPr lang="en-US" sz="1200" dirty="0"/>
              <a:t>&gt;*)</a:t>
            </a:r>
          </a:p>
          <a:p>
            <a:r>
              <a:rPr lang="en-US" sz="1200" dirty="0"/>
              <a:t>  0.00      6.49     0.00    63299     0.00     0.00  Node&lt;</a:t>
            </a:r>
            <a:r>
              <a:rPr lang="en-US" sz="1200" dirty="0" err="1"/>
              <a:t>ForceData</a:t>
            </a:r>
            <a:r>
              <a:rPr lang="en-US" sz="1200" dirty="0"/>
              <a:t>&gt;::refine()</a:t>
            </a:r>
          </a:p>
          <a:p>
            <a:r>
              <a:rPr lang="en-US" sz="1200" dirty="0"/>
              <a:t>  0.00      6.49     0.00    13100     0.00     0.00  </a:t>
            </a:r>
            <a:r>
              <a:rPr lang="en-US" sz="1200" dirty="0" err="1"/>
              <a:t>CkIndex_TreePiece</a:t>
            </a:r>
            <a:r>
              <a:rPr lang="en-US" sz="1200" dirty="0"/>
              <a:t>::_</a:t>
            </a:r>
            <a:r>
              <a:rPr lang="en-US" sz="1200" dirty="0" err="1"/>
              <a:t>call_doLocalGravity_RescheduleMsg</a:t>
            </a:r>
            <a:r>
              <a:rPr lang="en-US" sz="1200" dirty="0"/>
              <a:t>(void*, void*)</a:t>
            </a:r>
          </a:p>
          <a:p>
            <a:r>
              <a:rPr lang="en-US" sz="1200" dirty="0"/>
              <a:t>  0.00      6.49     0.00    13100     0.00     0.00  </a:t>
            </a:r>
            <a:r>
              <a:rPr lang="en-US" sz="1200" dirty="0" err="1"/>
              <a:t>CkIndex_TreePiece</a:t>
            </a:r>
            <a:r>
              <a:rPr lang="en-US" sz="1200" dirty="0"/>
              <a:t>::_</a:t>
            </a:r>
            <a:r>
              <a:rPr lang="en-US" sz="1200" dirty="0" err="1"/>
              <a:t>call_doRemoteGravity_RescheduleMsg</a:t>
            </a:r>
            <a:r>
              <a:rPr lang="en-US" sz="1200" dirty="0"/>
              <a:t>(void*, void*)</a:t>
            </a:r>
          </a:p>
          <a:p>
            <a:r>
              <a:rPr lang="en-US" sz="1200" dirty="0"/>
              <a:t>  0.00      6.49     0.00    13100     0.00     0.00  </a:t>
            </a:r>
            <a:r>
              <a:rPr lang="en-US" sz="1200" dirty="0" err="1"/>
              <a:t>CProxyElement_TreePiece</a:t>
            </a:r>
            <a:r>
              <a:rPr lang="en-US" sz="1200" dirty="0"/>
              <a:t>::</a:t>
            </a:r>
            <a:r>
              <a:rPr lang="en-US" sz="1200" dirty="0" err="1"/>
              <a:t>doLocalGravity</a:t>
            </a:r>
            <a:r>
              <a:rPr lang="en-US" sz="1200" dirty="0"/>
              <a:t>(</a:t>
            </a:r>
            <a:r>
              <a:rPr lang="en-US" sz="1200" dirty="0" err="1"/>
              <a:t>RescheduleMsg</a:t>
            </a:r>
            <a:r>
              <a:rPr lang="en-US" sz="1200" dirty="0"/>
              <a:t>*)</a:t>
            </a:r>
          </a:p>
          <a:p>
            <a:r>
              <a:rPr lang="en-US" sz="1200" dirty="0"/>
              <a:t>  0.00      6.49     0.00    13100     0.00     0.00  </a:t>
            </a:r>
            <a:r>
              <a:rPr lang="en-US" sz="1200" dirty="0" err="1"/>
              <a:t>CProxyElement_TreePiece</a:t>
            </a:r>
            <a:r>
              <a:rPr lang="en-US" sz="1200" dirty="0"/>
              <a:t>::</a:t>
            </a:r>
            <a:r>
              <a:rPr lang="en-US" sz="1200" dirty="0" err="1"/>
              <a:t>doRemoteGravity</a:t>
            </a:r>
            <a:r>
              <a:rPr lang="en-US" sz="1200" dirty="0"/>
              <a:t>(</a:t>
            </a:r>
            <a:r>
              <a:rPr lang="en-US" sz="1200" dirty="0" err="1"/>
              <a:t>RescheduleMsg</a:t>
            </a:r>
            <a:r>
              <a:rPr lang="en-US" sz="1200" dirty="0"/>
              <a:t>*)</a:t>
            </a:r>
          </a:p>
          <a:p>
            <a:r>
              <a:rPr lang="en-US" sz="1200" dirty="0"/>
              <a:t>  0.00      6.49     0.00    13100     0.00     0.24  </a:t>
            </a:r>
            <a:r>
              <a:rPr lang="en-US" sz="1200" dirty="0" err="1"/>
              <a:t>TreePiece</a:t>
            </a:r>
            <a:r>
              <a:rPr lang="en-US" sz="1200" dirty="0"/>
              <a:t>::</a:t>
            </a:r>
            <a:r>
              <a:rPr lang="en-US" sz="1200" dirty="0" err="1"/>
              <a:t>doLocalGravity</a:t>
            </a:r>
            <a:r>
              <a:rPr lang="en-US" sz="1200" dirty="0"/>
              <a:t>(</a:t>
            </a:r>
            <a:r>
              <a:rPr lang="en-US" sz="1200" dirty="0" err="1"/>
              <a:t>RescheduleMsg</a:t>
            </a:r>
            <a:r>
              <a:rPr lang="en-US" sz="1200" dirty="0"/>
              <a:t>*)</a:t>
            </a:r>
          </a:p>
          <a:p>
            <a:r>
              <a:rPr lang="en-US" sz="1200" dirty="0"/>
              <a:t>  0.00      6.49     0.00    13100     0.00     0.24  </a:t>
            </a:r>
            <a:r>
              <a:rPr lang="en-US" sz="1200" dirty="0" err="1"/>
              <a:t>TreePiece</a:t>
            </a:r>
            <a:r>
              <a:rPr lang="en-US" sz="1200" dirty="0"/>
              <a:t>::</a:t>
            </a:r>
            <a:r>
              <a:rPr lang="en-US" sz="1200" dirty="0" err="1"/>
              <a:t>doRemoteGravity</a:t>
            </a:r>
            <a:r>
              <a:rPr lang="en-US" sz="1200" dirty="0"/>
              <a:t>(</a:t>
            </a:r>
            <a:r>
              <a:rPr lang="en-US" sz="1200" dirty="0" err="1"/>
              <a:t>RescheduleMsg</a:t>
            </a:r>
            <a:r>
              <a:rPr lang="en-US" sz="1200" dirty="0"/>
              <a:t>*)</a:t>
            </a:r>
          </a:p>
          <a:p>
            <a:r>
              <a:rPr lang="en-US" sz="1200" dirty="0"/>
              <a:t>  0.00      6.49     0.00    10005     0.00     0.00  </a:t>
            </a:r>
            <a:r>
              <a:rPr lang="en-US" sz="1200" dirty="0" err="1"/>
              <a:t>CProxy</a:t>
            </a:r>
            <a:r>
              <a:rPr lang="en-US" sz="1200" dirty="0"/>
              <a:t>::~</a:t>
            </a:r>
            <a:r>
              <a:rPr lang="en-US" sz="1200" dirty="0" err="1"/>
              <a:t>CProxy</a:t>
            </a:r>
            <a:r>
              <a:rPr lang="en-US" sz="1200" dirty="0"/>
              <a:t>()</a:t>
            </a:r>
          </a:p>
          <a:p>
            <a:r>
              <a:rPr lang="en-US" sz="1200" dirty="0"/>
              <a:t>  0.00      6.49     0.00    10000     0.00     0.00  </a:t>
            </a:r>
            <a:r>
              <a:rPr lang="en-US" sz="1200" dirty="0" err="1"/>
              <a:t>TreePiece</a:t>
            </a:r>
            <a:r>
              <a:rPr lang="en-US" sz="1200" dirty="0"/>
              <a:t>::</a:t>
            </a:r>
            <a:r>
              <a:rPr lang="en-US" sz="1200" dirty="0" err="1"/>
              <a:t>traversalDone</a:t>
            </a:r>
            <a:r>
              <a:rPr lang="en-US" sz="1200" dirty="0"/>
              <a:t>()</a:t>
            </a:r>
          </a:p>
          <a:p>
            <a:r>
              <a:rPr lang="en-US" sz="1200" dirty="0"/>
              <a:t>  0.00      6.49     0.00     5145     0.00     0.00  </a:t>
            </a:r>
            <a:r>
              <a:rPr lang="en-US" sz="1200" dirty="0" err="1"/>
              <a:t>CkArrayIndex</a:t>
            </a:r>
            <a:r>
              <a:rPr lang="en-US" sz="1200" dirty="0"/>
              <a:t>::</a:t>
            </a:r>
            <a:r>
              <a:rPr lang="en-US" sz="1200" dirty="0" err="1"/>
              <a:t>staticHash</a:t>
            </a:r>
            <a:r>
              <a:rPr lang="en-US" sz="1200" dirty="0"/>
              <a:t>(void </a:t>
            </a:r>
            <a:r>
              <a:rPr lang="en-US" sz="1200" dirty="0" err="1"/>
              <a:t>const</a:t>
            </a:r>
            <a:r>
              <a:rPr lang="en-US" sz="1200" dirty="0"/>
              <a:t>*, unsigned long)</a:t>
            </a:r>
          </a:p>
          <a:p>
            <a:r>
              <a:rPr lang="en-US" sz="1200" dirty="0"/>
              <a:t>  0.00      6.49     0.00     5001     0.00     0.00  </a:t>
            </a:r>
            <a:r>
              <a:rPr lang="en-US" sz="1200" dirty="0" err="1"/>
              <a:t>CkIndex_DataManager</a:t>
            </a:r>
            <a:r>
              <a:rPr lang="en-US" sz="1200" dirty="0"/>
              <a:t>::idx_traversalsDone_marshall11()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9ECB1-572B-8A45-84E5-E6B2DDD6C761}"/>
              </a:ext>
            </a:extLst>
          </p:cNvPr>
          <p:cNvSpPr txBox="1"/>
          <p:nvPr/>
        </p:nvSpPr>
        <p:spPr>
          <a:xfrm>
            <a:off x="371475" y="1657349"/>
            <a:ext cx="1182052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%   cumulative   self              self     total           </a:t>
            </a:r>
          </a:p>
          <a:p>
            <a:r>
              <a:rPr lang="en-US" sz="2000" dirty="0"/>
              <a:t> time   seconds   seconds    calls  </a:t>
            </a:r>
            <a:r>
              <a:rPr lang="en-US" sz="2000" dirty="0" err="1"/>
              <a:t>ms</a:t>
            </a:r>
            <a:r>
              <a:rPr lang="en-US" sz="2000" dirty="0"/>
              <a:t>/call  </a:t>
            </a:r>
            <a:r>
              <a:rPr lang="en-US" sz="2000" dirty="0" err="1"/>
              <a:t>ms</a:t>
            </a:r>
            <a:r>
              <a:rPr lang="en-US" sz="2000" dirty="0"/>
              <a:t>/call  name    </a:t>
            </a:r>
          </a:p>
          <a:p>
            <a:r>
              <a:rPr lang="en-US" sz="2000" dirty="0"/>
              <a:t> 48.46      3.15     3.15 38883398     0.00     0.00  </a:t>
            </a:r>
            <a:r>
              <a:rPr lang="en-US" sz="2000" dirty="0" err="1"/>
              <a:t>TraversalWorker</a:t>
            </a:r>
            <a:r>
              <a:rPr lang="en-US" sz="2000" dirty="0"/>
              <a:t>::work(Node&lt;</a:t>
            </a:r>
            <a:r>
              <a:rPr lang="en-US" sz="2000" dirty="0" err="1"/>
              <a:t>ForceData</a:t>
            </a:r>
            <a:r>
              <a:rPr lang="en-US" sz="2000" dirty="0"/>
              <a:t>&gt;*)</a:t>
            </a:r>
          </a:p>
          <a:p>
            <a:r>
              <a:rPr lang="en-US" sz="2000" dirty="0"/>
              <a:t> 41.99      5.87     2.73 16213287     0.00     0.00  </a:t>
            </a:r>
            <a:r>
              <a:rPr lang="en-US" sz="2000" dirty="0" err="1"/>
              <a:t>TraversalWorker</a:t>
            </a:r>
            <a:r>
              <a:rPr lang="en-US" sz="2000" dirty="0"/>
              <a:t>::work(</a:t>
            </a:r>
            <a:r>
              <a:rPr lang="en-US" sz="2000" dirty="0" err="1"/>
              <a:t>ExternalParticle</a:t>
            </a:r>
            <a:r>
              <a:rPr lang="en-US" sz="2000" dirty="0"/>
              <a:t>*)</a:t>
            </a:r>
          </a:p>
          <a:p>
            <a:r>
              <a:rPr lang="en-US" sz="2000" dirty="0"/>
              <a:t>  3.70      6.11     0.24   126598     0.00     0.05  Traversal&lt;</a:t>
            </a:r>
            <a:r>
              <a:rPr lang="en-US" sz="2000" dirty="0" err="1"/>
              <a:t>ForceData</a:t>
            </a:r>
            <a:r>
              <a:rPr lang="en-US" sz="2000" dirty="0"/>
              <a:t>&gt;::</a:t>
            </a:r>
            <a:r>
              <a:rPr lang="en-US" sz="2000" dirty="0" err="1"/>
              <a:t>topDownTraversal</a:t>
            </a:r>
            <a:r>
              <a:rPr lang="en-US" sz="2000" dirty="0"/>
              <a:t>(Node&lt;</a:t>
            </a:r>
            <a:r>
              <a:rPr lang="en-US" sz="2000" dirty="0" err="1"/>
              <a:t>ForceData</a:t>
            </a:r>
            <a:r>
              <a:rPr lang="en-US" sz="2000" dirty="0"/>
              <a:t>&gt;*,.. </a:t>
            </a:r>
          </a:p>
          <a:p>
            <a:r>
              <a:rPr lang="en-US" sz="2000" dirty="0"/>
              <a:t>  1.54      6.21     0.10    12784     0.01     0.01  </a:t>
            </a:r>
            <a:r>
              <a:rPr lang="en-US" sz="2000" dirty="0" err="1"/>
              <a:t>CkVec</a:t>
            </a:r>
            <a:r>
              <a:rPr lang="en-US" sz="2000" dirty="0"/>
              <a:t>&lt;Particle&gt;::</a:t>
            </a:r>
            <a:r>
              <a:rPr lang="en-US" sz="2000" dirty="0" err="1"/>
              <a:t>bubbleSort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r>
              <a:rPr lang="en-US" sz="2000" dirty="0"/>
              <a:t>  0.92      6.27     0.06   126648     0.00     0.00  </a:t>
            </a:r>
            <a:r>
              <a:rPr lang="en-US" sz="2000" dirty="0" err="1"/>
              <a:t>MomentsWorker</a:t>
            </a:r>
            <a:r>
              <a:rPr lang="en-US" sz="2000" dirty="0"/>
              <a:t>::work(Node&lt;</a:t>
            </a:r>
            <a:r>
              <a:rPr lang="en-US" sz="2000" dirty="0" err="1"/>
              <a:t>ForceData</a:t>
            </a:r>
            <a:r>
              <a:rPr lang="en-US" sz="2000" dirty="0"/>
              <a:t>&gt;*)</a:t>
            </a:r>
          </a:p>
          <a:p>
            <a:r>
              <a:rPr lang="en-US" sz="2000" dirty="0"/>
              <a:t>  0.54      6.31     0.04 21133570     0.00     0.00  State::</a:t>
            </a:r>
            <a:r>
              <a:rPr lang="en-US" sz="2000" dirty="0" err="1"/>
              <a:t>nodeOpened</a:t>
            </a:r>
            <a:r>
              <a:rPr lang="en-US" sz="2000" dirty="0"/>
              <a:t>(unsigned long, Node&lt;</a:t>
            </a:r>
            <a:r>
              <a:rPr lang="en-US" sz="2000" dirty="0" err="1"/>
              <a:t>ForceData</a:t>
            </a:r>
            <a:r>
              <a:rPr lang="en-US" sz="2000" dirty="0"/>
              <a:t>&gt;*)</a:t>
            </a:r>
          </a:p>
          <a:p>
            <a:r>
              <a:rPr lang="en-US" sz="2000" dirty="0"/>
              <a:t>  0.46      6.34     0.03       50     0.60     0.60  </a:t>
            </a:r>
            <a:r>
              <a:rPr lang="en-US" sz="2000" dirty="0" err="1"/>
              <a:t>DataManager</a:t>
            </a:r>
            <a:r>
              <a:rPr lang="en-US" sz="2000" dirty="0"/>
              <a:t>::</a:t>
            </a:r>
            <a:r>
              <a:rPr lang="en-US" sz="2000" dirty="0" err="1"/>
              <a:t>hashParticleCoordinates</a:t>
            </a:r>
            <a:r>
              <a:rPr lang="en-US" sz="2000" dirty="0"/>
              <a:t>(</a:t>
            </a:r>
            <a:r>
              <a:rPr lang="en-US" sz="2000" dirty="0" err="1"/>
              <a:t>OrientedBox</a:t>
            </a:r>
            <a:r>
              <a:rPr lang="en-US" sz="2000" dirty="0"/>
              <a:t>&lt;float&gt;&amp;)</a:t>
            </a:r>
          </a:p>
          <a:p>
            <a:r>
              <a:rPr lang="en-US" sz="2000" dirty="0"/>
              <a:t>  0.46      6.37     0.03 38883398     0.00     0.00  State::</a:t>
            </a:r>
            <a:r>
              <a:rPr lang="en-US" sz="2000" dirty="0" err="1"/>
              <a:t>nodeEncountered</a:t>
            </a:r>
            <a:r>
              <a:rPr lang="en-US" sz="2000" dirty="0"/>
              <a:t>(unsigned long, Node&lt;</a:t>
            </a:r>
            <a:r>
              <a:rPr lang="en-US" sz="2000" dirty="0" err="1"/>
              <a:t>ForceData</a:t>
            </a:r>
            <a:r>
              <a:rPr lang="en-US" sz="2000" dirty="0"/>
              <a:t>&gt;*)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B429-D17B-F54F-B353-A134B9E29963}"/>
              </a:ext>
            </a:extLst>
          </p:cNvPr>
          <p:cNvSpPr txBox="1"/>
          <p:nvPr/>
        </p:nvSpPr>
        <p:spPr>
          <a:xfrm>
            <a:off x="9775767" y="831273"/>
            <a:ext cx="176229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Flat View</a:t>
            </a:r>
          </a:p>
        </p:txBody>
      </p:sp>
    </p:spTree>
    <p:extLst>
      <p:ext uri="{BB962C8B-B14F-4D97-AF65-F5344CB8AC3E}">
        <p14:creationId xmlns:p14="http://schemas.microsoft.com/office/powerpoint/2010/main" val="9673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A296-47D6-0441-89CF-0A8050D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07A8E-96EE-A142-AA10-B58E5427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3DB2-0EBD-7544-BF34-D39DE75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3F6B-E0CF-9646-93DD-F596FFD3DB2F}"/>
              </a:ext>
            </a:extLst>
          </p:cNvPr>
          <p:cNvSpPr txBox="1"/>
          <p:nvPr/>
        </p:nvSpPr>
        <p:spPr>
          <a:xfrm>
            <a:off x="838199" y="1916707"/>
            <a:ext cx="1067068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-----------------------------------------------</a:t>
            </a:r>
          </a:p>
          <a:p>
            <a:r>
              <a:rPr lang="en-US" sz="2800" dirty="0"/>
              <a:t>	info about calling Function 1</a:t>
            </a:r>
          </a:p>
          <a:p>
            <a:r>
              <a:rPr lang="en-US" sz="2800" dirty="0"/>
              <a:t>	Info about calling function 2</a:t>
            </a:r>
          </a:p>
          <a:p>
            <a:r>
              <a:rPr lang="en-US" sz="2800" dirty="0"/>
              <a:t>	…</a:t>
            </a:r>
          </a:p>
          <a:p>
            <a:r>
              <a:rPr lang="en-US" sz="2800" dirty="0"/>
              <a:t>foo : timing info about foo</a:t>
            </a:r>
          </a:p>
          <a:p>
            <a:r>
              <a:rPr lang="en-US" sz="2800" dirty="0"/>
              <a:t>	Info about </a:t>
            </a:r>
            <a:r>
              <a:rPr lang="en-US" sz="2800" dirty="0" err="1"/>
              <a:t>fuction</a:t>
            </a:r>
            <a:r>
              <a:rPr lang="en-US" sz="2800" dirty="0"/>
              <a:t> g1 called by foo</a:t>
            </a:r>
          </a:p>
          <a:p>
            <a:r>
              <a:rPr lang="en-US" sz="2800" dirty="0"/>
              <a:t>	Info about function g2 called by foo</a:t>
            </a:r>
          </a:p>
          <a:p>
            <a:r>
              <a:rPr lang="en-US" sz="2800" dirty="0"/>
              <a:t>                …</a:t>
            </a:r>
          </a:p>
          <a:p>
            <a:r>
              <a:rPr lang="en-US" sz="2800" dirty="0"/>
              <a:t>-----------------------------------------------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6120-4809-A149-B2F1-0E7517230D98}"/>
              </a:ext>
            </a:extLst>
          </p:cNvPr>
          <p:cNvSpPr txBox="1"/>
          <p:nvPr/>
        </p:nvSpPr>
        <p:spPr>
          <a:xfrm>
            <a:off x="838199" y="2258347"/>
            <a:ext cx="10670685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-----------------------------------------------</a:t>
            </a:r>
          </a:p>
          <a:p>
            <a:r>
              <a:rPr lang="en-US" sz="2000" dirty="0"/>
              <a:t>                0.00    0.00    1100/10000 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dirty="0" err="1"/>
              <a:t>doLocalGravity</a:t>
            </a:r>
            <a:r>
              <a:rPr lang="en-US" sz="2000" dirty="0"/>
              <a:t>(</a:t>
            </a:r>
            <a:r>
              <a:rPr lang="en-US" sz="2000" dirty="0" err="1"/>
              <a:t>RescheduleMsg</a:t>
            </a:r>
            <a:r>
              <a:rPr lang="en-US" sz="2000" dirty="0"/>
              <a:t>*) [4]</a:t>
            </a:r>
          </a:p>
          <a:p>
            <a:r>
              <a:rPr lang="en-US" sz="2000" dirty="0"/>
              <a:t>                0.00    0.00    1100/10000 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dirty="0" err="1"/>
              <a:t>doRemoteGravity</a:t>
            </a:r>
            <a:r>
              <a:rPr lang="en-US" sz="2000" dirty="0"/>
              <a:t>(</a:t>
            </a:r>
            <a:r>
              <a:rPr lang="en-US" sz="2000" dirty="0" err="1"/>
              <a:t>RescheduleMsg</a:t>
            </a:r>
            <a:r>
              <a:rPr lang="en-US" sz="2000" dirty="0"/>
              <a:t>*) [5]</a:t>
            </a:r>
          </a:p>
          <a:p>
            <a:r>
              <a:rPr lang="en-US" sz="2000" dirty="0"/>
              <a:t>                0.00    0.00    7800/10000 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dirty="0" err="1"/>
              <a:t>startTraversal</a:t>
            </a:r>
            <a:r>
              <a:rPr lang="en-US" sz="2000" dirty="0"/>
              <a:t>() [1474]</a:t>
            </a:r>
          </a:p>
          <a:p>
            <a:r>
              <a:rPr lang="en-US" sz="2000" dirty="0"/>
              <a:t>[1464]   0.0    0.00    0.00   10000   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dirty="0" err="1"/>
              <a:t>traversalDone</a:t>
            </a:r>
            <a:r>
              <a:rPr lang="en-US" sz="2000" dirty="0"/>
              <a:t>() [1464]</a:t>
            </a:r>
          </a:p>
          <a:p>
            <a:r>
              <a:rPr lang="en-US" sz="2000" dirty="0"/>
              <a:t>                0.00    0.00    5000/5000        </a:t>
            </a:r>
            <a:r>
              <a:rPr lang="en-US" sz="2000" dirty="0" err="1"/>
              <a:t>CProxyElement_DataManager</a:t>
            </a:r>
            <a:r>
              <a:rPr lang="en-US" sz="2000" dirty="0"/>
              <a:t>::</a:t>
            </a:r>
            <a:r>
              <a:rPr lang="en-US" sz="2000" dirty="0" err="1"/>
              <a:t>traversalsDone</a:t>
            </a:r>
            <a:r>
              <a:rPr lang="en-US" sz="2000" dirty="0"/>
              <a:t>(unsigned long </a:t>
            </a:r>
            <a:r>
              <a:rPr lang="en-US" sz="2000" dirty="0" err="1"/>
              <a:t>const</a:t>
            </a:r>
            <a:r>
              <a:rPr lang="en-US" sz="2000" dirty="0"/>
              <a:t>&amp;, unsigned long </a:t>
            </a:r>
            <a:r>
              <a:rPr lang="en-US" sz="2000" dirty="0" err="1"/>
              <a:t>const</a:t>
            </a:r>
            <a:r>
              <a:rPr lang="en-US" sz="2000" dirty="0"/>
              <a:t>&amp;, unsigned long </a:t>
            </a:r>
            <a:r>
              <a:rPr lang="en-US" sz="2000" dirty="0" err="1"/>
              <a:t>const</a:t>
            </a:r>
            <a:r>
              <a:rPr lang="en-US" sz="2000" dirty="0"/>
              <a:t>&amp;, </a:t>
            </a:r>
            <a:r>
              <a:rPr lang="en-US" sz="2000" dirty="0" err="1"/>
              <a:t>CkEntryOptions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*) [1473]</a:t>
            </a:r>
          </a:p>
          <a:p>
            <a:r>
              <a:rPr lang="en-US" sz="2000" dirty="0"/>
              <a:t>-----------------------------------------------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744B-6F56-A44D-BCBB-43CABC2EDDB2}"/>
              </a:ext>
            </a:extLst>
          </p:cNvPr>
          <p:cNvSpPr txBox="1"/>
          <p:nvPr/>
        </p:nvSpPr>
        <p:spPr>
          <a:xfrm>
            <a:off x="893533" y="2246546"/>
            <a:ext cx="10515601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-----------------------------------------------</a:t>
            </a:r>
          </a:p>
          <a:p>
            <a:r>
              <a:rPr lang="en-US" sz="2000" dirty="0"/>
              <a:t>                0.12    2.99   63299/126598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doLocalGravity</a:t>
            </a:r>
            <a:r>
              <a:rPr lang="en-US" sz="2000" dirty="0"/>
              <a:t>(</a:t>
            </a:r>
            <a:r>
              <a:rPr lang="en-US" sz="2000" dirty="0" err="1"/>
              <a:t>RescheduleMsg</a:t>
            </a:r>
            <a:r>
              <a:rPr lang="en-US" sz="2000" dirty="0"/>
              <a:t>*) [4]</a:t>
            </a:r>
          </a:p>
          <a:p>
            <a:r>
              <a:rPr lang="en-US" sz="2000" dirty="0"/>
              <a:t>                0.12    2.99   63299/126598      </a:t>
            </a:r>
            <a:r>
              <a:rPr lang="en-US" sz="2000" dirty="0" err="1"/>
              <a:t>TreePiece</a:t>
            </a:r>
            <a:r>
              <a:rPr lang="en-US" sz="2000" dirty="0"/>
              <a:t>::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doRemoteGravity</a:t>
            </a:r>
            <a:r>
              <a:rPr lang="en-US" sz="2000" dirty="0"/>
              <a:t>(</a:t>
            </a:r>
            <a:r>
              <a:rPr lang="en-US" sz="2000" dirty="0" err="1"/>
              <a:t>RescheduleMsg</a:t>
            </a:r>
            <a:r>
              <a:rPr lang="en-US" sz="2000" dirty="0"/>
              <a:t>*) [5]</a:t>
            </a:r>
          </a:p>
          <a:p>
            <a:r>
              <a:rPr lang="en-US" sz="2000" dirty="0"/>
              <a:t>[2]     95.7    0.24    5.97  126598         Traversal&lt;</a:t>
            </a:r>
            <a:r>
              <a:rPr lang="en-US" sz="2000" dirty="0" err="1"/>
              <a:t>ForceData</a:t>
            </a:r>
            <a:r>
              <a:rPr lang="en-US" sz="2000" dirty="0"/>
              <a:t>&gt;::</a:t>
            </a:r>
            <a:r>
              <a:rPr lang="en-US" sz="2000" b="1" dirty="0" err="1"/>
              <a:t>topDownTraversa</a:t>
            </a:r>
            <a:r>
              <a:rPr lang="en-US" sz="2000" dirty="0" err="1"/>
              <a:t>l</a:t>
            </a:r>
            <a:r>
              <a:rPr lang="en-US" sz="2000" dirty="0"/>
              <a:t>(……)[2]</a:t>
            </a:r>
          </a:p>
          <a:p>
            <a:r>
              <a:rPr lang="en-US" sz="2000" dirty="0"/>
              <a:t>                3.15    0.10 38883398/38883398     </a:t>
            </a:r>
            <a:r>
              <a:rPr lang="en-US" sz="2000" dirty="0" err="1"/>
              <a:t>TraversalWorker</a:t>
            </a:r>
            <a:r>
              <a:rPr lang="en-US" sz="2000" dirty="0"/>
              <a:t>::work(Node&lt;</a:t>
            </a:r>
            <a:r>
              <a:rPr lang="en-US" sz="2000" dirty="0" err="1"/>
              <a:t>ForceData</a:t>
            </a:r>
            <a:r>
              <a:rPr lang="en-US" sz="2000" dirty="0"/>
              <a:t>&gt;*) [3]</a:t>
            </a:r>
          </a:p>
          <a:p>
            <a:r>
              <a:rPr lang="en-US" sz="2000" dirty="0"/>
              <a:t>                2.73    0.00 16213287/16213287     </a:t>
            </a:r>
            <a:r>
              <a:rPr lang="en-US" sz="2000" dirty="0" err="1"/>
              <a:t>TraversalWorker</a:t>
            </a:r>
            <a:r>
              <a:rPr lang="en-US" sz="2000" dirty="0"/>
              <a:t>::work(</a:t>
            </a:r>
            <a:r>
              <a:rPr lang="en-US" sz="2000" dirty="0" err="1"/>
              <a:t>ExternalParticle</a:t>
            </a:r>
            <a:r>
              <a:rPr lang="en-US" sz="2000" dirty="0"/>
              <a:t>*) [6]</a:t>
            </a:r>
          </a:p>
          <a:p>
            <a:r>
              <a:rPr lang="en-US" sz="2000" dirty="0"/>
              <a:t>                0.00    0.00 1755170/1755170     State::</a:t>
            </a:r>
            <a:r>
              <a:rPr lang="en-US" sz="2000" dirty="0" err="1"/>
              <a:t>bucketComputed</a:t>
            </a:r>
            <a:r>
              <a:rPr lang="en-US" sz="2000" dirty="0"/>
              <a:t>(…..) [1448]</a:t>
            </a:r>
          </a:p>
          <a:p>
            <a:r>
              <a:rPr lang="en-US" sz="2000" dirty="0"/>
              <a:t>                0.00    0.00 1755170/1755170     </a:t>
            </a:r>
            <a:r>
              <a:rPr lang="en-US" sz="2000" dirty="0" err="1"/>
              <a:t>TraversalWorker</a:t>
            </a:r>
            <a:r>
              <a:rPr lang="en-US" sz="2000" dirty="0"/>
              <a:t>::</a:t>
            </a:r>
            <a:r>
              <a:rPr lang="en-US" sz="2000" dirty="0" err="1"/>
              <a:t>bucketDone</a:t>
            </a:r>
            <a:r>
              <a:rPr lang="en-US" sz="2000" dirty="0"/>
              <a:t>(unsigned long) [1447]</a:t>
            </a:r>
          </a:p>
          <a:p>
            <a:r>
              <a:rPr lang="en-US" sz="2000" dirty="0"/>
              <a:t>                0.00    0.00  253196/253796      </a:t>
            </a:r>
            <a:r>
              <a:rPr lang="en-US" sz="2000" dirty="0" err="1"/>
              <a:t>std</a:t>
            </a:r>
            <a:r>
              <a:rPr lang="en-US" sz="2000" dirty="0"/>
              <a:t>::_</a:t>
            </a:r>
            <a:r>
              <a:rPr lang="en-US" sz="2000" dirty="0" err="1"/>
              <a:t>Deque_base</a:t>
            </a:r>
            <a:r>
              <a:rPr lang="en-US" sz="2000" dirty="0"/>
              <a:t>&lt;Node&lt;</a:t>
            </a:r>
            <a:r>
              <a:rPr lang="en-US" sz="2000" dirty="0" err="1"/>
              <a:t>ForceData</a:t>
            </a:r>
            <a:r>
              <a:rPr lang="en-US" sz="2000" dirty="0"/>
              <a:t>&gt;*, </a:t>
            </a:r>
            <a:r>
              <a:rPr lang="en-US" sz="2000" dirty="0" err="1"/>
              <a:t>std</a:t>
            </a:r>
            <a:r>
              <a:rPr lang="en-US" sz="2000" dirty="0"/>
              <a:t>::allocator&lt;Node&lt;</a:t>
            </a:r>
            <a:r>
              <a:rPr lang="en-US" sz="2000" dirty="0" err="1"/>
              <a:t>ForceData</a:t>
            </a:r>
            <a:r>
              <a:rPr lang="en-US" sz="2000" dirty="0"/>
              <a:t>&gt;*&gt; &gt;::_</a:t>
            </a:r>
            <a:r>
              <a:rPr lang="en-US" sz="2000" dirty="0" err="1"/>
              <a:t>M_initialize_map</a:t>
            </a:r>
            <a:r>
              <a:rPr lang="en-US" sz="2000" dirty="0"/>
              <a:t>(unsigned long) [1449]-----------------------------------------------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7AFEE5-2C7A-D746-AA76-86A6C57825DA}"/>
              </a:ext>
            </a:extLst>
          </p:cNvPr>
          <p:cNvSpPr/>
          <p:nvPr/>
        </p:nvSpPr>
        <p:spPr>
          <a:xfrm>
            <a:off x="2175038" y="3182534"/>
            <a:ext cx="633742" cy="35308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9CA628-AAA4-1048-9737-D984D0D7CABA}"/>
              </a:ext>
            </a:extLst>
          </p:cNvPr>
          <p:cNvSpPr/>
          <p:nvPr/>
        </p:nvSpPr>
        <p:spPr>
          <a:xfrm>
            <a:off x="2808780" y="3182534"/>
            <a:ext cx="633742" cy="35308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4AB72-88D9-2447-8868-34F3788A896D}"/>
              </a:ext>
            </a:extLst>
          </p:cNvPr>
          <p:cNvSpPr txBox="1"/>
          <p:nvPr/>
        </p:nvSpPr>
        <p:spPr>
          <a:xfrm>
            <a:off x="2684585" y="1388581"/>
            <a:ext cx="19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Children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A0416-DD2C-814D-8496-FD018B4D11BE}"/>
              </a:ext>
            </a:extLst>
          </p:cNvPr>
          <p:cNvSpPr txBox="1"/>
          <p:nvPr/>
        </p:nvSpPr>
        <p:spPr>
          <a:xfrm>
            <a:off x="1378217" y="1484500"/>
            <a:ext cx="111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Self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A37D0-9B03-8840-A0F6-2A30D39925BB}"/>
              </a:ext>
            </a:extLst>
          </p:cNvPr>
          <p:cNvCxnSpPr/>
          <p:nvPr/>
        </p:nvCxnSpPr>
        <p:spPr>
          <a:xfrm flipH="1" flipV="1">
            <a:off x="2028092" y="1856695"/>
            <a:ext cx="463817" cy="13258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8F24B-7E52-3748-862C-F88BB68B24BD}"/>
              </a:ext>
            </a:extLst>
          </p:cNvPr>
          <p:cNvCxnSpPr>
            <a:cxnSpLocks/>
          </p:cNvCxnSpPr>
          <p:nvPr/>
        </p:nvCxnSpPr>
        <p:spPr>
          <a:xfrm flipV="1">
            <a:off x="3141784" y="1747026"/>
            <a:ext cx="484685" cy="143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E364D5-7EAB-BF49-BAC6-EA749CBD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</a:t>
            </a:r>
            <a:r>
              <a:rPr lang="en-US" dirty="0" err="1"/>
              <a:t>gprof</a:t>
            </a:r>
            <a:r>
              <a:rPr lang="en-US" dirty="0"/>
              <a:t> and profiling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532F4-ECB6-BE4A-B41E-52E7C358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quick view of where program’s execution time went</a:t>
            </a:r>
          </a:p>
          <a:p>
            <a:r>
              <a:rPr lang="en-US" dirty="0"/>
              <a:t>Allows you to focus your attention on a smaller fraction of code that is responsible for a large fraction of execution time</a:t>
            </a:r>
          </a:p>
          <a:p>
            <a:pPr lvl="1"/>
            <a:r>
              <a:rPr lang="en-US" dirty="0"/>
              <a:t>At the level of functions</a:t>
            </a:r>
          </a:p>
          <a:p>
            <a:r>
              <a:rPr lang="en-US" dirty="0"/>
              <a:t>It does not show which function instances or objects are costly</a:t>
            </a:r>
          </a:p>
          <a:p>
            <a:pPr lvl="1"/>
            <a:r>
              <a:rPr lang="en-US" dirty="0"/>
              <a:t>Since it shows total and average execution time spent in each function</a:t>
            </a:r>
          </a:p>
          <a:p>
            <a:r>
              <a:rPr lang="en-US" dirty="0"/>
              <a:t>It does not show how time spent in specific function changes over time</a:t>
            </a:r>
          </a:p>
          <a:p>
            <a:r>
              <a:rPr lang="en-US" dirty="0"/>
              <a:t>Since its based on sampling, there can be errors of estimation, especially for functions with tiny execution times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EB7A-8715-3746-A7F1-1258FE8C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4E559-2479-CE48-A4D1-C790FBDE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818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3291</TotalTime>
  <Words>1474</Words>
  <Application>Microsoft Macintosh PowerPoint</Application>
  <PresentationFormat>Widescreen</PresentationFormat>
  <Paragraphs>131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Lato Medium</vt:lpstr>
      <vt:lpstr>SampleSlides</vt:lpstr>
      <vt:lpstr>Performance Analysis:  profiling with gprof</vt:lpstr>
      <vt:lpstr>Profiling</vt:lpstr>
      <vt:lpstr>How to Use gprof</vt:lpstr>
      <vt:lpstr>PowerPoint Presentation</vt:lpstr>
      <vt:lpstr>Call Graph View</vt:lpstr>
      <vt:lpstr>Utility of gprof and profiling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counters: PAPI</dc:title>
  <dc:creator>Casaclang, Marissa N</dc:creator>
  <cp:lastModifiedBy>Microsoft Office User</cp:lastModifiedBy>
  <cp:revision>25</cp:revision>
  <dcterms:created xsi:type="dcterms:W3CDTF">2018-04-16T23:49:53Z</dcterms:created>
  <dcterms:modified xsi:type="dcterms:W3CDTF">2018-09-06T03:37:36Z</dcterms:modified>
</cp:coreProperties>
</file>