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264" r:id="rId3"/>
    <p:sldId id="266" r:id="rId4"/>
    <p:sldId id="267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  <a:srgbClr val="FCFCFC"/>
    <a:srgbClr val="F5F5F5"/>
    <a:srgbClr val="FFFBEB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/>
    <p:restoredTop sz="86403"/>
  </p:normalViewPr>
  <p:slideViewPr>
    <p:cSldViewPr snapToGrid="0" snapToObjects="1">
      <p:cViewPr varScale="1">
        <p:scale>
          <a:sx n="109" d="100"/>
          <a:sy n="109" d="100"/>
        </p:scale>
        <p:origin x="8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017A4-9085-B04D-9106-7281413179AA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6421-2EC5-CD40-A8E4-24B79F472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animated portions in different color (all the X:5 X:7 texts, and the Load X instructions)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4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9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6421-2EC5-CD40-A8E4-24B79F472B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C194085-AB9A-AD49-8C2C-38A4DDF21274}" type="datetime1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AD9276D8-EC57-834B-BD90-5DF7A321974A}" type="datetime1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886-30A6-9C40-BAAC-223089D47411}" type="datetime1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7DBC97E5-F84C-514A-B8DC-4D3FE0C75C77}" type="datetime1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3CB1-E5A8-3148-AB21-ED62E4F250EA}" type="datetime1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D55FA6E1-214F-864C-8074-E35A24AF14F7}" type="datetime1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C04F70D-E088-1B42-A03F-0D086299683B}" type="datetime1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7F1C0D6-4212-454F-98FE-1FBC319F15DC}" type="datetime1">
              <a:rPr lang="en-US" smtClean="0"/>
              <a:t>7/9/18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BE1C103-DCD8-644E-A7FD-2AB43DFFBCE4}" type="datetime1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2D345F2-254D-7945-9A1C-056875DE53ED}" type="datetime1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4342-6AE1-0A4A-9150-A19013354C0A}" type="datetime1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Shared Memory Multiprocessors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Processors Accessing a Common Memory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1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8B85F01-FBB6-6E49-8101-A90B297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</p:spPr>
        <p:txBody>
          <a:bodyPr/>
          <a:lstStyle/>
          <a:p>
            <a:r>
              <a:rPr lang="en-US" dirty="0"/>
              <a:t>Shared Memory Multiprocessor and Caches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4862-1F59-D147-A052-911AEDDE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39C47-7662-4341-BD3E-399F00D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C7F1CD-4B96-B342-ACC9-531942FB34FA}"/>
              </a:ext>
            </a:extLst>
          </p:cNvPr>
          <p:cNvSpPr/>
          <p:nvPr/>
        </p:nvSpPr>
        <p:spPr>
          <a:xfrm>
            <a:off x="1861071" y="1021978"/>
            <a:ext cx="2806519" cy="28687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590512-E303-D047-9EBB-2B5B83DB1B2F}"/>
              </a:ext>
            </a:extLst>
          </p:cNvPr>
          <p:cNvSpPr/>
          <p:nvPr/>
        </p:nvSpPr>
        <p:spPr>
          <a:xfrm>
            <a:off x="5063056" y="1028650"/>
            <a:ext cx="2828597" cy="28687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2933-FE0A-5547-852C-D809BCFF4603}"/>
              </a:ext>
            </a:extLst>
          </p:cNvPr>
          <p:cNvSpPr/>
          <p:nvPr/>
        </p:nvSpPr>
        <p:spPr>
          <a:xfrm>
            <a:off x="8660611" y="1021978"/>
            <a:ext cx="2730321" cy="28706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4B007-91E1-374F-A735-D060B9AB59FD}"/>
              </a:ext>
            </a:extLst>
          </p:cNvPr>
          <p:cNvSpPr txBox="1"/>
          <p:nvPr/>
        </p:nvSpPr>
        <p:spPr>
          <a:xfrm>
            <a:off x="8024300" y="350509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723A41-401A-634E-94A1-1B9DD798029F}"/>
              </a:ext>
            </a:extLst>
          </p:cNvPr>
          <p:cNvCxnSpPr/>
          <p:nvPr/>
        </p:nvCxnSpPr>
        <p:spPr>
          <a:xfrm>
            <a:off x="628918" y="4557746"/>
            <a:ext cx="1093416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D122B-9874-6143-986B-768D810CC074}"/>
              </a:ext>
            </a:extLst>
          </p:cNvPr>
          <p:cNvCxnSpPr>
            <a:cxnSpLocks/>
          </p:cNvCxnSpPr>
          <p:nvPr/>
        </p:nvCxnSpPr>
        <p:spPr>
          <a:xfrm>
            <a:off x="3233419" y="3897441"/>
            <a:ext cx="0" cy="66030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E12C6-BCFD-0543-935F-4CA50B5CD4B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025772" y="3892642"/>
            <a:ext cx="0" cy="665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EB065-B61A-214F-933C-00A07AD6641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77355" y="3897441"/>
            <a:ext cx="10068" cy="66030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F6E2E6-22DA-9A4F-9BBB-CC120D32F6B6}"/>
              </a:ext>
            </a:extLst>
          </p:cNvPr>
          <p:cNvCxnSpPr/>
          <p:nvPr/>
        </p:nvCxnSpPr>
        <p:spPr>
          <a:xfrm>
            <a:off x="4875727" y="4557745"/>
            <a:ext cx="0" cy="55794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2C821E-E44C-924A-B435-D379564BAEC4}"/>
              </a:ext>
            </a:extLst>
          </p:cNvPr>
          <p:cNvSpPr/>
          <p:nvPr/>
        </p:nvSpPr>
        <p:spPr>
          <a:xfrm>
            <a:off x="628918" y="5115692"/>
            <a:ext cx="10934163" cy="890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C9A02-9CBA-1045-B0EE-C1B9DB5EBF86}"/>
              </a:ext>
            </a:extLst>
          </p:cNvPr>
          <p:cNvSpPr txBox="1"/>
          <p:nvPr/>
        </p:nvSpPr>
        <p:spPr>
          <a:xfrm>
            <a:off x="562767" y="2711475"/>
            <a:ext cx="129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Processors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0C973-E300-2549-BF6C-BC70A9FCAF4B}"/>
              </a:ext>
            </a:extLst>
          </p:cNvPr>
          <p:cNvSpPr txBox="1"/>
          <p:nvPr/>
        </p:nvSpPr>
        <p:spPr>
          <a:xfrm>
            <a:off x="2486000" y="1260176"/>
            <a:ext cx="151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CPU</a:t>
            </a:r>
            <a:r>
              <a:rPr lang="en-US" sz="2800" baseline="-250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0C7D4D-3859-254B-8BB7-87104BD87376}"/>
              </a:ext>
            </a:extLst>
          </p:cNvPr>
          <p:cNvSpPr txBox="1"/>
          <p:nvPr/>
        </p:nvSpPr>
        <p:spPr>
          <a:xfrm>
            <a:off x="5720183" y="1365292"/>
            <a:ext cx="151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CPU</a:t>
            </a:r>
            <a:r>
              <a:rPr lang="en-US" sz="2800" baseline="-25000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B9ED9-2681-4B47-B47A-C849D7732288}"/>
              </a:ext>
            </a:extLst>
          </p:cNvPr>
          <p:cNvSpPr txBox="1"/>
          <p:nvPr/>
        </p:nvSpPr>
        <p:spPr>
          <a:xfrm>
            <a:off x="9288762" y="1462097"/>
            <a:ext cx="151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CPU</a:t>
            </a:r>
            <a:r>
              <a:rPr lang="en-US" sz="2800" baseline="-25000" dirty="0"/>
              <a:t>k-1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B10A1-7E64-4B49-801F-5616692E957B}"/>
              </a:ext>
            </a:extLst>
          </p:cNvPr>
          <p:cNvSpPr txBox="1"/>
          <p:nvPr/>
        </p:nvSpPr>
        <p:spPr>
          <a:xfrm>
            <a:off x="4884426" y="5515460"/>
            <a:ext cx="320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 (DRAM)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4B369D-9BE1-4E45-A0ED-5B7A9246CFC6}"/>
              </a:ext>
            </a:extLst>
          </p:cNvPr>
          <p:cNvSpPr txBox="1"/>
          <p:nvPr/>
        </p:nvSpPr>
        <p:spPr>
          <a:xfrm>
            <a:off x="2237515" y="2109440"/>
            <a:ext cx="2018680" cy="9233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1544AE-C773-0547-B366-F3779D81E0CC}"/>
              </a:ext>
            </a:extLst>
          </p:cNvPr>
          <p:cNvSpPr txBox="1"/>
          <p:nvPr/>
        </p:nvSpPr>
        <p:spPr>
          <a:xfrm>
            <a:off x="9288350" y="5330002"/>
            <a:ext cx="130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X: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2F3EB-B525-8146-991E-E169BD951F72}"/>
              </a:ext>
            </a:extLst>
          </p:cNvPr>
          <p:cNvSpPr txBox="1"/>
          <p:nvPr/>
        </p:nvSpPr>
        <p:spPr>
          <a:xfrm>
            <a:off x="6030223" y="17408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DC8B17-ACD5-F540-8427-74EDA4C6C83A}"/>
              </a:ext>
            </a:extLst>
          </p:cNvPr>
          <p:cNvSpPr/>
          <p:nvPr/>
        </p:nvSpPr>
        <p:spPr>
          <a:xfrm>
            <a:off x="2010708" y="3358814"/>
            <a:ext cx="2583441" cy="382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39406E-62ED-C041-90A8-A3ECB9B49724}"/>
              </a:ext>
            </a:extLst>
          </p:cNvPr>
          <p:cNvSpPr txBox="1"/>
          <p:nvPr/>
        </p:nvSpPr>
        <p:spPr>
          <a:xfrm>
            <a:off x="5468013" y="2128759"/>
            <a:ext cx="2018680" cy="9233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FB963-61A2-604D-9CE4-E7EB086D848C}"/>
              </a:ext>
            </a:extLst>
          </p:cNvPr>
          <p:cNvSpPr txBox="1"/>
          <p:nvPr/>
        </p:nvSpPr>
        <p:spPr>
          <a:xfrm>
            <a:off x="9028045" y="2190629"/>
            <a:ext cx="2018680" cy="9233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E00B48-1F5C-F24F-92C8-88354F1249E4}"/>
              </a:ext>
            </a:extLst>
          </p:cNvPr>
          <p:cNvSpPr/>
          <p:nvPr/>
        </p:nvSpPr>
        <p:spPr>
          <a:xfrm>
            <a:off x="5195702" y="3374197"/>
            <a:ext cx="2583441" cy="382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Controller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737334-0DA3-084E-94B1-A78EBE9C3F63}"/>
              </a:ext>
            </a:extLst>
          </p:cNvPr>
          <p:cNvSpPr/>
          <p:nvPr/>
        </p:nvSpPr>
        <p:spPr>
          <a:xfrm>
            <a:off x="8732013" y="3327889"/>
            <a:ext cx="2583441" cy="382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Controller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6EBD48-CE8E-A34F-B5C2-19AAACFB72A9}"/>
              </a:ext>
            </a:extLst>
          </p:cNvPr>
          <p:cNvSpPr txBox="1"/>
          <p:nvPr/>
        </p:nvSpPr>
        <p:spPr>
          <a:xfrm>
            <a:off x="9632467" y="2534145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X: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DA04-B1A4-8440-8CB0-5E331125C5DB}"/>
              </a:ext>
            </a:extLst>
          </p:cNvPr>
          <p:cNvSpPr txBox="1"/>
          <p:nvPr/>
        </p:nvSpPr>
        <p:spPr>
          <a:xfrm>
            <a:off x="9632467" y="2534145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X: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999D34-AD68-3F4D-B69D-F7CA2EE86E28}"/>
              </a:ext>
            </a:extLst>
          </p:cNvPr>
          <p:cNvSpPr txBox="1"/>
          <p:nvPr/>
        </p:nvSpPr>
        <p:spPr>
          <a:xfrm>
            <a:off x="9481533" y="18057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28ACC0-25DF-D245-82CE-457385D01300}"/>
              </a:ext>
            </a:extLst>
          </p:cNvPr>
          <p:cNvSpPr txBox="1"/>
          <p:nvPr/>
        </p:nvSpPr>
        <p:spPr>
          <a:xfrm>
            <a:off x="2695065" y="1694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A35F84-1FC5-C345-A663-AC347801A33A}"/>
              </a:ext>
            </a:extLst>
          </p:cNvPr>
          <p:cNvSpPr txBox="1"/>
          <p:nvPr/>
        </p:nvSpPr>
        <p:spPr>
          <a:xfrm>
            <a:off x="6050111" y="2534145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X: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F7C76A-9529-8C46-8916-773141426479}"/>
              </a:ext>
            </a:extLst>
          </p:cNvPr>
          <p:cNvSpPr txBox="1"/>
          <p:nvPr/>
        </p:nvSpPr>
        <p:spPr>
          <a:xfrm>
            <a:off x="9463639" y="1803042"/>
            <a:ext cx="11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X, 7</a:t>
            </a:r>
          </a:p>
        </p:txBody>
      </p:sp>
    </p:spTree>
    <p:extLst>
      <p:ext uri="{BB962C8B-B14F-4D97-AF65-F5344CB8AC3E}">
        <p14:creationId xmlns:p14="http://schemas.microsoft.com/office/powerpoint/2010/main" val="9476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0" grpId="0"/>
      <p:bldP spid="35" grpId="0" animBg="1"/>
      <p:bldP spid="34" grpId="0" animBg="1"/>
      <p:bldP spid="36" grpId="0" animBg="1"/>
      <p:bldP spid="37" grpId="0" animBg="1"/>
      <p:bldP spid="38" grpId="0" animBg="1"/>
      <p:bldP spid="32" grpId="1"/>
      <p:bldP spid="31" grpId="0"/>
      <p:bldP spid="31" grpId="1"/>
      <p:bldP spid="39" grpId="0"/>
      <p:bldP spid="39" grpId="1"/>
      <p:bldP spid="40" grpId="0"/>
      <p:bldP spid="41" grpId="0"/>
      <p:bldP spid="4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7512-624A-0842-8421-9AE809EC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55495"/>
            <a:ext cx="10987383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Coherence, Snoopy Caches, and MSI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D386E5-6A32-134F-9278-2D450398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cache controllers watch every transaction on the bus</a:t>
            </a:r>
          </a:p>
          <a:p>
            <a:pPr lvl="1"/>
            <a:r>
              <a:rPr lang="en-US" dirty="0"/>
              <a:t>Even if its not their transaction ... hence “</a:t>
            </a:r>
            <a:r>
              <a:rPr lang="en-US" i="1" dirty="0"/>
              <a:t>snoopy”</a:t>
            </a:r>
          </a:p>
          <a:p>
            <a:r>
              <a:rPr lang="en-US" dirty="0"/>
              <a:t>Each cache line is in one of three states:</a:t>
            </a:r>
          </a:p>
          <a:p>
            <a:pPr lvl="1"/>
            <a:r>
              <a:rPr lang="en-US" dirty="0"/>
              <a:t>M: Modified - </a:t>
            </a:r>
            <a:r>
              <a:rPr lang="en-US" dirty="0">
                <a:solidFill>
                  <a:srgbClr val="FF0000"/>
                </a:solidFill>
              </a:rPr>
              <a:t>my copy is “dirty” (i.e., up to date) ... don’t let others use the stale copy from the DRAM</a:t>
            </a:r>
          </a:p>
          <a:p>
            <a:pPr lvl="1"/>
            <a:r>
              <a:rPr lang="en-US" dirty="0"/>
              <a:t>S: Shared - I have a copy, and I know others have a copy, and none of them is M</a:t>
            </a:r>
          </a:p>
          <a:p>
            <a:pPr lvl="1"/>
            <a:r>
              <a:rPr lang="en-US" dirty="0"/>
              <a:t>I: Invalid - I have a copy, but another processor’s cache has a later version. Don’t let my processor use my copy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DEA6-92F1-F547-B664-50D4311E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DFEE1-2510-9543-A80D-1AC09E23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34B7-7A9B-B944-98C6-1BE3562A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Illinois Protocol (a.k.a. MESI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B04-D6C9-6C45-BE29-9EB55D5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Janak</a:t>
            </a:r>
            <a:r>
              <a:rPr lang="en-US" dirty="0"/>
              <a:t> Patel et. al</a:t>
            </a:r>
          </a:p>
          <a:p>
            <a:r>
              <a:rPr lang="en-US" dirty="0"/>
              <a:t>Each cache line is in one of four states:</a:t>
            </a:r>
          </a:p>
          <a:p>
            <a:pPr lvl="1"/>
            <a:r>
              <a:rPr lang="en-US" dirty="0"/>
              <a:t>M: Modified</a:t>
            </a:r>
          </a:p>
          <a:p>
            <a:pPr lvl="1"/>
            <a:r>
              <a:rPr lang="en-US" dirty="0"/>
              <a:t>E: Exclusive: </a:t>
            </a:r>
            <a:r>
              <a:rPr lang="en-US" dirty="0">
                <a:solidFill>
                  <a:srgbClr val="FF0000"/>
                </a:solidFill>
              </a:rPr>
              <a:t>I have a copy, no other caches have a copy and it is clean</a:t>
            </a:r>
          </a:p>
          <a:p>
            <a:pPr lvl="2"/>
            <a:r>
              <a:rPr lang="en-US" dirty="0"/>
              <a:t>i.e. same as the copy in DRAM</a:t>
            </a:r>
          </a:p>
          <a:p>
            <a:pPr lvl="1"/>
            <a:r>
              <a:rPr lang="en-US" dirty="0"/>
              <a:t>S: Shared: </a:t>
            </a:r>
            <a:r>
              <a:rPr lang="en-US" dirty="0">
                <a:solidFill>
                  <a:srgbClr val="FF0000"/>
                </a:solidFill>
              </a:rPr>
              <a:t>I have a copy; I know others have a copy, and none of them is M</a:t>
            </a:r>
          </a:p>
          <a:p>
            <a:pPr lvl="1"/>
            <a:r>
              <a:rPr lang="en-US" dirty="0"/>
              <a:t>I: Invalid</a:t>
            </a:r>
          </a:p>
          <a:p>
            <a:r>
              <a:rPr lang="en-US" dirty="0"/>
              <a:t>Each cache controller monitors transactions on the shared bus </a:t>
            </a:r>
          </a:p>
          <a:p>
            <a:pPr lvl="1"/>
            <a:r>
              <a:rPr lang="en-US" dirty="0"/>
              <a:t>Snooping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E5980-37FA-6B46-AF16-C802803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E7944-AC8E-5442-B9FE-6B50A1EA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8B85F01-FBB6-6E49-8101-A90B297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</p:spPr>
        <p:txBody>
          <a:bodyPr/>
          <a:lstStyle/>
          <a:p>
            <a:r>
              <a:rPr lang="en-US" dirty="0"/>
              <a:t>Shared Memory Multiprocessor and Caches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4862-1F59-D147-A052-911AEDDE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39C47-7662-4341-BD3E-399F00D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C7F1CD-4B96-B342-ACC9-531942FB34FA}"/>
              </a:ext>
            </a:extLst>
          </p:cNvPr>
          <p:cNvSpPr/>
          <p:nvPr/>
        </p:nvSpPr>
        <p:spPr>
          <a:xfrm>
            <a:off x="1861071" y="1021978"/>
            <a:ext cx="2806519" cy="28687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590512-E303-D047-9EBB-2B5B83DB1B2F}"/>
              </a:ext>
            </a:extLst>
          </p:cNvPr>
          <p:cNvSpPr/>
          <p:nvPr/>
        </p:nvSpPr>
        <p:spPr>
          <a:xfrm>
            <a:off x="5063056" y="1028650"/>
            <a:ext cx="2828597" cy="28687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9B2933-FE0A-5547-852C-D809BCFF4603}"/>
              </a:ext>
            </a:extLst>
          </p:cNvPr>
          <p:cNvSpPr/>
          <p:nvPr/>
        </p:nvSpPr>
        <p:spPr>
          <a:xfrm>
            <a:off x="8660611" y="1021978"/>
            <a:ext cx="2730321" cy="28706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4B007-91E1-374F-A735-D060B9AB59FD}"/>
              </a:ext>
            </a:extLst>
          </p:cNvPr>
          <p:cNvSpPr txBox="1"/>
          <p:nvPr/>
        </p:nvSpPr>
        <p:spPr>
          <a:xfrm>
            <a:off x="8024300" y="350509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723A41-401A-634E-94A1-1B9DD798029F}"/>
              </a:ext>
            </a:extLst>
          </p:cNvPr>
          <p:cNvCxnSpPr/>
          <p:nvPr/>
        </p:nvCxnSpPr>
        <p:spPr>
          <a:xfrm>
            <a:off x="628918" y="4557746"/>
            <a:ext cx="10934163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7D122B-9874-6143-986B-768D810CC074}"/>
              </a:ext>
            </a:extLst>
          </p:cNvPr>
          <p:cNvCxnSpPr>
            <a:cxnSpLocks/>
          </p:cNvCxnSpPr>
          <p:nvPr/>
        </p:nvCxnSpPr>
        <p:spPr>
          <a:xfrm>
            <a:off x="3233419" y="3897441"/>
            <a:ext cx="0" cy="66030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E12C6-BCFD-0543-935F-4CA50B5CD4B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025772" y="3892642"/>
            <a:ext cx="0" cy="665102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CEB065-B61A-214F-933C-00A07AD6641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477355" y="3897441"/>
            <a:ext cx="10068" cy="66030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F6E2E6-22DA-9A4F-9BBB-CC120D32F6B6}"/>
              </a:ext>
            </a:extLst>
          </p:cNvPr>
          <p:cNvCxnSpPr/>
          <p:nvPr/>
        </p:nvCxnSpPr>
        <p:spPr>
          <a:xfrm>
            <a:off x="4875727" y="4557745"/>
            <a:ext cx="0" cy="55794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2C821E-E44C-924A-B435-D379564BAEC4}"/>
              </a:ext>
            </a:extLst>
          </p:cNvPr>
          <p:cNvSpPr/>
          <p:nvPr/>
        </p:nvSpPr>
        <p:spPr>
          <a:xfrm>
            <a:off x="628918" y="5115692"/>
            <a:ext cx="10934163" cy="890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C9A02-9CBA-1045-B0EE-C1B9DB5EBF86}"/>
              </a:ext>
            </a:extLst>
          </p:cNvPr>
          <p:cNvSpPr txBox="1"/>
          <p:nvPr/>
        </p:nvSpPr>
        <p:spPr>
          <a:xfrm>
            <a:off x="562767" y="2711475"/>
            <a:ext cx="1298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Processors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E0C973-E300-2549-BF6C-BC70A9FCAF4B}"/>
              </a:ext>
            </a:extLst>
          </p:cNvPr>
          <p:cNvSpPr txBox="1"/>
          <p:nvPr/>
        </p:nvSpPr>
        <p:spPr>
          <a:xfrm>
            <a:off x="2486000" y="1260176"/>
            <a:ext cx="151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CPU</a:t>
            </a:r>
            <a:r>
              <a:rPr lang="en-US" sz="2800" baseline="-25000" dirty="0"/>
              <a:t>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0C7D4D-3859-254B-8BB7-87104BD87376}"/>
              </a:ext>
            </a:extLst>
          </p:cNvPr>
          <p:cNvSpPr txBox="1"/>
          <p:nvPr/>
        </p:nvSpPr>
        <p:spPr>
          <a:xfrm>
            <a:off x="5720183" y="1365292"/>
            <a:ext cx="151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CPU</a:t>
            </a:r>
            <a:r>
              <a:rPr lang="en-US" sz="2800" baseline="-25000" dirty="0"/>
              <a:t>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4B9ED9-2681-4B47-B47A-C849D7732288}"/>
              </a:ext>
            </a:extLst>
          </p:cNvPr>
          <p:cNvSpPr txBox="1"/>
          <p:nvPr/>
        </p:nvSpPr>
        <p:spPr>
          <a:xfrm>
            <a:off x="9288762" y="1462097"/>
            <a:ext cx="1514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CPU</a:t>
            </a:r>
            <a:r>
              <a:rPr lang="en-US" sz="2800" baseline="-25000" dirty="0"/>
              <a:t>k-1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B10A1-7E64-4B49-801F-5616692E957B}"/>
              </a:ext>
            </a:extLst>
          </p:cNvPr>
          <p:cNvSpPr txBox="1"/>
          <p:nvPr/>
        </p:nvSpPr>
        <p:spPr>
          <a:xfrm>
            <a:off x="4884426" y="5515460"/>
            <a:ext cx="3205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Memory (DRAM)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4B369D-9BE1-4E45-A0ED-5B7A9246CFC6}"/>
              </a:ext>
            </a:extLst>
          </p:cNvPr>
          <p:cNvSpPr txBox="1"/>
          <p:nvPr/>
        </p:nvSpPr>
        <p:spPr>
          <a:xfrm>
            <a:off x="2256537" y="2021594"/>
            <a:ext cx="2018680" cy="9233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1544AE-C773-0547-B366-F3779D81E0CC}"/>
              </a:ext>
            </a:extLst>
          </p:cNvPr>
          <p:cNvSpPr txBox="1"/>
          <p:nvPr/>
        </p:nvSpPr>
        <p:spPr>
          <a:xfrm>
            <a:off x="9288350" y="5330002"/>
            <a:ext cx="1300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X: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2F3EB-B525-8146-991E-E169BD951F72}"/>
              </a:ext>
            </a:extLst>
          </p:cNvPr>
          <p:cNvSpPr txBox="1"/>
          <p:nvPr/>
        </p:nvSpPr>
        <p:spPr>
          <a:xfrm>
            <a:off x="6030223" y="17408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DC8B17-ACD5-F540-8427-74EDA4C6C83A}"/>
              </a:ext>
            </a:extLst>
          </p:cNvPr>
          <p:cNvSpPr/>
          <p:nvPr/>
        </p:nvSpPr>
        <p:spPr>
          <a:xfrm>
            <a:off x="2010708" y="3358814"/>
            <a:ext cx="2583441" cy="382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39406E-62ED-C041-90A8-A3ECB9B49724}"/>
              </a:ext>
            </a:extLst>
          </p:cNvPr>
          <p:cNvSpPr txBox="1"/>
          <p:nvPr/>
        </p:nvSpPr>
        <p:spPr>
          <a:xfrm>
            <a:off x="5468013" y="2128759"/>
            <a:ext cx="2018680" cy="9233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AFB963-61A2-604D-9CE4-E7EB086D848C}"/>
              </a:ext>
            </a:extLst>
          </p:cNvPr>
          <p:cNvSpPr txBox="1"/>
          <p:nvPr/>
        </p:nvSpPr>
        <p:spPr>
          <a:xfrm>
            <a:off x="9036592" y="2199627"/>
            <a:ext cx="2018680" cy="9233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E00B48-1F5C-F24F-92C8-88354F1249E4}"/>
              </a:ext>
            </a:extLst>
          </p:cNvPr>
          <p:cNvSpPr/>
          <p:nvPr/>
        </p:nvSpPr>
        <p:spPr>
          <a:xfrm>
            <a:off x="5195702" y="3374197"/>
            <a:ext cx="2583441" cy="382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Controller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737334-0DA3-084E-94B1-A78EBE9C3F63}"/>
              </a:ext>
            </a:extLst>
          </p:cNvPr>
          <p:cNvSpPr/>
          <p:nvPr/>
        </p:nvSpPr>
        <p:spPr>
          <a:xfrm>
            <a:off x="8732013" y="3327889"/>
            <a:ext cx="2583441" cy="3829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Controller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6EBD48-CE8E-A34F-B5C2-19AAACFB72A9}"/>
              </a:ext>
            </a:extLst>
          </p:cNvPr>
          <p:cNvSpPr txBox="1"/>
          <p:nvPr/>
        </p:nvSpPr>
        <p:spPr>
          <a:xfrm>
            <a:off x="9632467" y="2534145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X: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EDA04-B1A4-8440-8CB0-5E331125C5DB}"/>
              </a:ext>
            </a:extLst>
          </p:cNvPr>
          <p:cNvSpPr txBox="1"/>
          <p:nvPr/>
        </p:nvSpPr>
        <p:spPr>
          <a:xfrm>
            <a:off x="9632467" y="2534145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X: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999D34-AD68-3F4D-B69D-F7CA2EE86E28}"/>
              </a:ext>
            </a:extLst>
          </p:cNvPr>
          <p:cNvSpPr txBox="1"/>
          <p:nvPr/>
        </p:nvSpPr>
        <p:spPr>
          <a:xfrm>
            <a:off x="9481533" y="18057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28ACC0-25DF-D245-82CE-457385D01300}"/>
              </a:ext>
            </a:extLst>
          </p:cNvPr>
          <p:cNvSpPr txBox="1"/>
          <p:nvPr/>
        </p:nvSpPr>
        <p:spPr>
          <a:xfrm>
            <a:off x="2695065" y="16943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A35F84-1FC5-C345-A663-AC347801A33A}"/>
              </a:ext>
            </a:extLst>
          </p:cNvPr>
          <p:cNvSpPr txBox="1"/>
          <p:nvPr/>
        </p:nvSpPr>
        <p:spPr>
          <a:xfrm>
            <a:off x="6050111" y="2534145"/>
            <a:ext cx="82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X: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F7C76A-9529-8C46-8916-773141426479}"/>
              </a:ext>
            </a:extLst>
          </p:cNvPr>
          <p:cNvSpPr txBox="1"/>
          <p:nvPr/>
        </p:nvSpPr>
        <p:spPr>
          <a:xfrm>
            <a:off x="9420958" y="1812888"/>
            <a:ext cx="11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X,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9F0401-E170-7E48-A11F-1E871A6AF076}"/>
              </a:ext>
            </a:extLst>
          </p:cNvPr>
          <p:cNvCxnSpPr/>
          <p:nvPr/>
        </p:nvCxnSpPr>
        <p:spPr>
          <a:xfrm>
            <a:off x="6030223" y="2694222"/>
            <a:ext cx="527698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1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1" grpId="0"/>
      <p:bldP spid="31" grpId="1"/>
      <p:bldP spid="39" grpId="0"/>
      <p:bldP spid="39" grpId="1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1F9C0-70CF-5448-A972-0605B2AB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Cache Coherence 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40C6C-63D3-144D-985C-F9B0F019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cache coherence hardware is more complex than that</a:t>
            </a:r>
          </a:p>
          <a:p>
            <a:r>
              <a:rPr lang="en-US" dirty="0"/>
              <a:t>Instead of a single shared bus, a complex interconnect</a:t>
            </a:r>
          </a:p>
          <a:p>
            <a:r>
              <a:rPr lang="en-US" dirty="0"/>
              <a:t>L1, L2, L3 Caches</a:t>
            </a:r>
          </a:p>
          <a:p>
            <a:r>
              <a:rPr lang="en-US" dirty="0"/>
              <a:t>Shared caches: </a:t>
            </a:r>
          </a:p>
          <a:p>
            <a:pPr lvl="1"/>
            <a:r>
              <a:rPr lang="en-US" dirty="0"/>
              <a:t>L1 typically private to a core (or two) </a:t>
            </a:r>
          </a:p>
          <a:p>
            <a:pPr lvl="1"/>
            <a:r>
              <a:rPr lang="en-US" dirty="0"/>
              <a:t>SMT: symmetric multi-threading </a:t>
            </a:r>
          </a:p>
          <a:p>
            <a:pPr lvl="2"/>
            <a:r>
              <a:rPr lang="en-US" dirty="0"/>
              <a:t> So, a core is typically multiple (2 or 4) hardware threads (</a:t>
            </a:r>
            <a:r>
              <a:rPr lang="en-US" dirty="0" err="1"/>
              <a:t>hyperthreads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L3 is typically shared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AC2C-0946-244B-82DF-461CEFF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F866-4179-0B45-B8D5-209D0F20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3F03-78B2-6349-9AFE-808A725E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Take-</a:t>
            </a:r>
            <a:r>
              <a:rPr lang="en-US" dirty="0" err="1"/>
              <a:t>Aways</a:t>
            </a:r>
            <a:r>
              <a:rPr lang="en-US" dirty="0"/>
              <a:t> (Lessons)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639E-F690-FE4B-8766-69861250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traffic “serving” latest versions of cache lines can be a bottleneck</a:t>
            </a:r>
          </a:p>
          <a:p>
            <a:pPr lvl="1"/>
            <a:r>
              <a:rPr lang="en-US" dirty="0"/>
              <a:t>Bus traffic</a:t>
            </a:r>
          </a:p>
          <a:p>
            <a:r>
              <a:rPr lang="en-US" dirty="0"/>
              <a:t>Data written by one core and read by another core(s) causes cache traffic</a:t>
            </a:r>
          </a:p>
          <a:p>
            <a:pPr lvl="1"/>
            <a:r>
              <a:rPr lang="en-US" dirty="0"/>
              <a:t>This is based on the cache line, not a variable</a:t>
            </a:r>
          </a:p>
          <a:p>
            <a:pPr lvl="1"/>
            <a:r>
              <a:rPr lang="en-US" dirty="0"/>
              <a:t>I.e., if you “load X”, not just the 4 bytes of X, but the surrounding 32 (say) bytes of a cache-line have to be moved from a neighboring core’s cache to yours (or from the DRAM)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452EF-2CF3-6A42-A404-9548C7D7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79D25-3290-8D46-B82C-3A49254F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935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5589</TotalTime>
  <Words>555</Words>
  <Application>Microsoft Macintosh PowerPoint</Application>
  <PresentationFormat>Widescreen</PresentationFormat>
  <Paragraphs>98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 Medium</vt:lpstr>
      <vt:lpstr>SampleSlides</vt:lpstr>
      <vt:lpstr>Shared Memory Multiprocessors </vt:lpstr>
      <vt:lpstr>Shared Memory Multiprocessor and Caches</vt:lpstr>
      <vt:lpstr>Cache Coherence, Snoopy Caches, and MSI Protocol</vt:lpstr>
      <vt:lpstr>The Illinois Protocol (a.k.a. MESI Protocol)</vt:lpstr>
      <vt:lpstr>Shared Memory Multiprocessor and Caches</vt:lpstr>
      <vt:lpstr>Real Cache Coherence Hardware</vt:lpstr>
      <vt:lpstr>Performance Take-Aways (Lessons)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counters: PAPI</dc:title>
  <dc:creator>Casaclang, Marissa N</dc:creator>
  <cp:lastModifiedBy>Microsoft Office User</cp:lastModifiedBy>
  <cp:revision>33</cp:revision>
  <dcterms:created xsi:type="dcterms:W3CDTF">2018-04-16T23:49:53Z</dcterms:created>
  <dcterms:modified xsi:type="dcterms:W3CDTF">2018-07-09T18:30:24Z</dcterms:modified>
</cp:coreProperties>
</file>