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82" r:id="rId4"/>
    <p:sldId id="286" r:id="rId5"/>
    <p:sldId id="288" r:id="rId6"/>
    <p:sldId id="283" r:id="rId7"/>
    <p:sldId id="289" r:id="rId8"/>
    <p:sldId id="284" r:id="rId9"/>
    <p:sldId id="290" r:id="rId10"/>
    <p:sldId id="291" r:id="rId11"/>
    <p:sldId id="292" r:id="rId1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701D"/>
    <a:srgbClr val="009BC0"/>
    <a:srgbClr val="ED7E33"/>
    <a:srgbClr val="D76213"/>
    <a:srgbClr val="71E4FF"/>
    <a:srgbClr val="C5F4FF"/>
    <a:srgbClr val="A7EEFF"/>
    <a:srgbClr val="00BAE6"/>
    <a:srgbClr val="FFA3A3"/>
    <a:srgbClr val="FF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80"/>
    <p:restoredTop sz="93934" autoAdjust="0"/>
  </p:normalViewPr>
  <p:slideViewPr>
    <p:cSldViewPr snapToGrid="0" snapToObjects="1">
      <p:cViewPr varScale="1">
        <p:scale>
          <a:sx n="93" d="100"/>
          <a:sy n="93" d="100"/>
        </p:scale>
        <p:origin x="224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3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670CB-6496-7141-A268-76ADFD1EB3EB}" type="datetimeFigureOut">
              <a:rPr lang="en-US" smtClean="0"/>
              <a:t>6/7/18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802C3-66ED-9241-82B6-8058B12EAC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8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44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33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Hierarchy of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16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910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81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processes, 2 address spaces,  one core</a:t>
            </a:r>
          </a:p>
          <a:p>
            <a:r>
              <a:rPr lang="en-US" dirty="0"/>
              <a:t>Show  (sacved) PC/registers inside each process, animate context switch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42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Recap: concepts and vocabulary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16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57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33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2 cores, 3 processes</a:t>
            </a:r>
          </a:p>
          <a:p>
            <a:endParaRPr lang="en-US" dirty="0"/>
          </a:p>
          <a:p>
            <a:r>
              <a:rPr lang="en-US" dirty="0"/>
              <a:t>Explain scheduling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4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48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201128"/>
          </a:xfrm>
        </p:spPr>
        <p:txBody>
          <a:bodyPr anchor="b">
            <a:normAutofit/>
          </a:bodyPr>
          <a:lstStyle>
            <a:lvl1pPr algn="ctr">
              <a:defRPr sz="51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190322"/>
            <a:ext cx="9144000" cy="206747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1524000" y="3686618"/>
            <a:ext cx="9144000" cy="49236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n-lt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058E0BDD-991F-A841-BA7A-8469737DF566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811839"/>
          </a:xfrm>
        </p:spPr>
        <p:txBody>
          <a:bodyPr vert="eaVert"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6"/>
            <a:ext cx="7734300" cy="5811839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fld id="{4059C291-AEAF-7D4C-AF32-3B3FFE428A14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495"/>
            <a:ext cx="10515600" cy="766483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5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0839-3D44-F140-82DB-E2D3B0E3CEA9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F6F439E0-FB85-2F49-8ED4-8203EB41A507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69895"/>
            <a:ext cx="5181600" cy="50070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69895"/>
            <a:ext cx="5181600" cy="50070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2624-3D97-5E40-AA8B-36928FD1B264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55496"/>
            <a:ext cx="10515600" cy="766483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6989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93808"/>
            <a:ext cx="5157787" cy="419585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16989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1993808"/>
            <a:ext cx="5183188" cy="419585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96B1240B-DC83-5241-83E4-4D0E369BC4AE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CD782996-1CAA-9E4D-8362-15279F782E02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D5358B8-F403-164B-98BB-95C8C97251E9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3F43EB7D-450F-EA4B-8B13-6CF0B0F7E1A5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85D17064-DDD7-5F48-9F4C-87861D2DE499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55496"/>
            <a:ext cx="10515600" cy="76648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69895"/>
            <a:ext cx="10515600" cy="500706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5F13E-8735-6D41-9D76-9F4ACF5FF2B1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fcyXA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69242" y="1122363"/>
            <a:ext cx="9908274" cy="2201128"/>
          </a:xfrm>
        </p:spPr>
        <p:txBody>
          <a:bodyPr/>
          <a:lstStyle/>
          <a:p>
            <a:r>
              <a:rPr lang="en-US" dirty="0"/>
              <a:t>Shared Address Space Programming: Basics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Processes, Threads, Address Space, and the Operating System’s View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BB35C90A-95FA-094F-8F1B-5A72770A8A6A}"/>
              </a:ext>
            </a:extLst>
          </p:cNvPr>
          <p:cNvSpPr txBox="1">
            <a:spLocks/>
          </p:cNvSpPr>
          <p:nvPr/>
        </p:nvSpPr>
        <p:spPr>
          <a:xfrm>
            <a:off x="3289300" y="6375400"/>
            <a:ext cx="5613400" cy="365125"/>
          </a:xfrm>
          <a:prstGeom prst="rect">
            <a:avLst/>
          </a:prstGeom>
        </p:spPr>
        <p:txBody>
          <a:bodyPr lIns="91438" tIns="45719" rIns="91438" bIns="45719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3429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6858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0287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3716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88888"/>
                </a:solidFill>
                <a:latin typeface="+mn-lt"/>
              </a:rPr>
              <a:t>© 2018 L. V. Kale at the University of Illinois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2684241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E7CDB-D203-CE4E-8EAD-1CBC6909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495"/>
            <a:ext cx="11353800" cy="766483"/>
          </a:xfrm>
        </p:spPr>
        <p:txBody>
          <a:bodyPr>
            <a:noAutofit/>
          </a:bodyPr>
          <a:lstStyle/>
          <a:p>
            <a:r>
              <a:rPr lang="en-US" sz="4000" dirty="0"/>
              <a:t>Simultaneous Multi-threading (SMT) / Hyperthreading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5D773-7E11-B045-9906-DF0ED41FC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machines today support two-way SMT</a:t>
            </a:r>
          </a:p>
          <a:p>
            <a:r>
              <a:rPr lang="en-US" dirty="0"/>
              <a:t>Although the word “thread” is used, this has nothing (directly) to do with the OS-visible threads we saw (pthreads, etc.)</a:t>
            </a:r>
          </a:p>
          <a:p>
            <a:r>
              <a:rPr lang="en-US" dirty="0"/>
              <a:t>A two-way SMT means each core can be thought of as two cores </a:t>
            </a:r>
          </a:p>
          <a:p>
            <a:pPr lvl="1"/>
            <a:r>
              <a:rPr lang="en-US" dirty="0"/>
              <a:t>It has two sets of registers, including PC, SP (so it is executing its own instruction stream)</a:t>
            </a:r>
          </a:p>
          <a:p>
            <a:pPr lvl="1"/>
            <a:r>
              <a:rPr lang="en-US" dirty="0"/>
              <a:t>But shares floating point unit/s,  L1 caches, etc. </a:t>
            </a:r>
          </a:p>
          <a:p>
            <a:pPr lvl="1"/>
            <a:r>
              <a:rPr lang="en-US" dirty="0"/>
              <a:t>When one hardware thread is waiting (e.g., for a load or a floating point operation), the other thread runs</a:t>
            </a:r>
          </a:p>
          <a:p>
            <a:pPr lvl="1"/>
            <a:r>
              <a:rPr lang="en-US" dirty="0"/>
              <a:t>So, you will get close to a two-fold speedup only when each thread is running code that has a lot of such “waiting” (latencies)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2A634-0267-0040-A932-C833E808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6B14C-3D4D-8649-A797-FF1D193C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129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025990D-E1EB-5C4E-B5AA-919BDAE165DF}"/>
              </a:ext>
            </a:extLst>
          </p:cNvPr>
          <p:cNvSpPr/>
          <p:nvPr/>
        </p:nvSpPr>
        <p:spPr>
          <a:xfrm>
            <a:off x="8577146" y="1169895"/>
            <a:ext cx="2971800" cy="16290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93338-F0D2-A34C-AEEB-871329B6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More on Hardware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A2468-A518-9F46-9598-4B73CD090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895"/>
            <a:ext cx="7772400" cy="509709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“System” or “host” or “node” or “box,” may contain multiple processors</a:t>
            </a:r>
          </a:p>
          <a:p>
            <a:pPr lvl="1"/>
            <a:r>
              <a:rPr lang="en-US" i="1" dirty="0"/>
              <a:t>Node </a:t>
            </a:r>
            <a:r>
              <a:rPr lang="en-US" dirty="0"/>
              <a:t>is a term that comes from clusters and supercomputers, which include many such nodes connected by some network (Infiniband, ethernet, or proprietary network)</a:t>
            </a:r>
            <a:endParaRPr lang="en-US" i="1" dirty="0"/>
          </a:p>
          <a:p>
            <a:r>
              <a:rPr lang="en-US" dirty="0"/>
              <a:t>Processor or socket: a single chip, may contain multiple cores</a:t>
            </a:r>
          </a:p>
          <a:p>
            <a:r>
              <a:rPr lang="en-US" dirty="0"/>
              <a:t>Core: may contain two-way or four-way hardware threads</a:t>
            </a:r>
          </a:p>
          <a:p>
            <a:r>
              <a:rPr lang="en-US" dirty="0"/>
              <a:t>Memory: </a:t>
            </a:r>
          </a:p>
          <a:p>
            <a:pPr lvl="1"/>
            <a:r>
              <a:rPr lang="en-US" dirty="0"/>
              <a:t>L1 cache private to a core (or two)</a:t>
            </a:r>
          </a:p>
          <a:p>
            <a:pPr lvl="1"/>
            <a:r>
              <a:rPr lang="en-US" dirty="0"/>
              <a:t>L2 may be private or shared</a:t>
            </a:r>
          </a:p>
          <a:p>
            <a:pPr lvl="1"/>
            <a:r>
              <a:rPr lang="en-US" dirty="0"/>
              <a:t>L3 shared (across all processors in a node)</a:t>
            </a:r>
          </a:p>
          <a:p>
            <a:pPr lvl="1"/>
            <a:r>
              <a:rPr lang="en-US" dirty="0"/>
              <a:t>Memory controller, typically one per chip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342D4E-8AB9-074D-BB7F-14236398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30BA0-BBF0-224D-9C90-7386FCFA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7CD8CC-17CA-004A-B460-279B452CC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235" y="3312069"/>
            <a:ext cx="2709165" cy="30442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8685EE-024E-3C41-A508-4CD579A8EFA1}"/>
              </a:ext>
            </a:extLst>
          </p:cNvPr>
          <p:cNvSpPr txBox="1"/>
          <p:nvPr/>
        </p:nvSpPr>
        <p:spPr>
          <a:xfrm>
            <a:off x="7889488" y="6311747"/>
            <a:ext cx="3692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Source: PCWorld / </a:t>
            </a:r>
            <a:r>
              <a:rPr lang="en-US" sz="1600" u="sng" dirty="0">
                <a:hlinkClick r:id="rId4"/>
              </a:rPr>
              <a:t>https://goo.gl/fcyXAP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CFF039-4AD5-F04A-879B-6BDC06BB7F0D}"/>
              </a:ext>
            </a:extLst>
          </p:cNvPr>
          <p:cNvSpPr txBox="1"/>
          <p:nvPr/>
        </p:nvSpPr>
        <p:spPr>
          <a:xfrm>
            <a:off x="7165588" y="4872753"/>
            <a:ext cx="1975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Intel Broadwell chip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39E37B-347A-A946-9CB6-F20932C6D7E6}"/>
              </a:ext>
            </a:extLst>
          </p:cNvPr>
          <p:cNvSpPr/>
          <p:nvPr/>
        </p:nvSpPr>
        <p:spPr>
          <a:xfrm>
            <a:off x="8999034" y="1486799"/>
            <a:ext cx="903249" cy="364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Chip1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BA82EC-4B2F-AE4F-AE8F-B650702C3766}"/>
              </a:ext>
            </a:extLst>
          </p:cNvPr>
          <p:cNvSpPr/>
          <p:nvPr/>
        </p:nvSpPr>
        <p:spPr>
          <a:xfrm>
            <a:off x="10304947" y="1486799"/>
            <a:ext cx="903249" cy="364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Chip1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E59F28-3B1D-4F4F-81F2-C7802CE9D409}"/>
              </a:ext>
            </a:extLst>
          </p:cNvPr>
          <p:cNvSpPr/>
          <p:nvPr/>
        </p:nvSpPr>
        <p:spPr>
          <a:xfrm>
            <a:off x="9277815" y="2122418"/>
            <a:ext cx="1717287" cy="37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DRAM</a:t>
            </a:r>
          </a:p>
        </p:txBody>
      </p:sp>
    </p:spTree>
    <p:extLst>
      <p:ext uri="{BB962C8B-B14F-4D97-AF65-F5344CB8AC3E}">
        <p14:creationId xmlns:p14="http://schemas.microsoft.com/office/powerpoint/2010/main" val="335066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9107-FE3A-6F4D-81EC-82708663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and Address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8CF68-E29B-8D4D-82F4-E163E0A9C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programming of multicore processors, and its performance issues, it is useful to understand:</a:t>
            </a:r>
          </a:p>
          <a:p>
            <a:pPr lvl="1"/>
            <a:r>
              <a:rPr lang="en-US" dirty="0"/>
              <a:t>Processes</a:t>
            </a:r>
          </a:p>
          <a:p>
            <a:pPr lvl="1"/>
            <a:r>
              <a:rPr lang="en-US" dirty="0"/>
              <a:t>Address spaces and their relation to real physical memory</a:t>
            </a:r>
          </a:p>
          <a:p>
            <a:pPr lvl="1"/>
            <a:r>
              <a:rPr lang="en-US" dirty="0"/>
              <a:t>Division of address space: global variables, stack, and heap</a:t>
            </a:r>
          </a:p>
          <a:p>
            <a:pPr lvl="1"/>
            <a:r>
              <a:rPr lang="en-US" dirty="0"/>
              <a:t>Operating system (OS) scheduler</a:t>
            </a:r>
          </a:p>
          <a:p>
            <a:pPr lvl="1"/>
            <a:r>
              <a:rPr lang="en-US" dirty="0"/>
              <a:t>Threads and their relationship to the above</a:t>
            </a:r>
          </a:p>
          <a:p>
            <a:r>
              <a:rPr lang="en-US" dirty="0"/>
              <a:t>Basic challenges of shared address space programming</a:t>
            </a:r>
          </a:p>
          <a:p>
            <a:pPr lvl="1"/>
            <a:r>
              <a:rPr lang="en-US" dirty="0"/>
              <a:t>And how (in what sequence) we want to address them in this course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EBB85-9AA8-CA45-AFA5-4AAB3119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EAE6D-25AC-DD42-893A-B087C4A5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1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99A29-F5F4-9F4B-9FEF-35A0365B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2B80-8FD2-7744-9B04-66B12660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Elipse 1"/>
          <p:cNvSpPr/>
          <p:nvPr/>
        </p:nvSpPr>
        <p:spPr>
          <a:xfrm>
            <a:off x="732222" y="709127"/>
            <a:ext cx="1706178" cy="2136710"/>
          </a:xfrm>
          <a:prstGeom prst="ellipse">
            <a:avLst/>
          </a:prstGeom>
          <a:noFill/>
          <a:ln>
            <a:solidFill>
              <a:srgbClr val="007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Process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782455" y="-37496"/>
            <a:ext cx="17862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Address Space </a:t>
            </a:r>
          </a:p>
          <a:p>
            <a:pPr algn="ctr"/>
            <a:r>
              <a:rPr lang="en-US" sz="1600" dirty="0"/>
              <a:t>(Virtual Memory)</a:t>
            </a:r>
          </a:p>
        </p:txBody>
      </p:sp>
      <p:sp>
        <p:nvSpPr>
          <p:cNvPr id="8" name="Elipse 7"/>
          <p:cNvSpPr/>
          <p:nvPr/>
        </p:nvSpPr>
        <p:spPr>
          <a:xfrm>
            <a:off x="9051345" y="1022173"/>
            <a:ext cx="1504361" cy="1593569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CPU</a:t>
            </a:r>
          </a:p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(aka Core)</a:t>
            </a:r>
          </a:p>
          <a:p>
            <a:pPr algn="ctr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9372104" y="720484"/>
            <a:ext cx="821094" cy="23326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TLB</a:t>
            </a:r>
          </a:p>
        </p:txBody>
      </p:sp>
      <p:sp>
        <p:nvSpPr>
          <p:cNvPr id="10" name="Retângulo 9"/>
          <p:cNvSpPr/>
          <p:nvPr/>
        </p:nvSpPr>
        <p:spPr>
          <a:xfrm>
            <a:off x="9431197" y="2011219"/>
            <a:ext cx="821094" cy="34834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PC, SP 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Registers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8613214" y="1143471"/>
            <a:ext cx="209938" cy="147227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CACHE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861712" y="168614"/>
            <a:ext cx="1822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Physical Memory</a:t>
            </a:r>
          </a:p>
        </p:txBody>
      </p:sp>
      <p:cxnSp>
        <p:nvCxnSpPr>
          <p:cNvPr id="19" name="Conector de seta reta 18"/>
          <p:cNvCxnSpPr>
            <a:stCxn id="44" idx="3"/>
          </p:cNvCxnSpPr>
          <p:nvPr/>
        </p:nvCxnSpPr>
        <p:spPr>
          <a:xfrm flipV="1">
            <a:off x="4154831" y="1026861"/>
            <a:ext cx="2438219" cy="129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o 59"/>
          <p:cNvGrpSpPr/>
          <p:nvPr/>
        </p:nvGrpSpPr>
        <p:grpSpPr>
          <a:xfrm>
            <a:off x="6595188" y="514862"/>
            <a:ext cx="337671" cy="2536247"/>
            <a:chOff x="6595188" y="514862"/>
            <a:chExt cx="337671" cy="2536247"/>
          </a:xfrm>
        </p:grpSpPr>
        <p:sp>
          <p:nvSpPr>
            <p:cNvPr id="7" name="Retângulo 6"/>
            <p:cNvSpPr/>
            <p:nvPr/>
          </p:nvSpPr>
          <p:spPr>
            <a:xfrm>
              <a:off x="6595188" y="514862"/>
              <a:ext cx="337457" cy="25362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6595402" y="894332"/>
              <a:ext cx="336174" cy="1901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6595402" y="1441019"/>
              <a:ext cx="336173" cy="1901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6595402" y="2003708"/>
              <a:ext cx="336174" cy="1901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6595402" y="2527408"/>
              <a:ext cx="337457" cy="1901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5" name="Conector de seta reta 24"/>
          <p:cNvCxnSpPr>
            <a:stCxn id="46" idx="3"/>
          </p:cNvCxnSpPr>
          <p:nvPr/>
        </p:nvCxnSpPr>
        <p:spPr>
          <a:xfrm flipV="1">
            <a:off x="4154832" y="1557456"/>
            <a:ext cx="2438218" cy="1074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45" idx="3"/>
          </p:cNvCxnSpPr>
          <p:nvPr/>
        </p:nvCxnSpPr>
        <p:spPr>
          <a:xfrm>
            <a:off x="4154831" y="1861761"/>
            <a:ext cx="2429946" cy="235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o 60"/>
          <p:cNvGrpSpPr/>
          <p:nvPr/>
        </p:nvGrpSpPr>
        <p:grpSpPr>
          <a:xfrm>
            <a:off x="3186002" y="500952"/>
            <a:ext cx="968830" cy="2757231"/>
            <a:chOff x="3186001" y="484910"/>
            <a:chExt cx="968831" cy="2895809"/>
          </a:xfrm>
        </p:grpSpPr>
        <p:sp>
          <p:nvSpPr>
            <p:cNvPr id="43" name="Retângulo 42"/>
            <p:cNvSpPr/>
            <p:nvPr/>
          </p:nvSpPr>
          <p:spPr>
            <a:xfrm>
              <a:off x="3186002" y="484910"/>
              <a:ext cx="968830" cy="28958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3186002" y="1022456"/>
              <a:ext cx="968829" cy="3016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3186001" y="1763267"/>
              <a:ext cx="968830" cy="3016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3186002" y="2571993"/>
              <a:ext cx="968830" cy="3016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Elipse 61"/>
          <p:cNvSpPr/>
          <p:nvPr/>
        </p:nvSpPr>
        <p:spPr>
          <a:xfrm>
            <a:off x="732222" y="3829077"/>
            <a:ext cx="1706178" cy="2136710"/>
          </a:xfrm>
          <a:prstGeom prst="ellipse">
            <a:avLst/>
          </a:prstGeom>
          <a:noFill/>
          <a:ln>
            <a:solidFill>
              <a:srgbClr val="007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Process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85" name="Grupo 84"/>
          <p:cNvGrpSpPr/>
          <p:nvPr/>
        </p:nvGrpSpPr>
        <p:grpSpPr>
          <a:xfrm>
            <a:off x="3186001" y="3629074"/>
            <a:ext cx="968830" cy="2757231"/>
            <a:chOff x="3186001" y="484910"/>
            <a:chExt cx="968831" cy="2895809"/>
          </a:xfrm>
        </p:grpSpPr>
        <p:sp>
          <p:nvSpPr>
            <p:cNvPr id="86" name="Retângulo 85"/>
            <p:cNvSpPr/>
            <p:nvPr/>
          </p:nvSpPr>
          <p:spPr>
            <a:xfrm>
              <a:off x="3186002" y="484910"/>
              <a:ext cx="968830" cy="28958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3186002" y="1022456"/>
              <a:ext cx="968829" cy="3016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3186001" y="1763267"/>
              <a:ext cx="968830" cy="3016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3186002" y="2571993"/>
              <a:ext cx="968830" cy="3016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upo 3">
            <a:extLst>
              <a:ext uri="{FF2B5EF4-FFF2-40B4-BE49-F238E27FC236}">
                <a16:creationId xmlns:a16="http://schemas.microsoft.com/office/drawing/2014/main" id="{F9A16A56-5296-E741-8324-A32F641A509C}"/>
              </a:ext>
            </a:extLst>
          </p:cNvPr>
          <p:cNvGrpSpPr/>
          <p:nvPr/>
        </p:nvGrpSpPr>
        <p:grpSpPr>
          <a:xfrm>
            <a:off x="3176758" y="499897"/>
            <a:ext cx="977003" cy="2758286"/>
            <a:chOff x="8803430" y="3698308"/>
            <a:chExt cx="564504" cy="2434284"/>
          </a:xfrm>
        </p:grpSpPr>
        <p:sp>
          <p:nvSpPr>
            <p:cNvPr id="32" name="Retângulo 4">
              <a:extLst>
                <a:ext uri="{FF2B5EF4-FFF2-40B4-BE49-F238E27FC236}">
                  <a16:creationId xmlns:a16="http://schemas.microsoft.com/office/drawing/2014/main" id="{510C8D73-4556-9C43-972E-1E79CA647FBB}"/>
                </a:ext>
              </a:extLst>
            </p:cNvPr>
            <p:cNvSpPr/>
            <p:nvPr/>
          </p:nvSpPr>
          <p:spPr>
            <a:xfrm>
              <a:off x="8803430" y="3698309"/>
              <a:ext cx="564504" cy="24342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3" name="Retângulo 5">
              <a:extLst>
                <a:ext uri="{FF2B5EF4-FFF2-40B4-BE49-F238E27FC236}">
                  <a16:creationId xmlns:a16="http://schemas.microsoft.com/office/drawing/2014/main" id="{ED43702E-F979-0F4B-9060-E5C6F559C858}"/>
                </a:ext>
              </a:extLst>
            </p:cNvPr>
            <p:cNvSpPr/>
            <p:nvPr/>
          </p:nvSpPr>
          <p:spPr>
            <a:xfrm>
              <a:off x="8803430" y="5744755"/>
              <a:ext cx="564504" cy="387837"/>
            </a:xfrm>
            <a:prstGeom prst="rect">
              <a:avLst/>
            </a:prstGeom>
            <a:solidFill>
              <a:srgbClr val="FFFBE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Global Variables</a:t>
              </a:r>
            </a:p>
          </p:txBody>
        </p:sp>
        <p:grpSp>
          <p:nvGrpSpPr>
            <p:cNvPr id="34" name="Grupo 6">
              <a:extLst>
                <a:ext uri="{FF2B5EF4-FFF2-40B4-BE49-F238E27FC236}">
                  <a16:creationId xmlns:a16="http://schemas.microsoft.com/office/drawing/2014/main" id="{F8EE9916-B87F-E648-87B4-B6D42EF60A70}"/>
                </a:ext>
              </a:extLst>
            </p:cNvPr>
            <p:cNvGrpSpPr/>
            <p:nvPr/>
          </p:nvGrpSpPr>
          <p:grpSpPr>
            <a:xfrm>
              <a:off x="8856693" y="4475967"/>
              <a:ext cx="457978" cy="1178922"/>
              <a:chOff x="9772260" y="3954239"/>
              <a:chExt cx="457978" cy="606057"/>
            </a:xfrm>
          </p:grpSpPr>
          <p:cxnSp>
            <p:nvCxnSpPr>
              <p:cNvPr id="37" name="Conector reto 9">
                <a:extLst>
                  <a:ext uri="{FF2B5EF4-FFF2-40B4-BE49-F238E27FC236}">
                    <a16:creationId xmlns:a16="http://schemas.microsoft.com/office/drawing/2014/main" id="{2CA104D2-E50A-5844-9978-756266A80670}"/>
                  </a:ext>
                </a:extLst>
              </p:cNvPr>
              <p:cNvCxnSpPr/>
              <p:nvPr/>
            </p:nvCxnSpPr>
            <p:spPr>
              <a:xfrm>
                <a:off x="9772260" y="3954239"/>
                <a:ext cx="0" cy="606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10">
                <a:extLst>
                  <a:ext uri="{FF2B5EF4-FFF2-40B4-BE49-F238E27FC236}">
                    <a16:creationId xmlns:a16="http://schemas.microsoft.com/office/drawing/2014/main" id="{B64375F2-F0BB-8146-BB40-86C9AC969D9C}"/>
                  </a:ext>
                </a:extLst>
              </p:cNvPr>
              <p:cNvCxnSpPr/>
              <p:nvPr/>
            </p:nvCxnSpPr>
            <p:spPr>
              <a:xfrm>
                <a:off x="9772260" y="4560295"/>
                <a:ext cx="45797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11">
                <a:extLst>
                  <a:ext uri="{FF2B5EF4-FFF2-40B4-BE49-F238E27FC236}">
                    <a16:creationId xmlns:a16="http://schemas.microsoft.com/office/drawing/2014/main" id="{E213ECA0-39A6-A443-8916-73C0A8A22024}"/>
                  </a:ext>
                </a:extLst>
              </p:cNvPr>
              <p:cNvCxnSpPr/>
              <p:nvPr/>
            </p:nvCxnSpPr>
            <p:spPr>
              <a:xfrm>
                <a:off x="10227055" y="3954240"/>
                <a:ext cx="0" cy="606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etângulo 7">
              <a:extLst>
                <a:ext uri="{FF2B5EF4-FFF2-40B4-BE49-F238E27FC236}">
                  <a16:creationId xmlns:a16="http://schemas.microsoft.com/office/drawing/2014/main" id="{03619528-C223-5642-AF15-A99DA1E1BCA6}"/>
                </a:ext>
              </a:extLst>
            </p:cNvPr>
            <p:cNvSpPr/>
            <p:nvPr/>
          </p:nvSpPr>
          <p:spPr>
            <a:xfrm>
              <a:off x="8803430" y="3698308"/>
              <a:ext cx="564504" cy="4164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Heap</a:t>
              </a:r>
              <a:endParaRPr lang="en-US" sz="1400" dirty="0"/>
            </a:p>
          </p:txBody>
        </p:sp>
        <p:sp>
          <p:nvSpPr>
            <p:cNvPr id="36" name="CaixaDeTexto 8">
              <a:extLst>
                <a:ext uri="{FF2B5EF4-FFF2-40B4-BE49-F238E27FC236}">
                  <a16:creationId xmlns:a16="http://schemas.microsoft.com/office/drawing/2014/main" id="{6C46FFE0-F327-DD44-817B-A52468EC61F6}"/>
                </a:ext>
              </a:extLst>
            </p:cNvPr>
            <p:cNvSpPr txBox="1"/>
            <p:nvPr/>
          </p:nvSpPr>
          <p:spPr>
            <a:xfrm>
              <a:off x="8856693" y="4901609"/>
              <a:ext cx="457978" cy="35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Stack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4144236" y="1428687"/>
            <a:ext cx="2467999" cy="4331220"/>
            <a:chOff x="4144236" y="1428687"/>
            <a:chExt cx="2467999" cy="4331220"/>
          </a:xfrm>
        </p:grpSpPr>
        <p:cxnSp>
          <p:nvCxnSpPr>
            <p:cNvPr id="53" name="Conector de seta reta 52"/>
            <p:cNvCxnSpPr/>
            <p:nvPr/>
          </p:nvCxnSpPr>
          <p:spPr>
            <a:xfrm>
              <a:off x="4145307" y="2053012"/>
              <a:ext cx="2457617" cy="16764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154832" y="2631785"/>
              <a:ext cx="2448092" cy="5349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>
              <a:off x="4145307" y="1428687"/>
              <a:ext cx="2457617" cy="1191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154830" y="3429000"/>
              <a:ext cx="2457405" cy="8555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flipV="1">
              <a:off x="4144236" y="3924300"/>
              <a:ext cx="2467999" cy="11810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flipV="1">
              <a:off x="4154831" y="4253120"/>
              <a:ext cx="2448093" cy="15067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335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22222E-6 L 3.54167E-6 0.2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7.40741E-7 L -3.75E-6 0.2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48148E-6 L -1.45833E-6 0.2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-4.16667E-6 0.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07407E-6 L 1.25E-6 0.2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99A29-F5F4-9F4B-9FEF-35A0365B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2B80-8FD2-7744-9B04-66B12660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Elipse 1"/>
          <p:cNvSpPr/>
          <p:nvPr/>
        </p:nvSpPr>
        <p:spPr>
          <a:xfrm>
            <a:off x="571500" y="709127"/>
            <a:ext cx="1709928" cy="2136710"/>
          </a:xfrm>
          <a:prstGeom prst="ellipse">
            <a:avLst/>
          </a:prstGeom>
          <a:noFill/>
          <a:ln>
            <a:solidFill>
              <a:srgbClr val="007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Process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923475" y="-37496"/>
            <a:ext cx="1483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Address Space </a:t>
            </a:r>
          </a:p>
          <a:p>
            <a:pPr algn="ctr"/>
            <a:r>
              <a:rPr lang="en-US" sz="1600" dirty="0"/>
              <a:t>(VM)</a:t>
            </a:r>
          </a:p>
        </p:txBody>
      </p:sp>
      <p:sp>
        <p:nvSpPr>
          <p:cNvPr id="8" name="Elipse 7"/>
          <p:cNvSpPr/>
          <p:nvPr/>
        </p:nvSpPr>
        <p:spPr>
          <a:xfrm>
            <a:off x="9058867" y="2652832"/>
            <a:ext cx="1504361" cy="1593569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CPU</a:t>
            </a:r>
          </a:p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(aka Core)</a:t>
            </a:r>
          </a:p>
          <a:p>
            <a:pPr algn="ctr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9379626" y="2351143"/>
            <a:ext cx="821094" cy="23326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TLB</a:t>
            </a:r>
          </a:p>
        </p:txBody>
      </p:sp>
      <p:sp>
        <p:nvSpPr>
          <p:cNvPr id="10" name="Retângulo 9"/>
          <p:cNvSpPr/>
          <p:nvPr/>
        </p:nvSpPr>
        <p:spPr>
          <a:xfrm>
            <a:off x="9438719" y="3641878"/>
            <a:ext cx="821094" cy="34834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PC, SP 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Registers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8620736" y="2774130"/>
            <a:ext cx="209938" cy="147227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CACHE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869234" y="1799273"/>
            <a:ext cx="1822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Physical Memory</a:t>
            </a: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4145307" y="2053012"/>
            <a:ext cx="2457403" cy="1477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o 59"/>
          <p:cNvGrpSpPr/>
          <p:nvPr/>
        </p:nvGrpSpPr>
        <p:grpSpPr>
          <a:xfrm>
            <a:off x="6602710" y="2145521"/>
            <a:ext cx="337671" cy="2536247"/>
            <a:chOff x="6595188" y="514862"/>
            <a:chExt cx="337671" cy="2536247"/>
          </a:xfrm>
        </p:grpSpPr>
        <p:sp>
          <p:nvSpPr>
            <p:cNvPr id="7" name="Retângulo 6"/>
            <p:cNvSpPr/>
            <p:nvPr/>
          </p:nvSpPr>
          <p:spPr>
            <a:xfrm>
              <a:off x="6595188" y="514862"/>
              <a:ext cx="337457" cy="25362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6595402" y="894332"/>
              <a:ext cx="336174" cy="1901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6595402" y="1441019"/>
              <a:ext cx="336173" cy="1901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6595402" y="2003708"/>
              <a:ext cx="336174" cy="1901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6595402" y="2527408"/>
              <a:ext cx="337457" cy="1901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5" name="Conector de seta reta 24"/>
          <p:cNvCxnSpPr>
            <a:stCxn id="46" idx="3"/>
          </p:cNvCxnSpPr>
          <p:nvPr/>
        </p:nvCxnSpPr>
        <p:spPr>
          <a:xfrm>
            <a:off x="4154832" y="2631785"/>
            <a:ext cx="2457403" cy="314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endCxn id="20" idx="1"/>
          </p:cNvCxnSpPr>
          <p:nvPr/>
        </p:nvCxnSpPr>
        <p:spPr>
          <a:xfrm>
            <a:off x="4145307" y="1428687"/>
            <a:ext cx="2457617" cy="1191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o 60"/>
          <p:cNvGrpSpPr/>
          <p:nvPr/>
        </p:nvGrpSpPr>
        <p:grpSpPr>
          <a:xfrm>
            <a:off x="3186002" y="500952"/>
            <a:ext cx="968830" cy="2757231"/>
            <a:chOff x="3186001" y="484910"/>
            <a:chExt cx="968831" cy="2895809"/>
          </a:xfrm>
        </p:grpSpPr>
        <p:sp>
          <p:nvSpPr>
            <p:cNvPr id="43" name="Retângulo 42"/>
            <p:cNvSpPr/>
            <p:nvPr/>
          </p:nvSpPr>
          <p:spPr>
            <a:xfrm>
              <a:off x="3186002" y="484910"/>
              <a:ext cx="968830" cy="28958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3186002" y="1022456"/>
              <a:ext cx="968829" cy="3016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3186001" y="1763267"/>
              <a:ext cx="968830" cy="3016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3186002" y="2571993"/>
              <a:ext cx="968830" cy="3016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Elipse 61"/>
          <p:cNvSpPr/>
          <p:nvPr/>
        </p:nvSpPr>
        <p:spPr>
          <a:xfrm>
            <a:off x="571500" y="3803878"/>
            <a:ext cx="1709928" cy="2136710"/>
          </a:xfrm>
          <a:prstGeom prst="ellipse">
            <a:avLst/>
          </a:prstGeom>
          <a:noFill/>
          <a:ln>
            <a:solidFill>
              <a:srgbClr val="007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Process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85" name="Grupo 84"/>
          <p:cNvGrpSpPr/>
          <p:nvPr/>
        </p:nvGrpSpPr>
        <p:grpSpPr>
          <a:xfrm>
            <a:off x="3186001" y="3629074"/>
            <a:ext cx="968830" cy="2757231"/>
            <a:chOff x="3186001" y="484910"/>
            <a:chExt cx="968831" cy="2895809"/>
          </a:xfrm>
        </p:grpSpPr>
        <p:sp>
          <p:nvSpPr>
            <p:cNvPr id="86" name="Retângulo 85"/>
            <p:cNvSpPr/>
            <p:nvPr/>
          </p:nvSpPr>
          <p:spPr>
            <a:xfrm>
              <a:off x="3186002" y="484910"/>
              <a:ext cx="968830" cy="28958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3186002" y="1022456"/>
              <a:ext cx="968829" cy="3016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3186001" y="1763267"/>
              <a:ext cx="968830" cy="3016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3186002" y="2571993"/>
              <a:ext cx="968830" cy="3016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upo 3">
            <a:extLst>
              <a:ext uri="{FF2B5EF4-FFF2-40B4-BE49-F238E27FC236}">
                <a16:creationId xmlns:a16="http://schemas.microsoft.com/office/drawing/2014/main" id="{F9A16A56-5296-E741-8324-A32F641A509C}"/>
              </a:ext>
            </a:extLst>
          </p:cNvPr>
          <p:cNvGrpSpPr/>
          <p:nvPr/>
        </p:nvGrpSpPr>
        <p:grpSpPr>
          <a:xfrm>
            <a:off x="3176758" y="499897"/>
            <a:ext cx="977003" cy="2758286"/>
            <a:chOff x="8803430" y="3698308"/>
            <a:chExt cx="564504" cy="2434284"/>
          </a:xfrm>
        </p:grpSpPr>
        <p:sp>
          <p:nvSpPr>
            <p:cNvPr id="32" name="Retângulo 4">
              <a:extLst>
                <a:ext uri="{FF2B5EF4-FFF2-40B4-BE49-F238E27FC236}">
                  <a16:creationId xmlns:a16="http://schemas.microsoft.com/office/drawing/2014/main" id="{510C8D73-4556-9C43-972E-1E79CA647FBB}"/>
                </a:ext>
              </a:extLst>
            </p:cNvPr>
            <p:cNvSpPr/>
            <p:nvPr/>
          </p:nvSpPr>
          <p:spPr>
            <a:xfrm>
              <a:off x="8803430" y="3698309"/>
              <a:ext cx="564504" cy="24342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3" name="Retângulo 5">
              <a:extLst>
                <a:ext uri="{FF2B5EF4-FFF2-40B4-BE49-F238E27FC236}">
                  <a16:creationId xmlns:a16="http://schemas.microsoft.com/office/drawing/2014/main" id="{ED43702E-F979-0F4B-9060-E5C6F559C858}"/>
                </a:ext>
              </a:extLst>
            </p:cNvPr>
            <p:cNvSpPr/>
            <p:nvPr/>
          </p:nvSpPr>
          <p:spPr>
            <a:xfrm>
              <a:off x="8803430" y="5744755"/>
              <a:ext cx="564504" cy="387837"/>
            </a:xfrm>
            <a:prstGeom prst="rect">
              <a:avLst/>
            </a:prstGeom>
            <a:solidFill>
              <a:srgbClr val="FFFBE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Global Variables</a:t>
              </a:r>
            </a:p>
          </p:txBody>
        </p:sp>
        <p:grpSp>
          <p:nvGrpSpPr>
            <p:cNvPr id="34" name="Grupo 6">
              <a:extLst>
                <a:ext uri="{FF2B5EF4-FFF2-40B4-BE49-F238E27FC236}">
                  <a16:creationId xmlns:a16="http://schemas.microsoft.com/office/drawing/2014/main" id="{F8EE9916-B87F-E648-87B4-B6D42EF60A70}"/>
                </a:ext>
              </a:extLst>
            </p:cNvPr>
            <p:cNvGrpSpPr/>
            <p:nvPr/>
          </p:nvGrpSpPr>
          <p:grpSpPr>
            <a:xfrm>
              <a:off x="8856693" y="4475967"/>
              <a:ext cx="457978" cy="1178922"/>
              <a:chOff x="9772260" y="3954239"/>
              <a:chExt cx="457978" cy="606057"/>
            </a:xfrm>
          </p:grpSpPr>
          <p:cxnSp>
            <p:nvCxnSpPr>
              <p:cNvPr id="37" name="Conector reto 9">
                <a:extLst>
                  <a:ext uri="{FF2B5EF4-FFF2-40B4-BE49-F238E27FC236}">
                    <a16:creationId xmlns:a16="http://schemas.microsoft.com/office/drawing/2014/main" id="{2CA104D2-E50A-5844-9978-756266A80670}"/>
                  </a:ext>
                </a:extLst>
              </p:cNvPr>
              <p:cNvCxnSpPr/>
              <p:nvPr/>
            </p:nvCxnSpPr>
            <p:spPr>
              <a:xfrm>
                <a:off x="9772260" y="3954239"/>
                <a:ext cx="0" cy="606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10">
                <a:extLst>
                  <a:ext uri="{FF2B5EF4-FFF2-40B4-BE49-F238E27FC236}">
                    <a16:creationId xmlns:a16="http://schemas.microsoft.com/office/drawing/2014/main" id="{B64375F2-F0BB-8146-BB40-86C9AC969D9C}"/>
                  </a:ext>
                </a:extLst>
              </p:cNvPr>
              <p:cNvCxnSpPr/>
              <p:nvPr/>
            </p:nvCxnSpPr>
            <p:spPr>
              <a:xfrm>
                <a:off x="9772260" y="4560295"/>
                <a:ext cx="45797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11">
                <a:extLst>
                  <a:ext uri="{FF2B5EF4-FFF2-40B4-BE49-F238E27FC236}">
                    <a16:creationId xmlns:a16="http://schemas.microsoft.com/office/drawing/2014/main" id="{E213ECA0-39A6-A443-8916-73C0A8A22024}"/>
                  </a:ext>
                </a:extLst>
              </p:cNvPr>
              <p:cNvCxnSpPr/>
              <p:nvPr/>
            </p:nvCxnSpPr>
            <p:spPr>
              <a:xfrm>
                <a:off x="10227055" y="3954240"/>
                <a:ext cx="0" cy="606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etângulo 7">
              <a:extLst>
                <a:ext uri="{FF2B5EF4-FFF2-40B4-BE49-F238E27FC236}">
                  <a16:creationId xmlns:a16="http://schemas.microsoft.com/office/drawing/2014/main" id="{03619528-C223-5642-AF15-A99DA1E1BCA6}"/>
                </a:ext>
              </a:extLst>
            </p:cNvPr>
            <p:cNvSpPr/>
            <p:nvPr/>
          </p:nvSpPr>
          <p:spPr>
            <a:xfrm>
              <a:off x="8803430" y="3698308"/>
              <a:ext cx="564504" cy="4164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Heap</a:t>
              </a:r>
              <a:endParaRPr lang="en-US" sz="1400" dirty="0"/>
            </a:p>
          </p:txBody>
        </p:sp>
        <p:sp>
          <p:nvSpPr>
            <p:cNvPr id="36" name="CaixaDeTexto 8">
              <a:extLst>
                <a:ext uri="{FF2B5EF4-FFF2-40B4-BE49-F238E27FC236}">
                  <a16:creationId xmlns:a16="http://schemas.microsoft.com/office/drawing/2014/main" id="{6C46FFE0-F327-DD44-817B-A52468EC61F6}"/>
                </a:ext>
              </a:extLst>
            </p:cNvPr>
            <p:cNvSpPr txBox="1"/>
            <p:nvPr/>
          </p:nvSpPr>
          <p:spPr>
            <a:xfrm>
              <a:off x="8856693" y="4901609"/>
              <a:ext cx="457978" cy="35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Stack</a:t>
              </a:r>
            </a:p>
          </p:txBody>
        </p:sp>
      </p:grpSp>
      <p:cxnSp>
        <p:nvCxnSpPr>
          <p:cNvPr id="26" name="Conector de seta reta 25"/>
          <p:cNvCxnSpPr>
            <a:stCxn id="87" idx="3"/>
          </p:cNvCxnSpPr>
          <p:nvPr/>
        </p:nvCxnSpPr>
        <p:spPr>
          <a:xfrm flipV="1">
            <a:off x="4154830" y="3214159"/>
            <a:ext cx="2457405" cy="1070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endCxn id="22" idx="1"/>
          </p:cNvCxnSpPr>
          <p:nvPr/>
        </p:nvCxnSpPr>
        <p:spPr>
          <a:xfrm flipV="1">
            <a:off x="4144236" y="3729420"/>
            <a:ext cx="2458688" cy="1375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89" idx="3"/>
            <a:endCxn id="23" idx="1"/>
          </p:cNvCxnSpPr>
          <p:nvPr/>
        </p:nvCxnSpPr>
        <p:spPr>
          <a:xfrm flipV="1">
            <a:off x="4154831" y="4253120"/>
            <a:ext cx="2448093" cy="1506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9279138" y="1704642"/>
            <a:ext cx="10638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Process</a:t>
            </a:r>
            <a:r>
              <a:rPr lang="en-US" sz="2000" baseline="-25000" dirty="0"/>
              <a:t>1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9291443" y="3641878"/>
            <a:ext cx="1039206" cy="34834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Saved PC, SP 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Registers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898244" y="4672178"/>
            <a:ext cx="10638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Process</a:t>
            </a:r>
            <a:r>
              <a:rPr lang="en-US" sz="2000" baseline="-25000" dirty="0"/>
              <a:t>2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9303749" y="3641878"/>
            <a:ext cx="1039206" cy="34834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Saved PC, SP 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Registers</a:t>
            </a:r>
          </a:p>
        </p:txBody>
      </p:sp>
    </p:spTree>
    <p:extLst>
      <p:ext uri="{BB962C8B-B14F-4D97-AF65-F5344CB8AC3E}">
        <p14:creationId xmlns:p14="http://schemas.microsoft.com/office/powerpoint/2010/main" val="209952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698 0.05231 C -0.66706 0.04375 -0.59167 -0.01574 -0.55599 -0.03704 C -0.52031 -0.05834 -0.50795 -0.06875 -0.47279 -0.07547 C -0.43776 -0.08241 -0.39362 -0.08079 -0.34558 -0.07801 C -0.29766 -0.07523 -0.23138 -0.06644 -0.1849 -0.0588 C -0.13841 -0.05093 -0.09636 -0.04213 -0.0668 -0.03148 C -0.02748 0.00116 -0.01758 -0.00023 -0.01393 0.00162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46" y="-66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3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700"/>
                            </p:stCondLst>
                            <p:childTnLst>
                              <p:par>
                                <p:cTn id="12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-0.68698 -0.22639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49" y="-1131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C -0.06028 -0.0118 -0.11537 -0.03842 -0.17566 -0.05 C -0.2129 -0.05764 -0.28321 -0.07755 -0.33568 -0.08032 C -0.38816 -0.0831 -0.45287 -0.0743 -0.49024 -0.06667 C -0.5504 -0.05486 -0.61277 -0.0118 -0.67266 -1.11111E-6 " pathEditMode="relative" rAng="0" ptsTypes="AAAAA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33" y="-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00"/>
                            </p:stCondLst>
                            <p:childTnLst>
                              <p:par>
                                <p:cTn id="20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0.00232 L 0.17969 0.01713 C 0.21719 0.02152 0.27331 0.02314 0.33255 0.02314 C 0.39948 0.02314 0.45312 0.02152 0.49062 0.01713 L 0.67031 -0.00232 " pathEditMode="relative" rAng="10800000" ptsTypes="AAAAA">
                                      <p:cBhvr>
                                        <p:cTn id="21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16" y="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700"/>
                            </p:stCondLst>
                            <p:childTnLst>
                              <p:par>
                                <p:cTn id="23" presetID="1" presetClass="entr" presetSubtype="0" fill="hold" grpId="3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-0.68802 0.22477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401" y="1122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875 3.33333E-6 L 0.48945 -0.00486 C 0.45208 -0.00602 0.39596 -0.00672 0.33711 -0.00672 C 0.27018 -0.00672 0.21666 -0.00602 0.17929 -0.00486 L 2.29167E-6 3.33333E-6 " pathEditMode="relative" rAng="10800000" ptsTypes="AAAAA">
                                      <p:cBhvr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37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0"/>
                            </p:stCondLst>
                            <p:childTnLst>
                              <p:par>
                                <p:cTn id="3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8" grpId="1"/>
      <p:bldP spid="48" grpId="2"/>
      <p:bldP spid="48" grpId="3"/>
      <p:bldP spid="59" grpId="0" animBg="1"/>
      <p:bldP spid="59" grpId="1" animBg="1"/>
      <p:bldP spid="64" grpId="0"/>
      <p:bldP spid="64" grpId="1"/>
      <p:bldP spid="64" grpId="2"/>
      <p:bldP spid="64" grpId="3"/>
      <p:bldP spid="65" grpId="0" animBg="1"/>
      <p:bldP spid="6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9107-FE3A-6F4D-81EC-82708663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and Time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8CF68-E29B-8D4D-82F4-E163E0A9C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process’ view of memory is its address space. Its “logical” or “virtual” memory</a:t>
            </a:r>
          </a:p>
          <a:p>
            <a:r>
              <a:rPr lang="en-US" dirty="0"/>
              <a:t>Pages from virtual memory are assigned to (live in) pages of physical memory</a:t>
            </a:r>
          </a:p>
          <a:p>
            <a:r>
              <a:rPr lang="en-US" dirty="0"/>
              <a:t>OS runs a process for a time-quanta (a few milliseconds) and then interrupts it, so it can run another process, if any </a:t>
            </a:r>
          </a:p>
          <a:p>
            <a:pPr lvl="1"/>
            <a:r>
              <a:rPr lang="en-US" dirty="0"/>
              <a:t>As well as short OS services, daemons</a:t>
            </a:r>
          </a:p>
          <a:p>
            <a:pPr lvl="1"/>
            <a:r>
              <a:rPr lang="en-US" dirty="0"/>
              <a:t>This is called a context switch</a:t>
            </a:r>
          </a:p>
          <a:p>
            <a:r>
              <a:rPr lang="en-US" dirty="0"/>
              <a:t>Registers, including PC (program counter) and SP (stack pointer), as well as data registers, are saved in memory when a process is context switched out</a:t>
            </a:r>
          </a:p>
          <a:p>
            <a:pPr lvl="1"/>
            <a:r>
              <a:rPr lang="en-US" dirty="0"/>
              <a:t>When there are multiple processes</a:t>
            </a:r>
          </a:p>
          <a:p>
            <a:r>
              <a:rPr lang="en-US" dirty="0"/>
              <a:t>Note that when the same process is scheduled again: </a:t>
            </a:r>
          </a:p>
          <a:p>
            <a:pPr lvl="1"/>
            <a:r>
              <a:rPr lang="en-US" dirty="0"/>
              <a:t>The cache may not contain data you had brought in earlier</a:t>
            </a:r>
          </a:p>
          <a:p>
            <a:pPr lvl="1"/>
            <a:r>
              <a:rPr lang="en-US" dirty="0"/>
              <a:t>From your process’s point of view, the cache is said to be “polluted”</a:t>
            </a:r>
          </a:p>
          <a:p>
            <a:pPr lvl="1"/>
            <a:r>
              <a:rPr lang="en-US" dirty="0"/>
              <a:t>Of course, your data is safe in memory (eviction handles that)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EBB85-9AA8-CA45-AFA5-4AAB3119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EAE6D-25AC-DD42-893A-B087C4A5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5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294DB1-A21A-6B4D-9A9E-35EE7FB4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4EB539-97A0-1548-8EF4-E9FDA86C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Elipse 12"/>
          <p:cNvSpPr/>
          <p:nvPr/>
        </p:nvSpPr>
        <p:spPr>
          <a:xfrm>
            <a:off x="679828" y="4738047"/>
            <a:ext cx="1609344" cy="1857798"/>
          </a:xfrm>
          <a:prstGeom prst="ellipse">
            <a:avLst/>
          </a:prstGeom>
          <a:noFill/>
          <a:ln>
            <a:solidFill>
              <a:srgbClr val="007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Process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aixaDeTexto 13"/>
          <p:cNvSpPr txBox="1"/>
          <p:nvPr/>
        </p:nvSpPr>
        <p:spPr>
          <a:xfrm rot="16200000">
            <a:off x="2327632" y="859856"/>
            <a:ext cx="1913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Address Space </a:t>
            </a:r>
          </a:p>
          <a:p>
            <a:pPr algn="ctr"/>
            <a:r>
              <a:rPr lang="en-US" sz="1600" dirty="0"/>
              <a:t>(VM)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5594135" y="925707"/>
            <a:ext cx="1695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Physical Memory</a:t>
            </a:r>
          </a:p>
        </p:txBody>
      </p:sp>
      <p:grpSp>
        <p:nvGrpSpPr>
          <p:cNvPr id="21" name="Grupo 20"/>
          <p:cNvGrpSpPr/>
          <p:nvPr/>
        </p:nvGrpSpPr>
        <p:grpSpPr>
          <a:xfrm>
            <a:off x="6217573" y="1404191"/>
            <a:ext cx="337671" cy="3140058"/>
            <a:chOff x="6595188" y="514862"/>
            <a:chExt cx="337671" cy="2536247"/>
          </a:xfrm>
        </p:grpSpPr>
        <p:sp>
          <p:nvSpPr>
            <p:cNvPr id="22" name="Retângulo 21"/>
            <p:cNvSpPr/>
            <p:nvPr/>
          </p:nvSpPr>
          <p:spPr>
            <a:xfrm>
              <a:off x="6595188" y="514862"/>
              <a:ext cx="337457" cy="25362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6595401" y="892975"/>
              <a:ext cx="337457" cy="1914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595402" y="1416042"/>
              <a:ext cx="337243" cy="2150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595402" y="1980720"/>
              <a:ext cx="337244" cy="21309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6595402" y="2527408"/>
              <a:ext cx="337457" cy="1901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6" name="Elipse 55"/>
          <p:cNvSpPr/>
          <p:nvPr/>
        </p:nvSpPr>
        <p:spPr>
          <a:xfrm>
            <a:off x="9112899" y="3933969"/>
            <a:ext cx="1697013" cy="1789406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CPU 2</a:t>
            </a:r>
          </a:p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(aka Core 2)</a:t>
            </a:r>
          </a:p>
          <a:p>
            <a:pPr algn="ctr"/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9428583" y="3495873"/>
            <a:ext cx="1030869" cy="34060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TLB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9433247" y="4969904"/>
            <a:ext cx="1026205" cy="52150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PC, SP </a:t>
            </a:r>
          </a:p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Registers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8475295" y="4107078"/>
            <a:ext cx="414566" cy="146453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CACHE</a:t>
            </a:r>
          </a:p>
        </p:txBody>
      </p:sp>
      <p:sp>
        <p:nvSpPr>
          <p:cNvPr id="60" name="Elipse 59"/>
          <p:cNvSpPr/>
          <p:nvPr/>
        </p:nvSpPr>
        <p:spPr>
          <a:xfrm>
            <a:off x="679828" y="2464895"/>
            <a:ext cx="1609344" cy="1857798"/>
          </a:xfrm>
          <a:prstGeom prst="ellipse">
            <a:avLst/>
          </a:prstGeom>
          <a:noFill/>
          <a:ln>
            <a:solidFill>
              <a:srgbClr val="007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Process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Elipse 60"/>
          <p:cNvSpPr/>
          <p:nvPr/>
        </p:nvSpPr>
        <p:spPr>
          <a:xfrm>
            <a:off x="679828" y="191744"/>
            <a:ext cx="1609344" cy="1857798"/>
          </a:xfrm>
          <a:prstGeom prst="ellipse">
            <a:avLst/>
          </a:prstGeom>
          <a:noFill/>
          <a:ln>
            <a:solidFill>
              <a:srgbClr val="007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Process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0" name="CaixaDeTexto 79"/>
          <p:cNvSpPr txBox="1"/>
          <p:nvPr/>
        </p:nvSpPr>
        <p:spPr>
          <a:xfrm rot="16200000">
            <a:off x="2352625" y="3187154"/>
            <a:ext cx="1863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Address Space </a:t>
            </a:r>
          </a:p>
          <a:p>
            <a:pPr algn="ctr"/>
            <a:r>
              <a:rPr lang="en-US" sz="1600" dirty="0"/>
              <a:t>(VM)</a:t>
            </a:r>
          </a:p>
        </p:txBody>
      </p:sp>
      <p:sp>
        <p:nvSpPr>
          <p:cNvPr id="81" name="CaixaDeTexto 80"/>
          <p:cNvSpPr txBox="1"/>
          <p:nvPr/>
        </p:nvSpPr>
        <p:spPr>
          <a:xfrm rot="16200000">
            <a:off x="2362163" y="5377474"/>
            <a:ext cx="1863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Address Space </a:t>
            </a:r>
          </a:p>
          <a:p>
            <a:pPr algn="ctr"/>
            <a:r>
              <a:rPr lang="en-US" sz="1600" dirty="0"/>
              <a:t>(VM)</a:t>
            </a:r>
          </a:p>
        </p:txBody>
      </p:sp>
      <p:sp>
        <p:nvSpPr>
          <p:cNvPr id="52" name="Elipse 55">
            <a:extLst>
              <a:ext uri="{FF2B5EF4-FFF2-40B4-BE49-F238E27FC236}">
                <a16:creationId xmlns:a16="http://schemas.microsoft.com/office/drawing/2014/main" id="{9CE28126-EDAF-C348-B2CB-3C34335DBA3C}"/>
              </a:ext>
            </a:extLst>
          </p:cNvPr>
          <p:cNvSpPr/>
          <p:nvPr/>
        </p:nvSpPr>
        <p:spPr>
          <a:xfrm>
            <a:off x="9112899" y="1072315"/>
            <a:ext cx="1697013" cy="1789406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CPU 1</a:t>
            </a:r>
          </a:p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(aka Core 1)</a:t>
            </a:r>
          </a:p>
          <a:p>
            <a:pPr algn="ctr"/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Retângulo 56">
            <a:extLst>
              <a:ext uri="{FF2B5EF4-FFF2-40B4-BE49-F238E27FC236}">
                <a16:creationId xmlns:a16="http://schemas.microsoft.com/office/drawing/2014/main" id="{9FF619B7-F1CB-DC43-9731-BF0E5F1404FF}"/>
              </a:ext>
            </a:extLst>
          </p:cNvPr>
          <p:cNvSpPr/>
          <p:nvPr/>
        </p:nvSpPr>
        <p:spPr>
          <a:xfrm>
            <a:off x="9428583" y="634219"/>
            <a:ext cx="1030869" cy="34060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TLB</a:t>
            </a:r>
          </a:p>
        </p:txBody>
      </p:sp>
      <p:sp>
        <p:nvSpPr>
          <p:cNvPr id="54" name="Retângulo 57">
            <a:extLst>
              <a:ext uri="{FF2B5EF4-FFF2-40B4-BE49-F238E27FC236}">
                <a16:creationId xmlns:a16="http://schemas.microsoft.com/office/drawing/2014/main" id="{A450B39B-2985-A74B-BAF4-827EDC995399}"/>
              </a:ext>
            </a:extLst>
          </p:cNvPr>
          <p:cNvSpPr/>
          <p:nvPr/>
        </p:nvSpPr>
        <p:spPr>
          <a:xfrm>
            <a:off x="9433247" y="2108250"/>
            <a:ext cx="1026205" cy="52150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PC, SP </a:t>
            </a:r>
          </a:p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Registers</a:t>
            </a:r>
          </a:p>
        </p:txBody>
      </p:sp>
      <p:sp>
        <p:nvSpPr>
          <p:cNvPr id="55" name="Retângulo 58">
            <a:extLst>
              <a:ext uri="{FF2B5EF4-FFF2-40B4-BE49-F238E27FC236}">
                <a16:creationId xmlns:a16="http://schemas.microsoft.com/office/drawing/2014/main" id="{2DECAEC1-8092-E541-AAD2-E91A4AA8C9D5}"/>
              </a:ext>
            </a:extLst>
          </p:cNvPr>
          <p:cNvSpPr/>
          <p:nvPr/>
        </p:nvSpPr>
        <p:spPr>
          <a:xfrm>
            <a:off x="8475295" y="1245424"/>
            <a:ext cx="414566" cy="146453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CACHE</a:t>
            </a:r>
          </a:p>
        </p:txBody>
      </p:sp>
      <p:grpSp>
        <p:nvGrpSpPr>
          <p:cNvPr id="62" name="Grupo 3">
            <a:extLst>
              <a:ext uri="{FF2B5EF4-FFF2-40B4-BE49-F238E27FC236}">
                <a16:creationId xmlns:a16="http://schemas.microsoft.com/office/drawing/2014/main" id="{8C9F7AF1-E7D0-9044-A8CF-374FD5958465}"/>
              </a:ext>
            </a:extLst>
          </p:cNvPr>
          <p:cNvGrpSpPr/>
          <p:nvPr/>
        </p:nvGrpSpPr>
        <p:grpSpPr>
          <a:xfrm>
            <a:off x="3537032" y="64168"/>
            <a:ext cx="977003" cy="2127438"/>
            <a:chOff x="8803430" y="3698308"/>
            <a:chExt cx="564504" cy="2434285"/>
          </a:xfrm>
        </p:grpSpPr>
        <p:sp>
          <p:nvSpPr>
            <p:cNvPr id="63" name="Retângulo 4">
              <a:extLst>
                <a:ext uri="{FF2B5EF4-FFF2-40B4-BE49-F238E27FC236}">
                  <a16:creationId xmlns:a16="http://schemas.microsoft.com/office/drawing/2014/main" id="{BD927F8E-9E24-3845-9123-ED017356F864}"/>
                </a:ext>
              </a:extLst>
            </p:cNvPr>
            <p:cNvSpPr/>
            <p:nvPr/>
          </p:nvSpPr>
          <p:spPr>
            <a:xfrm>
              <a:off x="8803430" y="3698309"/>
              <a:ext cx="564504" cy="24342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64" name="Retângulo 5">
              <a:extLst>
                <a:ext uri="{FF2B5EF4-FFF2-40B4-BE49-F238E27FC236}">
                  <a16:creationId xmlns:a16="http://schemas.microsoft.com/office/drawing/2014/main" id="{2659D80C-E0D7-D349-980A-24C1AA230B99}"/>
                </a:ext>
              </a:extLst>
            </p:cNvPr>
            <p:cNvSpPr/>
            <p:nvPr/>
          </p:nvSpPr>
          <p:spPr>
            <a:xfrm>
              <a:off x="8803430" y="5604271"/>
              <a:ext cx="564504" cy="528322"/>
            </a:xfrm>
            <a:prstGeom prst="rect">
              <a:avLst/>
            </a:prstGeom>
            <a:solidFill>
              <a:srgbClr val="FFFBE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Global Variables</a:t>
              </a:r>
            </a:p>
          </p:txBody>
        </p:sp>
        <p:grpSp>
          <p:nvGrpSpPr>
            <p:cNvPr id="65" name="Grupo 6">
              <a:extLst>
                <a:ext uri="{FF2B5EF4-FFF2-40B4-BE49-F238E27FC236}">
                  <a16:creationId xmlns:a16="http://schemas.microsoft.com/office/drawing/2014/main" id="{C5F6DE66-EC0E-4845-AB12-33768D8163AB}"/>
                </a:ext>
              </a:extLst>
            </p:cNvPr>
            <p:cNvGrpSpPr/>
            <p:nvPr/>
          </p:nvGrpSpPr>
          <p:grpSpPr>
            <a:xfrm>
              <a:off x="8856693" y="4287240"/>
              <a:ext cx="457978" cy="1178922"/>
              <a:chOff x="9772260" y="3857219"/>
              <a:chExt cx="457978" cy="606057"/>
            </a:xfrm>
          </p:grpSpPr>
          <p:cxnSp>
            <p:nvCxnSpPr>
              <p:cNvPr id="68" name="Conector reto 9">
                <a:extLst>
                  <a:ext uri="{FF2B5EF4-FFF2-40B4-BE49-F238E27FC236}">
                    <a16:creationId xmlns:a16="http://schemas.microsoft.com/office/drawing/2014/main" id="{024E35DE-1440-B044-890C-2460122F695B}"/>
                  </a:ext>
                </a:extLst>
              </p:cNvPr>
              <p:cNvCxnSpPr/>
              <p:nvPr/>
            </p:nvCxnSpPr>
            <p:spPr>
              <a:xfrm>
                <a:off x="9772260" y="3857219"/>
                <a:ext cx="0" cy="606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to 10">
                <a:extLst>
                  <a:ext uri="{FF2B5EF4-FFF2-40B4-BE49-F238E27FC236}">
                    <a16:creationId xmlns:a16="http://schemas.microsoft.com/office/drawing/2014/main" id="{3F087C67-231E-F94A-93EB-18E8870F4D82}"/>
                  </a:ext>
                </a:extLst>
              </p:cNvPr>
              <p:cNvCxnSpPr/>
              <p:nvPr/>
            </p:nvCxnSpPr>
            <p:spPr>
              <a:xfrm>
                <a:off x="9772260" y="4463273"/>
                <a:ext cx="45797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to 11">
                <a:extLst>
                  <a:ext uri="{FF2B5EF4-FFF2-40B4-BE49-F238E27FC236}">
                    <a16:creationId xmlns:a16="http://schemas.microsoft.com/office/drawing/2014/main" id="{73D8DE4F-B277-BC43-8EFE-CC98B3E7FAF4}"/>
                  </a:ext>
                </a:extLst>
              </p:cNvPr>
              <p:cNvCxnSpPr/>
              <p:nvPr/>
            </p:nvCxnSpPr>
            <p:spPr>
              <a:xfrm>
                <a:off x="10227055" y="3857220"/>
                <a:ext cx="0" cy="606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Retângulo 7">
              <a:extLst>
                <a:ext uri="{FF2B5EF4-FFF2-40B4-BE49-F238E27FC236}">
                  <a16:creationId xmlns:a16="http://schemas.microsoft.com/office/drawing/2014/main" id="{F2E3120D-7DD1-4543-92FE-69C29B66DD4C}"/>
                </a:ext>
              </a:extLst>
            </p:cNvPr>
            <p:cNvSpPr/>
            <p:nvPr/>
          </p:nvSpPr>
          <p:spPr>
            <a:xfrm>
              <a:off x="8803430" y="3698308"/>
              <a:ext cx="564504" cy="4164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Heap</a:t>
              </a:r>
              <a:endParaRPr lang="en-US" sz="1400" dirty="0"/>
            </a:p>
          </p:txBody>
        </p:sp>
        <p:sp>
          <p:nvSpPr>
            <p:cNvPr id="67" name="CaixaDeTexto 8">
              <a:extLst>
                <a:ext uri="{FF2B5EF4-FFF2-40B4-BE49-F238E27FC236}">
                  <a16:creationId xmlns:a16="http://schemas.microsoft.com/office/drawing/2014/main" id="{57EE7197-B726-5D4F-BFE5-C795B2B1786C}"/>
                </a:ext>
              </a:extLst>
            </p:cNvPr>
            <p:cNvSpPr txBox="1"/>
            <p:nvPr/>
          </p:nvSpPr>
          <p:spPr>
            <a:xfrm>
              <a:off x="8856693" y="4712873"/>
              <a:ext cx="457978" cy="35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Stack</a:t>
              </a:r>
            </a:p>
          </p:txBody>
        </p:sp>
      </p:grpSp>
      <p:grpSp>
        <p:nvGrpSpPr>
          <p:cNvPr id="127" name="Grupo 3">
            <a:extLst>
              <a:ext uri="{FF2B5EF4-FFF2-40B4-BE49-F238E27FC236}">
                <a16:creationId xmlns:a16="http://schemas.microsoft.com/office/drawing/2014/main" id="{3F1FC7C3-158A-9D49-8B78-01C3D2C2A489}"/>
              </a:ext>
            </a:extLst>
          </p:cNvPr>
          <p:cNvGrpSpPr/>
          <p:nvPr/>
        </p:nvGrpSpPr>
        <p:grpSpPr>
          <a:xfrm>
            <a:off x="3537031" y="2333788"/>
            <a:ext cx="977003" cy="2127438"/>
            <a:chOff x="8803430" y="3698308"/>
            <a:chExt cx="564504" cy="2434285"/>
          </a:xfrm>
        </p:grpSpPr>
        <p:sp>
          <p:nvSpPr>
            <p:cNvPr id="128" name="Retângulo 4">
              <a:extLst>
                <a:ext uri="{FF2B5EF4-FFF2-40B4-BE49-F238E27FC236}">
                  <a16:creationId xmlns:a16="http://schemas.microsoft.com/office/drawing/2014/main" id="{E20FF007-0C20-D24A-A91F-8024C5C33DCD}"/>
                </a:ext>
              </a:extLst>
            </p:cNvPr>
            <p:cNvSpPr/>
            <p:nvPr/>
          </p:nvSpPr>
          <p:spPr>
            <a:xfrm>
              <a:off x="8803430" y="3698309"/>
              <a:ext cx="564504" cy="24342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129" name="Retângulo 5">
              <a:extLst>
                <a:ext uri="{FF2B5EF4-FFF2-40B4-BE49-F238E27FC236}">
                  <a16:creationId xmlns:a16="http://schemas.microsoft.com/office/drawing/2014/main" id="{2F75DFA5-DD81-E743-B026-28A57C506B6F}"/>
                </a:ext>
              </a:extLst>
            </p:cNvPr>
            <p:cNvSpPr/>
            <p:nvPr/>
          </p:nvSpPr>
          <p:spPr>
            <a:xfrm>
              <a:off x="8803430" y="5604271"/>
              <a:ext cx="564504" cy="528322"/>
            </a:xfrm>
            <a:prstGeom prst="rect">
              <a:avLst/>
            </a:prstGeom>
            <a:solidFill>
              <a:srgbClr val="FFFBE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Global Variables</a:t>
              </a:r>
            </a:p>
          </p:txBody>
        </p:sp>
        <p:grpSp>
          <p:nvGrpSpPr>
            <p:cNvPr id="130" name="Grupo 6">
              <a:extLst>
                <a:ext uri="{FF2B5EF4-FFF2-40B4-BE49-F238E27FC236}">
                  <a16:creationId xmlns:a16="http://schemas.microsoft.com/office/drawing/2014/main" id="{AAA01283-B63E-A94C-A7DE-451B6D3A0494}"/>
                </a:ext>
              </a:extLst>
            </p:cNvPr>
            <p:cNvGrpSpPr/>
            <p:nvPr/>
          </p:nvGrpSpPr>
          <p:grpSpPr>
            <a:xfrm>
              <a:off x="8856693" y="4287240"/>
              <a:ext cx="457978" cy="1178922"/>
              <a:chOff x="9772260" y="3857219"/>
              <a:chExt cx="457978" cy="606057"/>
            </a:xfrm>
          </p:grpSpPr>
          <p:cxnSp>
            <p:nvCxnSpPr>
              <p:cNvPr id="133" name="Conector reto 9">
                <a:extLst>
                  <a:ext uri="{FF2B5EF4-FFF2-40B4-BE49-F238E27FC236}">
                    <a16:creationId xmlns:a16="http://schemas.microsoft.com/office/drawing/2014/main" id="{3619723E-929F-8041-842D-9B49E2183C4F}"/>
                  </a:ext>
                </a:extLst>
              </p:cNvPr>
              <p:cNvCxnSpPr/>
              <p:nvPr/>
            </p:nvCxnSpPr>
            <p:spPr>
              <a:xfrm>
                <a:off x="9772260" y="3857219"/>
                <a:ext cx="0" cy="606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0">
                <a:extLst>
                  <a:ext uri="{FF2B5EF4-FFF2-40B4-BE49-F238E27FC236}">
                    <a16:creationId xmlns:a16="http://schemas.microsoft.com/office/drawing/2014/main" id="{36FDB474-049B-114A-89EE-ABB1D8CB28F2}"/>
                  </a:ext>
                </a:extLst>
              </p:cNvPr>
              <p:cNvCxnSpPr/>
              <p:nvPr/>
            </p:nvCxnSpPr>
            <p:spPr>
              <a:xfrm>
                <a:off x="9772260" y="4463273"/>
                <a:ext cx="45797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1">
                <a:extLst>
                  <a:ext uri="{FF2B5EF4-FFF2-40B4-BE49-F238E27FC236}">
                    <a16:creationId xmlns:a16="http://schemas.microsoft.com/office/drawing/2014/main" id="{A9178A1F-6648-8545-AEC4-48DBA5772D11}"/>
                  </a:ext>
                </a:extLst>
              </p:cNvPr>
              <p:cNvCxnSpPr/>
              <p:nvPr/>
            </p:nvCxnSpPr>
            <p:spPr>
              <a:xfrm>
                <a:off x="10227055" y="3857220"/>
                <a:ext cx="0" cy="606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Retângulo 7">
              <a:extLst>
                <a:ext uri="{FF2B5EF4-FFF2-40B4-BE49-F238E27FC236}">
                  <a16:creationId xmlns:a16="http://schemas.microsoft.com/office/drawing/2014/main" id="{324A0CA1-1A10-5D45-B446-B7412B2EA965}"/>
                </a:ext>
              </a:extLst>
            </p:cNvPr>
            <p:cNvSpPr/>
            <p:nvPr/>
          </p:nvSpPr>
          <p:spPr>
            <a:xfrm>
              <a:off x="8803430" y="3698308"/>
              <a:ext cx="564504" cy="4164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Heap</a:t>
              </a:r>
              <a:endParaRPr lang="en-US" sz="1400" dirty="0"/>
            </a:p>
          </p:txBody>
        </p:sp>
        <p:sp>
          <p:nvSpPr>
            <p:cNvPr id="132" name="CaixaDeTexto 8">
              <a:extLst>
                <a:ext uri="{FF2B5EF4-FFF2-40B4-BE49-F238E27FC236}">
                  <a16:creationId xmlns:a16="http://schemas.microsoft.com/office/drawing/2014/main" id="{B033009C-4BC8-4844-BC5C-F762D3F84D59}"/>
                </a:ext>
              </a:extLst>
            </p:cNvPr>
            <p:cNvSpPr txBox="1"/>
            <p:nvPr/>
          </p:nvSpPr>
          <p:spPr>
            <a:xfrm>
              <a:off x="8856693" y="4712873"/>
              <a:ext cx="457978" cy="35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Stack</a:t>
              </a:r>
            </a:p>
          </p:txBody>
        </p:sp>
      </p:grpSp>
      <p:grpSp>
        <p:nvGrpSpPr>
          <p:cNvPr id="136" name="Grupo 3">
            <a:extLst>
              <a:ext uri="{FF2B5EF4-FFF2-40B4-BE49-F238E27FC236}">
                <a16:creationId xmlns:a16="http://schemas.microsoft.com/office/drawing/2014/main" id="{B541EAE9-838D-3F44-8F1F-C40E9056F986}"/>
              </a:ext>
            </a:extLst>
          </p:cNvPr>
          <p:cNvGrpSpPr/>
          <p:nvPr/>
        </p:nvGrpSpPr>
        <p:grpSpPr>
          <a:xfrm>
            <a:off x="3542523" y="4611929"/>
            <a:ext cx="977003" cy="2127438"/>
            <a:chOff x="8803430" y="3698308"/>
            <a:chExt cx="564504" cy="2434285"/>
          </a:xfrm>
        </p:grpSpPr>
        <p:sp>
          <p:nvSpPr>
            <p:cNvPr id="137" name="Retângulo 4">
              <a:extLst>
                <a:ext uri="{FF2B5EF4-FFF2-40B4-BE49-F238E27FC236}">
                  <a16:creationId xmlns:a16="http://schemas.microsoft.com/office/drawing/2014/main" id="{59A06A96-53F6-FE4C-B616-0842F34195CF}"/>
                </a:ext>
              </a:extLst>
            </p:cNvPr>
            <p:cNvSpPr/>
            <p:nvPr/>
          </p:nvSpPr>
          <p:spPr>
            <a:xfrm>
              <a:off x="8803430" y="3698309"/>
              <a:ext cx="564504" cy="24342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138" name="Retângulo 5">
              <a:extLst>
                <a:ext uri="{FF2B5EF4-FFF2-40B4-BE49-F238E27FC236}">
                  <a16:creationId xmlns:a16="http://schemas.microsoft.com/office/drawing/2014/main" id="{AC1487E4-BCF5-6647-877C-51A9D4809CE1}"/>
                </a:ext>
              </a:extLst>
            </p:cNvPr>
            <p:cNvSpPr/>
            <p:nvPr/>
          </p:nvSpPr>
          <p:spPr>
            <a:xfrm>
              <a:off x="8803430" y="5604271"/>
              <a:ext cx="564504" cy="528322"/>
            </a:xfrm>
            <a:prstGeom prst="rect">
              <a:avLst/>
            </a:prstGeom>
            <a:solidFill>
              <a:srgbClr val="FFFBE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Global Variables</a:t>
              </a:r>
            </a:p>
          </p:txBody>
        </p:sp>
        <p:grpSp>
          <p:nvGrpSpPr>
            <p:cNvPr id="139" name="Grupo 6">
              <a:extLst>
                <a:ext uri="{FF2B5EF4-FFF2-40B4-BE49-F238E27FC236}">
                  <a16:creationId xmlns:a16="http://schemas.microsoft.com/office/drawing/2014/main" id="{619ECEF0-5B5A-634A-A8C7-F3CCF6DDB0E5}"/>
                </a:ext>
              </a:extLst>
            </p:cNvPr>
            <p:cNvGrpSpPr/>
            <p:nvPr/>
          </p:nvGrpSpPr>
          <p:grpSpPr>
            <a:xfrm>
              <a:off x="8856693" y="4287240"/>
              <a:ext cx="457978" cy="1178922"/>
              <a:chOff x="9772260" y="3857219"/>
              <a:chExt cx="457978" cy="606057"/>
            </a:xfrm>
          </p:grpSpPr>
          <p:cxnSp>
            <p:nvCxnSpPr>
              <p:cNvPr id="142" name="Conector reto 9">
                <a:extLst>
                  <a:ext uri="{FF2B5EF4-FFF2-40B4-BE49-F238E27FC236}">
                    <a16:creationId xmlns:a16="http://schemas.microsoft.com/office/drawing/2014/main" id="{C3EE88EF-CA24-F443-AA6F-5F46ECEE49C2}"/>
                  </a:ext>
                </a:extLst>
              </p:cNvPr>
              <p:cNvCxnSpPr/>
              <p:nvPr/>
            </p:nvCxnSpPr>
            <p:spPr>
              <a:xfrm>
                <a:off x="9772260" y="3857219"/>
                <a:ext cx="0" cy="606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ector reto 10">
                <a:extLst>
                  <a:ext uri="{FF2B5EF4-FFF2-40B4-BE49-F238E27FC236}">
                    <a16:creationId xmlns:a16="http://schemas.microsoft.com/office/drawing/2014/main" id="{B4445CF5-89B3-6F4D-9AE8-28ABAC0D701F}"/>
                  </a:ext>
                </a:extLst>
              </p:cNvPr>
              <p:cNvCxnSpPr/>
              <p:nvPr/>
            </p:nvCxnSpPr>
            <p:spPr>
              <a:xfrm>
                <a:off x="9772260" y="4463273"/>
                <a:ext cx="45797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ector reto 11">
                <a:extLst>
                  <a:ext uri="{FF2B5EF4-FFF2-40B4-BE49-F238E27FC236}">
                    <a16:creationId xmlns:a16="http://schemas.microsoft.com/office/drawing/2014/main" id="{EBFB922E-A2FB-4B4D-8F41-FF6DEDA3062A}"/>
                  </a:ext>
                </a:extLst>
              </p:cNvPr>
              <p:cNvCxnSpPr/>
              <p:nvPr/>
            </p:nvCxnSpPr>
            <p:spPr>
              <a:xfrm>
                <a:off x="10227055" y="3857220"/>
                <a:ext cx="0" cy="606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Retângulo 7">
              <a:extLst>
                <a:ext uri="{FF2B5EF4-FFF2-40B4-BE49-F238E27FC236}">
                  <a16:creationId xmlns:a16="http://schemas.microsoft.com/office/drawing/2014/main" id="{03B7E4C8-C654-EE49-8177-231DA7F140DF}"/>
                </a:ext>
              </a:extLst>
            </p:cNvPr>
            <p:cNvSpPr/>
            <p:nvPr/>
          </p:nvSpPr>
          <p:spPr>
            <a:xfrm>
              <a:off x="8803430" y="3698308"/>
              <a:ext cx="564504" cy="4164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Heap</a:t>
              </a:r>
              <a:endParaRPr lang="en-US" sz="1400" dirty="0"/>
            </a:p>
          </p:txBody>
        </p:sp>
        <p:sp>
          <p:nvSpPr>
            <p:cNvPr id="141" name="CaixaDeTexto 8">
              <a:extLst>
                <a:ext uri="{FF2B5EF4-FFF2-40B4-BE49-F238E27FC236}">
                  <a16:creationId xmlns:a16="http://schemas.microsoft.com/office/drawing/2014/main" id="{E9C3F09D-8291-0D46-955D-C4B10683F741}"/>
                </a:ext>
              </a:extLst>
            </p:cNvPr>
            <p:cNvSpPr txBox="1"/>
            <p:nvPr/>
          </p:nvSpPr>
          <p:spPr>
            <a:xfrm>
              <a:off x="8856693" y="4712873"/>
              <a:ext cx="457978" cy="35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Stack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516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9107-FE3A-6F4D-81EC-82708663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Visible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8CF68-E29B-8D4D-82F4-E163E0A9C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write parallel programs on a multicore processor (aka Node)</a:t>
            </a:r>
          </a:p>
          <a:p>
            <a:pPr lvl="1"/>
            <a:r>
              <a:rPr lang="en-US" dirty="0"/>
              <a:t>You can’t quite have two processes running on two cores</a:t>
            </a:r>
          </a:p>
          <a:p>
            <a:pPr lvl="2"/>
            <a:r>
              <a:rPr lang="en-US" dirty="0"/>
              <a:t>Because each will run on its own address space. So no coordination and no “shared memory programming”</a:t>
            </a:r>
          </a:p>
          <a:p>
            <a:r>
              <a:rPr lang="en-US" dirty="0"/>
              <a:t>Instead, let us a have something smaller than a process</a:t>
            </a:r>
          </a:p>
          <a:p>
            <a:pPr lvl="1"/>
            <a:r>
              <a:rPr lang="en-US" dirty="0"/>
              <a:t>LWP (light-weight process), pthread (POSIX thread), Windows threads, fibers</a:t>
            </a:r>
          </a:p>
          <a:p>
            <a:pPr lvl="2"/>
            <a:r>
              <a:rPr lang="en-US" dirty="0"/>
              <a:t>We will talk about pthreads, but the same idea applies to Windows, etc.</a:t>
            </a:r>
          </a:p>
          <a:p>
            <a:pPr lvl="1"/>
            <a:r>
              <a:rPr lang="en-US" dirty="0"/>
              <a:t>Each process “contains” several pthreads</a:t>
            </a:r>
          </a:p>
          <a:p>
            <a:pPr lvl="1"/>
            <a:r>
              <a:rPr lang="en-US" dirty="0"/>
              <a:t>They all share the same address space</a:t>
            </a:r>
          </a:p>
          <a:p>
            <a:pPr lvl="1"/>
            <a:r>
              <a:rPr lang="en-US" dirty="0"/>
              <a:t>Pthreads are visible to operating systems (OS) for the purpose of scheduling</a:t>
            </a:r>
          </a:p>
          <a:p>
            <a:pPr lvl="1"/>
            <a:r>
              <a:rPr lang="en-US" dirty="0"/>
              <a:t>I.e., a pthread is like a process, from the point of view of scheduling, but subordinate to (or part of) a process in that all pthreads belonging to a process have the same shared address space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EBB85-9AA8-CA45-AFA5-4AAB3119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EAE6D-25AC-DD42-893A-B087C4A5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3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tângulo 57"/>
          <p:cNvSpPr/>
          <p:nvPr/>
        </p:nvSpPr>
        <p:spPr>
          <a:xfrm>
            <a:off x="3553968" y="677779"/>
            <a:ext cx="968829" cy="55024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tângulo 15"/>
          <p:cNvSpPr/>
          <p:nvPr/>
        </p:nvSpPr>
        <p:spPr>
          <a:xfrm>
            <a:off x="3552433" y="1983938"/>
            <a:ext cx="970394" cy="13354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DEE54D-621A-124C-8344-B4CB3FDC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E82681-C15A-084F-97C4-3859FD9C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Elipse 12"/>
          <p:cNvSpPr/>
          <p:nvPr/>
        </p:nvSpPr>
        <p:spPr>
          <a:xfrm>
            <a:off x="731432" y="1245424"/>
            <a:ext cx="1649001" cy="210312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EB701D"/>
                </a:solidFill>
              </a:rPr>
              <a:t>Thread</a:t>
            </a:r>
            <a:r>
              <a:rPr lang="en-US" sz="2000" baseline="-25000" dirty="0">
                <a:solidFill>
                  <a:srgbClr val="EB701D"/>
                </a:solidFill>
              </a:rPr>
              <a:t>1</a:t>
            </a:r>
          </a:p>
        </p:txBody>
      </p:sp>
      <p:sp>
        <p:nvSpPr>
          <p:cNvPr id="26" name="Elipse 25"/>
          <p:cNvSpPr/>
          <p:nvPr/>
        </p:nvSpPr>
        <p:spPr>
          <a:xfrm>
            <a:off x="731432" y="3507445"/>
            <a:ext cx="1649001" cy="2103120"/>
          </a:xfrm>
          <a:prstGeom prst="ellipse">
            <a:avLst/>
          </a:prstGeom>
          <a:noFill/>
          <a:ln>
            <a:solidFill>
              <a:srgbClr val="009B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9BC0"/>
                </a:solidFill>
              </a:rPr>
              <a:t>Thread</a:t>
            </a:r>
            <a:r>
              <a:rPr lang="en-US" sz="2000" baseline="-25000" dirty="0">
                <a:solidFill>
                  <a:srgbClr val="009BC0"/>
                </a:solidFill>
              </a:rPr>
              <a:t>2</a:t>
            </a:r>
          </a:p>
        </p:txBody>
      </p:sp>
      <p:grpSp>
        <p:nvGrpSpPr>
          <p:cNvPr id="45" name="Grupo 44"/>
          <p:cNvGrpSpPr/>
          <p:nvPr/>
        </p:nvGrpSpPr>
        <p:grpSpPr>
          <a:xfrm>
            <a:off x="6217573" y="1404191"/>
            <a:ext cx="337671" cy="3140058"/>
            <a:chOff x="6595188" y="514862"/>
            <a:chExt cx="337671" cy="2536247"/>
          </a:xfrm>
        </p:grpSpPr>
        <p:sp>
          <p:nvSpPr>
            <p:cNvPr id="46" name="Retângulo 45"/>
            <p:cNvSpPr/>
            <p:nvPr/>
          </p:nvSpPr>
          <p:spPr>
            <a:xfrm>
              <a:off x="6595188" y="514862"/>
              <a:ext cx="337457" cy="25362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595401" y="892975"/>
              <a:ext cx="337457" cy="1914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6595402" y="1416042"/>
              <a:ext cx="337243" cy="2150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6595402" y="1980720"/>
              <a:ext cx="337244" cy="21309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6595402" y="2527408"/>
              <a:ext cx="337457" cy="1901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Retângulo 5">
            <a:extLst>
              <a:ext uri="{FF2B5EF4-FFF2-40B4-BE49-F238E27FC236}">
                <a16:creationId xmlns:a16="http://schemas.microsoft.com/office/drawing/2014/main" id="{E4BF599D-151A-6842-B882-3AB68E75AE4C}"/>
              </a:ext>
            </a:extLst>
          </p:cNvPr>
          <p:cNvSpPr/>
          <p:nvPr/>
        </p:nvSpPr>
        <p:spPr>
          <a:xfrm>
            <a:off x="3553970" y="3302456"/>
            <a:ext cx="968828" cy="463234"/>
          </a:xfrm>
          <a:prstGeom prst="rect">
            <a:avLst/>
          </a:prstGeom>
          <a:solidFill>
            <a:srgbClr val="ED7E33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Thread Local Storage</a:t>
            </a:r>
          </a:p>
        </p:txBody>
      </p:sp>
      <p:sp>
        <p:nvSpPr>
          <p:cNvPr id="63" name="Retângulo 7">
            <a:extLst>
              <a:ext uri="{FF2B5EF4-FFF2-40B4-BE49-F238E27FC236}">
                <a16:creationId xmlns:a16="http://schemas.microsoft.com/office/drawing/2014/main" id="{784112F5-F3B0-D546-82D1-471DE6B45418}"/>
              </a:ext>
            </a:extLst>
          </p:cNvPr>
          <p:cNvSpPr/>
          <p:nvPr/>
        </p:nvSpPr>
        <p:spPr>
          <a:xfrm>
            <a:off x="3554186" y="675014"/>
            <a:ext cx="968828" cy="12934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 Common Heap</a:t>
            </a:r>
            <a:endParaRPr lang="en-US" sz="1200" dirty="0"/>
          </a:p>
        </p:txBody>
      </p:sp>
      <p:sp>
        <p:nvSpPr>
          <p:cNvPr id="70" name="Retângulo 5">
            <a:extLst>
              <a:ext uri="{FF2B5EF4-FFF2-40B4-BE49-F238E27FC236}">
                <a16:creationId xmlns:a16="http://schemas.microsoft.com/office/drawing/2014/main" id="{323A7B21-D905-F04B-BC5E-BEB8154254A7}"/>
              </a:ext>
            </a:extLst>
          </p:cNvPr>
          <p:cNvSpPr/>
          <p:nvPr/>
        </p:nvSpPr>
        <p:spPr>
          <a:xfrm>
            <a:off x="3553970" y="5589271"/>
            <a:ext cx="969043" cy="606490"/>
          </a:xfrm>
          <a:prstGeom prst="rect">
            <a:avLst/>
          </a:prstGeom>
          <a:solidFill>
            <a:srgbClr val="FFFBE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Common Global Variables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3640687" y="2099684"/>
            <a:ext cx="786178" cy="1122928"/>
            <a:chOff x="3655039" y="2572459"/>
            <a:chExt cx="786178" cy="1122928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54" name="Conector reto 9">
              <a:extLst>
                <a:ext uri="{FF2B5EF4-FFF2-40B4-BE49-F238E27FC236}">
                  <a16:creationId xmlns:a16="http://schemas.microsoft.com/office/drawing/2014/main" id="{1F4624A6-F46A-B14B-BD87-C1995AAF893D}"/>
                </a:ext>
              </a:extLst>
            </p:cNvPr>
            <p:cNvCxnSpPr/>
            <p:nvPr/>
          </p:nvCxnSpPr>
          <p:spPr>
            <a:xfrm>
              <a:off x="3655039" y="2572459"/>
              <a:ext cx="0" cy="112292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10">
              <a:extLst>
                <a:ext uri="{FF2B5EF4-FFF2-40B4-BE49-F238E27FC236}">
                  <a16:creationId xmlns:a16="http://schemas.microsoft.com/office/drawing/2014/main" id="{9E5928C2-93D0-F447-9470-1FE632431766}"/>
                </a:ext>
              </a:extLst>
            </p:cNvPr>
            <p:cNvCxnSpPr/>
            <p:nvPr/>
          </p:nvCxnSpPr>
          <p:spPr>
            <a:xfrm>
              <a:off x="3655039" y="3695385"/>
              <a:ext cx="78617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11">
              <a:extLst>
                <a:ext uri="{FF2B5EF4-FFF2-40B4-BE49-F238E27FC236}">
                  <a16:creationId xmlns:a16="http://schemas.microsoft.com/office/drawing/2014/main" id="{2A2BA32B-0994-494D-BF2D-6D0EAA514D50}"/>
                </a:ext>
              </a:extLst>
            </p:cNvPr>
            <p:cNvCxnSpPr/>
            <p:nvPr/>
          </p:nvCxnSpPr>
          <p:spPr>
            <a:xfrm>
              <a:off x="4435753" y="2572461"/>
              <a:ext cx="0" cy="112292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aixaDeTexto 8">
              <a:extLst>
                <a:ext uri="{FF2B5EF4-FFF2-40B4-BE49-F238E27FC236}">
                  <a16:creationId xmlns:a16="http://schemas.microsoft.com/office/drawing/2014/main" id="{1AE7D97A-FB00-1C4B-BE5A-B467E63D38D2}"/>
                </a:ext>
              </a:extLst>
            </p:cNvPr>
            <p:cNvSpPr txBox="1"/>
            <p:nvPr/>
          </p:nvSpPr>
          <p:spPr>
            <a:xfrm>
              <a:off x="3655039" y="3077547"/>
              <a:ext cx="786178" cy="43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Stack</a:t>
              </a:r>
            </a:p>
          </p:txBody>
        </p:sp>
      </p:grpSp>
      <p:sp>
        <p:nvSpPr>
          <p:cNvPr id="78" name="CaixaDeTexto 77"/>
          <p:cNvSpPr txBox="1"/>
          <p:nvPr/>
        </p:nvSpPr>
        <p:spPr>
          <a:xfrm>
            <a:off x="3296816" y="81014"/>
            <a:ext cx="1483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Address Space </a:t>
            </a:r>
          </a:p>
          <a:p>
            <a:pPr algn="ctr"/>
            <a:r>
              <a:rPr lang="en-US" sz="1600" dirty="0"/>
              <a:t>(VM)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5594135" y="925707"/>
            <a:ext cx="1695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Physical Memory</a:t>
            </a:r>
          </a:p>
        </p:txBody>
      </p:sp>
      <p:sp>
        <p:nvSpPr>
          <p:cNvPr id="94" name="Elipse 93"/>
          <p:cNvSpPr/>
          <p:nvPr/>
        </p:nvSpPr>
        <p:spPr>
          <a:xfrm>
            <a:off x="9112899" y="3933969"/>
            <a:ext cx="1697013" cy="1789406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CPU 2</a:t>
            </a:r>
          </a:p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(aka Core 2)</a:t>
            </a:r>
          </a:p>
          <a:p>
            <a:pPr algn="ctr"/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5" name="Retângulo 94"/>
          <p:cNvSpPr/>
          <p:nvPr/>
        </p:nvSpPr>
        <p:spPr>
          <a:xfrm>
            <a:off x="9428583" y="3495873"/>
            <a:ext cx="1030869" cy="34060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TLB</a:t>
            </a:r>
          </a:p>
        </p:txBody>
      </p:sp>
      <p:sp>
        <p:nvSpPr>
          <p:cNvPr id="96" name="Retângulo 95"/>
          <p:cNvSpPr/>
          <p:nvPr/>
        </p:nvSpPr>
        <p:spPr>
          <a:xfrm>
            <a:off x="9433247" y="4969904"/>
            <a:ext cx="1026205" cy="52150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PC, SP </a:t>
            </a:r>
          </a:p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Registers</a:t>
            </a:r>
          </a:p>
        </p:txBody>
      </p:sp>
      <p:sp>
        <p:nvSpPr>
          <p:cNvPr id="97" name="Retângulo 96"/>
          <p:cNvSpPr/>
          <p:nvPr/>
        </p:nvSpPr>
        <p:spPr>
          <a:xfrm>
            <a:off x="8475295" y="4107078"/>
            <a:ext cx="414566" cy="146453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CACHE</a:t>
            </a:r>
          </a:p>
        </p:txBody>
      </p:sp>
      <p:sp>
        <p:nvSpPr>
          <p:cNvPr id="98" name="Elipse 55">
            <a:extLst>
              <a:ext uri="{FF2B5EF4-FFF2-40B4-BE49-F238E27FC236}">
                <a16:creationId xmlns:a16="http://schemas.microsoft.com/office/drawing/2014/main" id="{9CE28126-EDAF-C348-B2CB-3C34335DBA3C}"/>
              </a:ext>
            </a:extLst>
          </p:cNvPr>
          <p:cNvSpPr/>
          <p:nvPr/>
        </p:nvSpPr>
        <p:spPr>
          <a:xfrm>
            <a:off x="9112899" y="1072315"/>
            <a:ext cx="1697013" cy="1789406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CPU 1</a:t>
            </a:r>
          </a:p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(aka Core 1)</a:t>
            </a:r>
          </a:p>
          <a:p>
            <a:pPr algn="ctr"/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9" name="Retângulo 56">
            <a:extLst>
              <a:ext uri="{FF2B5EF4-FFF2-40B4-BE49-F238E27FC236}">
                <a16:creationId xmlns:a16="http://schemas.microsoft.com/office/drawing/2014/main" id="{9FF619B7-F1CB-DC43-9731-BF0E5F1404FF}"/>
              </a:ext>
            </a:extLst>
          </p:cNvPr>
          <p:cNvSpPr/>
          <p:nvPr/>
        </p:nvSpPr>
        <p:spPr>
          <a:xfrm>
            <a:off x="9428583" y="634219"/>
            <a:ext cx="1030869" cy="34060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TLB</a:t>
            </a:r>
          </a:p>
        </p:txBody>
      </p:sp>
      <p:sp>
        <p:nvSpPr>
          <p:cNvPr id="100" name="Retângulo 57">
            <a:extLst>
              <a:ext uri="{FF2B5EF4-FFF2-40B4-BE49-F238E27FC236}">
                <a16:creationId xmlns:a16="http://schemas.microsoft.com/office/drawing/2014/main" id="{A450B39B-2985-A74B-BAF4-827EDC995399}"/>
              </a:ext>
            </a:extLst>
          </p:cNvPr>
          <p:cNvSpPr/>
          <p:nvPr/>
        </p:nvSpPr>
        <p:spPr>
          <a:xfrm>
            <a:off x="9433247" y="2108250"/>
            <a:ext cx="1026205" cy="52150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PC, SP </a:t>
            </a:r>
          </a:p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Registers</a:t>
            </a:r>
          </a:p>
        </p:txBody>
      </p:sp>
      <p:sp>
        <p:nvSpPr>
          <p:cNvPr id="101" name="Retângulo 58">
            <a:extLst>
              <a:ext uri="{FF2B5EF4-FFF2-40B4-BE49-F238E27FC236}">
                <a16:creationId xmlns:a16="http://schemas.microsoft.com/office/drawing/2014/main" id="{2DECAEC1-8092-E541-AAD2-E91A4AA8C9D5}"/>
              </a:ext>
            </a:extLst>
          </p:cNvPr>
          <p:cNvSpPr/>
          <p:nvPr/>
        </p:nvSpPr>
        <p:spPr>
          <a:xfrm>
            <a:off x="8475295" y="1245424"/>
            <a:ext cx="414566" cy="146453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CACHE</a:t>
            </a:r>
          </a:p>
        </p:txBody>
      </p:sp>
      <p:sp>
        <p:nvSpPr>
          <p:cNvPr id="102" name="Retângulo 5">
            <a:extLst>
              <a:ext uri="{FF2B5EF4-FFF2-40B4-BE49-F238E27FC236}">
                <a16:creationId xmlns:a16="http://schemas.microsoft.com/office/drawing/2014/main" id="{E4BF599D-151A-6842-B882-3AB68E75AE4C}"/>
              </a:ext>
            </a:extLst>
          </p:cNvPr>
          <p:cNvSpPr/>
          <p:nvPr/>
        </p:nvSpPr>
        <p:spPr>
          <a:xfrm>
            <a:off x="3553970" y="5119498"/>
            <a:ext cx="968828" cy="463234"/>
          </a:xfrm>
          <a:prstGeom prst="rect">
            <a:avLst/>
          </a:prstGeom>
          <a:solidFill>
            <a:srgbClr val="71E4FF"/>
          </a:solidFill>
          <a:ln>
            <a:solidFill>
              <a:srgbClr val="009B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Thread Local Storage</a:t>
            </a:r>
          </a:p>
        </p:txBody>
      </p:sp>
      <p:sp>
        <p:nvSpPr>
          <p:cNvPr id="15" name="Chave esquerda 14"/>
          <p:cNvSpPr/>
          <p:nvPr/>
        </p:nvSpPr>
        <p:spPr>
          <a:xfrm>
            <a:off x="3295053" y="1967018"/>
            <a:ext cx="253453" cy="1798672"/>
          </a:xfrm>
          <a:prstGeom prst="leftBrac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Chave esquerda 102"/>
          <p:cNvSpPr/>
          <p:nvPr/>
        </p:nvSpPr>
        <p:spPr>
          <a:xfrm>
            <a:off x="3295054" y="3772945"/>
            <a:ext cx="259132" cy="1798672"/>
          </a:xfrm>
          <a:prstGeom prst="leftBrace">
            <a:avLst/>
          </a:prstGeom>
          <a:ln>
            <a:solidFill>
              <a:srgbClr val="009B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3559864" y="3772945"/>
            <a:ext cx="962933" cy="1346553"/>
          </a:xfrm>
          <a:prstGeom prst="rect">
            <a:avLst/>
          </a:prstGeom>
          <a:solidFill>
            <a:srgbClr val="C5F4FF"/>
          </a:solidFill>
          <a:ln>
            <a:solidFill>
              <a:srgbClr val="009B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Grupo 13"/>
          <p:cNvGrpSpPr/>
          <p:nvPr/>
        </p:nvGrpSpPr>
        <p:grpSpPr>
          <a:xfrm>
            <a:off x="3640687" y="3881721"/>
            <a:ext cx="786178" cy="1122928"/>
            <a:chOff x="3645403" y="4405141"/>
            <a:chExt cx="786178" cy="1122928"/>
          </a:xfrm>
        </p:grpSpPr>
        <p:grpSp>
          <p:nvGrpSpPr>
            <p:cNvPr id="71" name="Grupo 6">
              <a:extLst>
                <a:ext uri="{FF2B5EF4-FFF2-40B4-BE49-F238E27FC236}">
                  <a16:creationId xmlns:a16="http://schemas.microsoft.com/office/drawing/2014/main" id="{364F9DA7-0FC2-4B46-84D9-F7498C9C01A4}"/>
                </a:ext>
              </a:extLst>
            </p:cNvPr>
            <p:cNvGrpSpPr/>
            <p:nvPr/>
          </p:nvGrpSpPr>
          <p:grpSpPr>
            <a:xfrm>
              <a:off x="3645403" y="4405141"/>
              <a:ext cx="786178" cy="1122928"/>
              <a:chOff x="9772260" y="3900449"/>
              <a:chExt cx="457978" cy="606057"/>
            </a:xfrm>
          </p:grpSpPr>
          <p:cxnSp>
            <p:nvCxnSpPr>
              <p:cNvPr id="74" name="Conector reto 9">
                <a:extLst>
                  <a:ext uri="{FF2B5EF4-FFF2-40B4-BE49-F238E27FC236}">
                    <a16:creationId xmlns:a16="http://schemas.microsoft.com/office/drawing/2014/main" id="{1F4624A6-F46A-B14B-BD87-C1995AAF893D}"/>
                  </a:ext>
                </a:extLst>
              </p:cNvPr>
              <p:cNvCxnSpPr/>
              <p:nvPr/>
            </p:nvCxnSpPr>
            <p:spPr>
              <a:xfrm>
                <a:off x="9772260" y="3900449"/>
                <a:ext cx="0" cy="606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to 10">
                <a:extLst>
                  <a:ext uri="{FF2B5EF4-FFF2-40B4-BE49-F238E27FC236}">
                    <a16:creationId xmlns:a16="http://schemas.microsoft.com/office/drawing/2014/main" id="{9E5928C2-93D0-F447-9470-1FE632431766}"/>
                  </a:ext>
                </a:extLst>
              </p:cNvPr>
              <p:cNvCxnSpPr/>
              <p:nvPr/>
            </p:nvCxnSpPr>
            <p:spPr>
              <a:xfrm>
                <a:off x="9772260" y="4506505"/>
                <a:ext cx="45797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11">
                <a:extLst>
                  <a:ext uri="{FF2B5EF4-FFF2-40B4-BE49-F238E27FC236}">
                    <a16:creationId xmlns:a16="http://schemas.microsoft.com/office/drawing/2014/main" id="{2A2BA32B-0994-494D-BF2D-6D0EAA514D50}"/>
                  </a:ext>
                </a:extLst>
              </p:cNvPr>
              <p:cNvCxnSpPr/>
              <p:nvPr/>
            </p:nvCxnSpPr>
            <p:spPr>
              <a:xfrm>
                <a:off x="10227055" y="3900450"/>
                <a:ext cx="0" cy="606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CaixaDeTexto 8">
              <a:extLst>
                <a:ext uri="{FF2B5EF4-FFF2-40B4-BE49-F238E27FC236}">
                  <a16:creationId xmlns:a16="http://schemas.microsoft.com/office/drawing/2014/main" id="{1AE7D97A-FB00-1C4B-BE5A-B467E63D38D2}"/>
                </a:ext>
              </a:extLst>
            </p:cNvPr>
            <p:cNvSpPr txBox="1"/>
            <p:nvPr/>
          </p:nvSpPr>
          <p:spPr>
            <a:xfrm>
              <a:off x="3645403" y="4910229"/>
              <a:ext cx="786178" cy="43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Stack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5966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9107-FE3A-6F4D-81EC-82708663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Visible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8CF68-E29B-8D4D-82F4-E163E0A9C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When you are writing a tightly coupled, performance-oriented parallel program, you do want to keep each pthread running on one fixed core</a:t>
            </a:r>
          </a:p>
          <a:p>
            <a:pPr lvl="1"/>
            <a:r>
              <a:rPr lang="en-US" dirty="0"/>
              <a:t>To the extent possible</a:t>
            </a:r>
          </a:p>
          <a:p>
            <a:pPr lvl="1"/>
            <a:r>
              <a:rPr lang="en-US" dirty="0"/>
              <a:t>So there is no cache pollution</a:t>
            </a:r>
          </a:p>
          <a:p>
            <a:pPr lvl="1"/>
            <a:r>
              <a:rPr lang="en-US" dirty="0"/>
              <a:t>You can try to keep the “working set” of each thread within the caches</a:t>
            </a:r>
          </a:p>
          <a:p>
            <a:pPr lvl="2"/>
            <a:r>
              <a:rPr lang="en-US" dirty="0"/>
              <a:t>Recall: working set is the subset of memory that the program is accessing at the current time</a:t>
            </a:r>
          </a:p>
          <a:p>
            <a:pPr lvl="1"/>
            <a:r>
              <a:rPr lang="en-US" dirty="0"/>
              <a:t>Corollary: over-subscription (more pthreads than cores) is bad</a:t>
            </a:r>
          </a:p>
          <a:p>
            <a:r>
              <a:rPr lang="en-US" dirty="0"/>
              <a:t>BTW: there are other situations, such as some web-server programs, where this affinity is a non-issue</a:t>
            </a:r>
          </a:p>
          <a:p>
            <a:pPr lvl="1"/>
            <a:r>
              <a:rPr lang="en-US" dirty="0"/>
              <a:t>Time scales maybe shorter than OS quanta</a:t>
            </a:r>
          </a:p>
          <a:p>
            <a:pPr lvl="1"/>
            <a:r>
              <a:rPr lang="en-US" dirty="0"/>
              <a:t>Disk I/O times may dominate</a:t>
            </a:r>
          </a:p>
          <a:p>
            <a:pPr lvl="1"/>
            <a:r>
              <a:rPr lang="en-US" dirty="0"/>
              <a:t>Over-subscription may be ok, if many threads are waiting for their I/O</a:t>
            </a:r>
          </a:p>
          <a:p>
            <a:pPr lvl="2"/>
            <a:r>
              <a:rPr lang="en-US" dirty="0"/>
              <a:t>From disk or network </a:t>
            </a:r>
          </a:p>
          <a:p>
            <a:pPr marL="457189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EBB85-9AA8-CA45-AFA5-4AAB3119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EAE6D-25AC-DD42-893A-B087C4A5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71445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MCS-DS_PPT_template_final.thmx</Template>
  <TotalTime>2983</TotalTime>
  <Words>1106</Words>
  <Application>Microsoft Macintosh PowerPoint</Application>
  <PresentationFormat>Widescreen</PresentationFormat>
  <Paragraphs>196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Lato Medium</vt:lpstr>
      <vt:lpstr>SampleSlides</vt:lpstr>
      <vt:lpstr>Shared Address Space Programming: Basics</vt:lpstr>
      <vt:lpstr>Processes and Address Spaces</vt:lpstr>
      <vt:lpstr>PowerPoint Presentation</vt:lpstr>
      <vt:lpstr>PowerPoint Presentation</vt:lpstr>
      <vt:lpstr>Processes and Time Sharing</vt:lpstr>
      <vt:lpstr>PowerPoint Presentation</vt:lpstr>
      <vt:lpstr>OS Visible Threads</vt:lpstr>
      <vt:lpstr>PowerPoint Presentation</vt:lpstr>
      <vt:lpstr>OS Visible Threads</vt:lpstr>
      <vt:lpstr>Simultaneous Multi-threading (SMT) / Hyperthreading</vt:lpstr>
      <vt:lpstr>A Little More on Hardware Hierarchy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 of a Processor</dc:title>
  <dc:creator>Casaclang, Marissa N</dc:creator>
  <cp:lastModifiedBy>Microsoft Office User</cp:lastModifiedBy>
  <cp:revision>112</cp:revision>
  <dcterms:created xsi:type="dcterms:W3CDTF">2018-03-13T21:41:58Z</dcterms:created>
  <dcterms:modified xsi:type="dcterms:W3CDTF">2018-06-07T21:55:55Z</dcterms:modified>
</cp:coreProperties>
</file>