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93" r:id="rId4"/>
    <p:sldId id="294" r:id="rId5"/>
    <p:sldId id="295" r:id="rId6"/>
    <p:sldId id="296" r:id="rId7"/>
    <p:sldId id="302" r:id="rId8"/>
    <p:sldId id="304" r:id="rId9"/>
    <p:sldId id="270" r:id="rId10"/>
    <p:sldId id="301" r:id="rId11"/>
    <p:sldId id="303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9AC"/>
    <a:srgbClr val="FFA3A3"/>
    <a:srgbClr val="EB701D"/>
    <a:srgbClr val="009BC0"/>
    <a:srgbClr val="ED7E33"/>
    <a:srgbClr val="D76213"/>
    <a:srgbClr val="71E4FF"/>
    <a:srgbClr val="C5F4FF"/>
    <a:srgbClr val="A7EEFF"/>
    <a:srgbClr val="00B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3"/>
    <p:restoredTop sz="93970" autoAdjust="0"/>
  </p:normalViewPr>
  <p:slideViewPr>
    <p:cSldViewPr snapToGrid="0" snapToObjects="1">
      <p:cViewPr varScale="1">
        <p:scale>
          <a:sx n="93" d="100"/>
          <a:sy n="93" d="100"/>
        </p:scale>
        <p:origin x="208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3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67D2A176-4410-4832-AFEE-F76CB36E4609}"/>
    <pc:docChg chg="modSld">
      <pc:chgData name="Jamie C" userId="18363fe8c2bc5cc3" providerId="LiveId" clId="{67D2A176-4410-4832-AFEE-F76CB36E4609}" dt="2018-05-29T22:35:33.747" v="0" actId="20577"/>
      <pc:docMkLst>
        <pc:docMk/>
      </pc:docMkLst>
      <pc:sldChg chg="modSp">
        <pc:chgData name="Jamie C" userId="18363fe8c2bc5cc3" providerId="LiveId" clId="{67D2A176-4410-4832-AFEE-F76CB36E4609}" dt="2018-05-29T22:35:33.747" v="0" actId="20577"/>
        <pc:sldMkLst>
          <pc:docMk/>
          <pc:sldMk cId="284113310" sldId="268"/>
        </pc:sldMkLst>
        <pc:spChg chg="mod">
          <ac:chgData name="Jamie C" userId="18363fe8c2bc5cc3" providerId="LiveId" clId="{67D2A176-4410-4832-AFEE-F76CB36E4609}" dt="2018-05-29T22:35:33.747" v="0" actId="20577"/>
          <ac:spMkLst>
            <pc:docMk/>
            <pc:sldMk cId="284113310" sldId="268"/>
            <ac:spMk id="3" creationId="{CBF8CF68-E29B-8D4D-82F4-E163E0A9C7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4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At least, a good way to learn it, as well as some of the original 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1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4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7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0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3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8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6EDC56C5-319B-824A-B818-3FA61ED6D433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02137FC0-0DAD-5D41-B7D6-960301B98DCB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788E-036D-444B-8E12-09559C34D670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A52851A6-FF98-4E48-91C6-EF786549E2F7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2B92-15A7-7B44-9D61-E3D209F27FB8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74462457-D7AE-2A4C-85DC-E005E13083E6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374B7CB-A237-6243-8455-42ABDD30346A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4BB4826-7F22-824A-B804-5C4249448D63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CED9E8D-5C84-5C40-B684-71F94760A8DC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E83DFD25-2B9C-A747-8854-D9C117933CDE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72B5-E10E-6940-9269-FF7289DF667E}" type="datetime1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9242" y="1122363"/>
            <a:ext cx="9908274" cy="2201128"/>
          </a:xfrm>
        </p:spPr>
        <p:txBody>
          <a:bodyPr/>
          <a:lstStyle/>
          <a:p>
            <a:r>
              <a:rPr lang="en-US" dirty="0"/>
              <a:t>OpenMP: Motivation and 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We Execute Loop Iterations in Parallel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68424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Get Really Tricky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279014"/>
            <a:ext cx="9621253" cy="106384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Assume that a global variable </a:t>
            </a:r>
            <a:r>
              <a:rPr lang="en-US" i="1" dirty="0">
                <a:latin typeface="+mj-lt"/>
              </a:rPr>
              <a:t>b</a:t>
            </a:r>
            <a:r>
              <a:rPr lang="en-US" dirty="0">
                <a:latin typeface="+mj-lt"/>
              </a:rPr>
              <a:t> has value 100 before two threads execute the following code: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50424" y="2288146"/>
            <a:ext cx="2531238" cy="1015663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</a:rPr>
              <a:t>Thread0: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b = b – 30;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5258B-940C-5A4C-B741-00226C9353B2}"/>
              </a:ext>
            </a:extLst>
          </p:cNvPr>
          <p:cNvSpPr txBox="1"/>
          <p:nvPr/>
        </p:nvSpPr>
        <p:spPr>
          <a:xfrm>
            <a:off x="838196" y="3596663"/>
            <a:ext cx="1087253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threads may execute any order, but you expect the value of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/>
              <a:t> to be 20 afterward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61E1-BB50-4643-A45A-3B0443804BE1}"/>
              </a:ext>
            </a:extLst>
          </p:cNvPr>
          <p:cNvSpPr txBox="1"/>
          <p:nvPr/>
        </p:nvSpPr>
        <p:spPr>
          <a:xfrm>
            <a:off x="838200" y="5896285"/>
            <a:ext cx="105156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instructions may interleave and make the final value be any of 50, 70, or 20!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7B0B8-3CDB-A446-BDF9-93C70AD1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27BC6F18-27B5-E442-B579-264C08EB6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667" y="2288146"/>
            <a:ext cx="2221831" cy="1015663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</a:rPr>
              <a:t>Thread1: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b = b – 50;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6553C-889F-DF41-B268-CE964CBF55E9}"/>
              </a:ext>
            </a:extLst>
          </p:cNvPr>
          <p:cNvSpPr txBox="1"/>
          <p:nvPr/>
        </p:nvSpPr>
        <p:spPr>
          <a:xfrm>
            <a:off x="7747332" y="2263625"/>
            <a:ext cx="320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No if statements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5A4989F-94BE-2443-B1D7-319973FD8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424" y="4225827"/>
            <a:ext cx="2531238" cy="1569660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Load R1,b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Sub R1, R1, 30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Store R1, b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4F175805-7B09-7847-BD7D-B9B6E6045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963" y="4132712"/>
            <a:ext cx="2531238" cy="1569660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Load R1,b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Sub R1, R1, 50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Store R1,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2612B-CBFC-154B-ABFC-4B9F5FE9338B}"/>
              </a:ext>
            </a:extLst>
          </p:cNvPr>
          <p:cNvSpPr txBox="1"/>
          <p:nvPr/>
        </p:nvSpPr>
        <p:spPr>
          <a:xfrm>
            <a:off x="7347580" y="4313958"/>
            <a:ext cx="40062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But each statement is actually 3 machine instructions!</a:t>
            </a:r>
          </a:p>
        </p:txBody>
      </p:sp>
    </p:spTree>
    <p:extLst>
      <p:ext uri="{BB962C8B-B14F-4D97-AF65-F5344CB8AC3E}">
        <p14:creationId xmlns:p14="http://schemas.microsoft.com/office/powerpoint/2010/main" val="9517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animBg="1"/>
      <p:bldP spid="6" grpId="0" animBg="1"/>
      <p:bldP spid="7" grpId="0" animBg="1"/>
      <p:bldP spid="9" grpId="0" animBg="1"/>
      <p:bldP spid="10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870B-F7A8-B741-8F36-87C5843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987F-3A5C-F54D-A824-D1837A3D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5B86C78-919F-3244-AF51-356ED944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49" y="2621870"/>
            <a:ext cx="2531238" cy="3231654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T1: Load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T1: Sub R1, R1, 30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T1: Store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T2: Load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T2: Sub R1, R1, 50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T2: Store R1, b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400F48F-BA1E-6440-AD78-EBF0F15F0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934" y="2621870"/>
            <a:ext cx="2531238" cy="3231654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T1: Load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T2: Load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T1: Sub R1, R1, 30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T1: Store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T2: Sub R1, R1, 50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T2: Store R1, b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184952D5-05C1-3446-9C34-E4A8B4C1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621870"/>
            <a:ext cx="2531238" cy="3231654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T1: Load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T1: Sub R1, R1, 30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T2: Load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T2: Sub R1, R1, 50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T2: Store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T1: Store R1,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DDAD8-13A7-7C41-82E7-DAA8565BF178}"/>
              </a:ext>
            </a:extLst>
          </p:cNvPr>
          <p:cNvSpPr txBox="1"/>
          <p:nvPr/>
        </p:nvSpPr>
        <p:spPr>
          <a:xfrm>
            <a:off x="1304144" y="6280869"/>
            <a:ext cx="10493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0FFD9-FA9B-F74A-AE74-E7BDFA608438}"/>
              </a:ext>
            </a:extLst>
          </p:cNvPr>
          <p:cNvSpPr txBox="1"/>
          <p:nvPr/>
        </p:nvSpPr>
        <p:spPr>
          <a:xfrm>
            <a:off x="4328509" y="6280869"/>
            <a:ext cx="10493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6CCC1-39C1-7B4C-A3B5-CBC9A52B8BDC}"/>
              </a:ext>
            </a:extLst>
          </p:cNvPr>
          <p:cNvSpPr txBox="1"/>
          <p:nvPr/>
        </p:nvSpPr>
        <p:spPr>
          <a:xfrm>
            <a:off x="8402186" y="6223632"/>
            <a:ext cx="10493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70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4DEBE924-32F5-5A47-8C7C-2524AF273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643" y="456267"/>
            <a:ext cx="2531238" cy="1569660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Load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Sub R1, R1, 30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Store R1, b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5078372-D814-F74E-AA71-1FFE86E15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72" y="456267"/>
            <a:ext cx="2531238" cy="1569660"/>
          </a:xfrm>
          <a:prstGeom prst="rect">
            <a:avLst/>
          </a:prstGeom>
          <a:solidFill>
            <a:srgbClr val="DEEBF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Load R1, b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Sub R1, R1, 50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Store R1,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3B1F8-C51D-5447-9F81-2B1F2D3B3510}"/>
              </a:ext>
            </a:extLst>
          </p:cNvPr>
          <p:cNvSpPr txBox="1"/>
          <p:nvPr/>
        </p:nvSpPr>
        <p:spPr>
          <a:xfrm>
            <a:off x="4208588" y="71936"/>
            <a:ext cx="6445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89163-7019-6246-98BE-51E026FAC53A}"/>
              </a:ext>
            </a:extLst>
          </p:cNvPr>
          <p:cNvSpPr txBox="1"/>
          <p:nvPr/>
        </p:nvSpPr>
        <p:spPr>
          <a:xfrm>
            <a:off x="7655502" y="117829"/>
            <a:ext cx="6445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3175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34E938-762C-874B-ACBD-F8A71D08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E041A-5E91-EB49-B89C-5922ED71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the array-sum example is somewhat problematic</a:t>
            </a:r>
          </a:p>
          <a:p>
            <a:pPr lvl="1"/>
            <a:r>
              <a:rPr lang="en-US" dirty="0"/>
              <a:t>Although, since addition is commutative-associative, it feels like there should be a way to do it in parallel</a:t>
            </a:r>
          </a:p>
          <a:p>
            <a:pPr lvl="1"/>
            <a:r>
              <a:rPr lang="en-US" dirty="0"/>
              <a:t>We will return to this example later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09E0-747C-DA4C-8D16-F6DEF3E5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68A9-BDAC-8E44-9458-01C101D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8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07-FE3A-6F4D-81EC-82708663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CF68-E29B-8D4D-82F4-E163E0A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provide simple, easy to use abstraction/s that cover common ways of exploiting parallelism</a:t>
            </a:r>
          </a:p>
          <a:p>
            <a:pPr lvl="1"/>
            <a:r>
              <a:rPr lang="en-US" dirty="0"/>
              <a:t>And that can make your sequential program parallel</a:t>
            </a:r>
          </a:p>
          <a:p>
            <a:r>
              <a:rPr lang="en-US" dirty="0"/>
              <a:t>If you start with a sequential program, where will you find opportunities for parallelism?</a:t>
            </a:r>
          </a:p>
          <a:p>
            <a:pPr lvl="1"/>
            <a:r>
              <a:rPr lang="en-US" dirty="0"/>
              <a:t>A program runs billions of instructions a second on a single core </a:t>
            </a:r>
          </a:p>
          <a:p>
            <a:pPr lvl="2"/>
            <a:r>
              <a:rPr lang="en-US" dirty="0"/>
              <a:t>But the code is not that long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It generates those instructions from: </a:t>
            </a:r>
          </a:p>
          <a:p>
            <a:pPr lvl="2"/>
            <a:r>
              <a:rPr lang="en-US" dirty="0">
                <a:sym typeface="Wingdings" pitchFamily="2" charset="2"/>
              </a:rPr>
              <a:t>Recursion</a:t>
            </a:r>
          </a:p>
          <a:p>
            <a:pPr lvl="2"/>
            <a:r>
              <a:rPr lang="en-US" dirty="0">
                <a:sym typeface="Wingdings" pitchFamily="2" charset="2"/>
              </a:rPr>
              <a:t>Loops!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EBB85-9AA8-CA45-AFA5-4AAB3119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AE6D-25AC-DD42-893A-B087C4A5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C7CF-66E2-5046-946C-DDD2F16B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Parallelize Loops!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0B0F-0A6F-324E-8350-A6C82EA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10191750" cy="2587543"/>
          </a:xfrm>
        </p:spPr>
        <p:txBody>
          <a:bodyPr>
            <a:normAutofit/>
          </a:bodyPr>
          <a:lstStyle/>
          <a:p>
            <a:r>
              <a:rPr lang="en-US" sz="3200" dirty="0"/>
              <a:t>Loops are iterative behavior</a:t>
            </a:r>
          </a:p>
          <a:p>
            <a:pPr lvl="1"/>
            <a:r>
              <a:rPr lang="en-US" sz="2800" dirty="0"/>
              <a:t>E.g., for different values</a:t>
            </a:r>
            <a:r>
              <a:rPr lang="en-US" sz="2800" b="1" i="1" dirty="0"/>
              <a:t> i </a:t>
            </a:r>
            <a:r>
              <a:rPr lang="en-US" sz="2800" dirty="0"/>
              <a:t>between </a:t>
            </a:r>
            <a:r>
              <a:rPr lang="en-US" sz="2800" b="1" dirty="0"/>
              <a:t>0 </a:t>
            </a:r>
            <a:r>
              <a:rPr lang="en-US" sz="2800" dirty="0"/>
              <a:t>and </a:t>
            </a:r>
            <a:r>
              <a:rPr lang="en-US" sz="2800" b="1" dirty="0"/>
              <a:t>N-1 </a:t>
            </a:r>
            <a:r>
              <a:rPr lang="en-US" sz="2800" dirty="0"/>
              <a:t>do the </a:t>
            </a:r>
            <a:r>
              <a:rPr lang="en-US" sz="2800" i="1" u="sng" dirty="0"/>
              <a:t>same</a:t>
            </a:r>
            <a:r>
              <a:rPr lang="en-US" sz="2800" dirty="0"/>
              <a:t> work (loop body)</a:t>
            </a:r>
          </a:p>
          <a:p>
            <a:pPr lvl="1"/>
            <a:r>
              <a:rPr lang="en-US" sz="2800" dirty="0"/>
              <a:t>Hmmm ... Make different cores (pthreads) do different iterations</a:t>
            </a:r>
          </a:p>
          <a:p>
            <a:pPr lvl="2"/>
            <a:r>
              <a:rPr lang="en-US" sz="2400" dirty="0"/>
              <a:t>Well … We don’t have that many cores. So let each core do a section of iterations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1FEA2-4349-2142-951E-47B418A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3D3B5-8482-2C47-9D1E-60030996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FC4B9-26F9-2B4A-8DC6-D0D74476C6F5}"/>
              </a:ext>
            </a:extLst>
          </p:cNvPr>
          <p:cNvSpPr txBox="1"/>
          <p:nvPr/>
        </p:nvSpPr>
        <p:spPr>
          <a:xfrm>
            <a:off x="1239038" y="3905355"/>
            <a:ext cx="249351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Non-loop code</a:t>
            </a:r>
          </a:p>
          <a:p>
            <a:r>
              <a:rPr lang="en-US" sz="2400" dirty="0"/>
              <a:t>Loop</a:t>
            </a:r>
          </a:p>
          <a:p>
            <a:r>
              <a:rPr lang="en-US" sz="2400" dirty="0"/>
              <a:t>Loop</a:t>
            </a:r>
          </a:p>
          <a:p>
            <a:r>
              <a:rPr lang="en-US" sz="2400" dirty="0"/>
              <a:t>Non-loop code</a:t>
            </a:r>
          </a:p>
          <a:p>
            <a:r>
              <a:rPr lang="en-US" sz="2400" dirty="0"/>
              <a:t>Loop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7334D2-B350-8545-AC74-D724DE136431}"/>
              </a:ext>
            </a:extLst>
          </p:cNvPr>
          <p:cNvSpPr txBox="1">
            <a:spLocks/>
          </p:cNvSpPr>
          <p:nvPr/>
        </p:nvSpPr>
        <p:spPr>
          <a:xfrm>
            <a:off x="4449170" y="3757438"/>
            <a:ext cx="6580779" cy="2403541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Obviously, even though the text of the program may have more lines in non-loop portions, it is clear (right?) that most of the execution time is spent in loops</a:t>
            </a:r>
          </a:p>
          <a:p>
            <a:pPr lvl="1"/>
            <a:r>
              <a:rPr lang="en-US" dirty="0"/>
              <a:t>At least for most programs</a:t>
            </a:r>
          </a:p>
        </p:txBody>
      </p:sp>
    </p:spTree>
    <p:extLst>
      <p:ext uri="{BB962C8B-B14F-4D97-AF65-F5344CB8AC3E}">
        <p14:creationId xmlns:p14="http://schemas.microsoft.com/office/powerpoint/2010/main" val="21000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A138-F512-C548-B1DF-9FB0F5A9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Run All Loops in Parallel?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FC6A-88BD-DA4D-B11D-441F5BAC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6"/>
            <a:ext cx="10515600" cy="19281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Well ... Let us look at a few examples:</a:t>
            </a:r>
          </a:p>
          <a:p>
            <a:r>
              <a:rPr lang="en-US" dirty="0"/>
              <a:t>The question we ask is: </a:t>
            </a:r>
          </a:p>
          <a:p>
            <a:pPr lvl="1"/>
            <a:r>
              <a:rPr lang="en-US" dirty="0"/>
              <a:t>Can I ask different cores to do distinct iterations in parallel?</a:t>
            </a:r>
          </a:p>
          <a:p>
            <a:pPr lvl="1"/>
            <a:r>
              <a:rPr lang="en-US" dirty="0"/>
              <a:t>Of course you can</a:t>
            </a:r>
          </a:p>
          <a:p>
            <a:pPr lvl="1"/>
            <a:r>
              <a:rPr lang="en-US" dirty="0"/>
              <a:t>But: It must also get the same result as the sequential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FE540-32C7-5A4F-9E8C-822B0C09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03C9-879A-244B-AF7B-1497267F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52A7F-F0D7-024C-A1B0-00DA520B0847}"/>
              </a:ext>
            </a:extLst>
          </p:cNvPr>
          <p:cNvSpPr txBox="1"/>
          <p:nvPr/>
        </p:nvSpPr>
        <p:spPr>
          <a:xfrm>
            <a:off x="838200" y="3684896"/>
            <a:ext cx="438889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for (i = 0; i &lt; N; i++)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A[i] = i * i * 0.23;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12677-DF5D-914F-A6D5-161AC285AC47}"/>
              </a:ext>
            </a:extLst>
          </p:cNvPr>
          <p:cNvSpPr txBox="1"/>
          <p:nvPr/>
        </p:nvSpPr>
        <p:spPr>
          <a:xfrm>
            <a:off x="838200" y="4969278"/>
            <a:ext cx="438889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for (i = 0; i &lt; N; i++)</a:t>
            </a:r>
          </a:p>
          <a:p>
            <a:r>
              <a:rPr lang="en-US" sz="2000" dirty="0">
                <a:latin typeface="Courier"/>
                <a:cs typeface="Courier"/>
              </a:rPr>
              <a:t>  A[i] = x * B[i];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34AD2-6B1D-5C46-BD65-34D9370FF609}"/>
              </a:ext>
            </a:extLst>
          </p:cNvPr>
          <p:cNvSpPr txBox="1"/>
          <p:nvPr/>
        </p:nvSpPr>
        <p:spPr>
          <a:xfrm>
            <a:off x="5773003" y="3684896"/>
            <a:ext cx="7954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123B5-9878-CD45-905A-AD2E4A463533}"/>
              </a:ext>
            </a:extLst>
          </p:cNvPr>
          <p:cNvSpPr txBox="1"/>
          <p:nvPr/>
        </p:nvSpPr>
        <p:spPr>
          <a:xfrm>
            <a:off x="5773002" y="4984419"/>
            <a:ext cx="7954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Loop2</a:t>
            </a:r>
          </a:p>
        </p:txBody>
      </p:sp>
    </p:spTree>
    <p:extLst>
      <p:ext uri="{BB962C8B-B14F-4D97-AF65-F5344CB8AC3E}">
        <p14:creationId xmlns:p14="http://schemas.microsoft.com/office/powerpoint/2010/main" val="101544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1E2A-5122-6643-8348-3D7C8003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Loop2 ... Reconsidered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B15D-B0E9-3441-9067-AE86F8FD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42"/>
            <a:ext cx="10515600" cy="985554"/>
          </a:xfrm>
        </p:spPr>
        <p:txBody>
          <a:bodyPr/>
          <a:lstStyle/>
          <a:p>
            <a:r>
              <a:rPr lang="en-US" dirty="0"/>
              <a:t>Are you sure you get the same result?</a:t>
            </a:r>
          </a:p>
          <a:p>
            <a:pPr lvl="1"/>
            <a:r>
              <a:rPr lang="en-US" dirty="0"/>
              <a:t>Recall, your address space is a linear sequence of addresses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36DEC-7A75-2248-8154-D455B718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151F-9A42-9B4D-B84B-2E00B7D6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7DE2B-6718-9C42-A338-B6AAD6EF1D3F}"/>
              </a:ext>
            </a:extLst>
          </p:cNvPr>
          <p:cNvSpPr txBox="1"/>
          <p:nvPr/>
        </p:nvSpPr>
        <p:spPr>
          <a:xfrm>
            <a:off x="838200" y="1349312"/>
            <a:ext cx="438889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for (i = 0; i &lt; N; i++)</a:t>
            </a:r>
          </a:p>
          <a:p>
            <a:r>
              <a:rPr lang="en-US" sz="2000" dirty="0">
                <a:latin typeface="Courier"/>
                <a:cs typeface="Courier"/>
              </a:rPr>
              <a:t>  A[i] = x * B[i];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5F4A9-6E3D-1E41-9E8F-E63148ABEDED}"/>
              </a:ext>
            </a:extLst>
          </p:cNvPr>
          <p:cNvSpPr/>
          <p:nvPr/>
        </p:nvSpPr>
        <p:spPr>
          <a:xfrm>
            <a:off x="838200" y="3206269"/>
            <a:ext cx="8407020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99240-F5AF-7F42-B6C3-858A117F354B}"/>
              </a:ext>
            </a:extLst>
          </p:cNvPr>
          <p:cNvSpPr/>
          <p:nvPr/>
        </p:nvSpPr>
        <p:spPr>
          <a:xfrm>
            <a:off x="1501253" y="3218359"/>
            <a:ext cx="1435858" cy="207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764AF-24E7-BB4B-B355-555FE414F687}"/>
              </a:ext>
            </a:extLst>
          </p:cNvPr>
          <p:cNvSpPr/>
          <p:nvPr/>
        </p:nvSpPr>
        <p:spPr>
          <a:xfrm>
            <a:off x="3937378" y="3206269"/>
            <a:ext cx="1435858" cy="207832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FEF72-3B5F-734C-BFA7-C9A70CF2E7EF}"/>
              </a:ext>
            </a:extLst>
          </p:cNvPr>
          <p:cNvSpPr/>
          <p:nvPr/>
        </p:nvSpPr>
        <p:spPr>
          <a:xfrm>
            <a:off x="838200" y="4221698"/>
            <a:ext cx="8407020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6F58FF-0D9F-7F47-B838-FA4B79DEC99F}"/>
              </a:ext>
            </a:extLst>
          </p:cNvPr>
          <p:cNvSpPr/>
          <p:nvPr/>
        </p:nvSpPr>
        <p:spPr>
          <a:xfrm>
            <a:off x="1501252" y="4193684"/>
            <a:ext cx="2947917" cy="235846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E981F-C516-F245-B94B-57439084B586}"/>
              </a:ext>
            </a:extLst>
          </p:cNvPr>
          <p:cNvSpPr/>
          <p:nvPr/>
        </p:nvSpPr>
        <p:spPr>
          <a:xfrm>
            <a:off x="3567752" y="4189037"/>
            <a:ext cx="2947916" cy="240493"/>
          </a:xfrm>
          <a:prstGeom prst="rect">
            <a:avLst/>
          </a:prstGeom>
          <a:solidFill>
            <a:srgbClr val="FFC00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0B5A4-3D69-1341-A5C8-D1A0408F7B75}"/>
              </a:ext>
            </a:extLst>
          </p:cNvPr>
          <p:cNvSpPr txBox="1"/>
          <p:nvPr/>
        </p:nvSpPr>
        <p:spPr>
          <a:xfrm>
            <a:off x="838200" y="3748642"/>
            <a:ext cx="2464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what 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5D5E71-0A83-9B4B-8A7E-9A846941DD72}"/>
              </a:ext>
            </a:extLst>
          </p:cNvPr>
          <p:cNvSpPr txBox="1"/>
          <p:nvPr/>
        </p:nvSpPr>
        <p:spPr>
          <a:xfrm>
            <a:off x="709681" y="4776161"/>
            <a:ext cx="22655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B overlaps with beginning of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4647C-3A77-6740-97BD-8A8AAF2EB7AE}"/>
              </a:ext>
            </a:extLst>
          </p:cNvPr>
          <p:cNvSpPr txBox="1"/>
          <p:nvPr/>
        </p:nvSpPr>
        <p:spPr>
          <a:xfrm>
            <a:off x="3567752" y="4776161"/>
            <a:ext cx="21779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happen in C, C++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0BBB7-70A7-7B4E-A812-150306D14425}"/>
              </a:ext>
            </a:extLst>
          </p:cNvPr>
          <p:cNvSpPr txBox="1"/>
          <p:nvPr/>
        </p:nvSpPr>
        <p:spPr>
          <a:xfrm>
            <a:off x="6414448" y="4808652"/>
            <a:ext cx="4353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called “aliasing” … The same location is part of A as well as part of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01C43D-03AE-BC43-8A9C-6016CB651AF2}"/>
              </a:ext>
            </a:extLst>
          </p:cNvPr>
          <p:cNvSpPr txBox="1"/>
          <p:nvPr/>
        </p:nvSpPr>
        <p:spPr>
          <a:xfrm>
            <a:off x="1741794" y="5684769"/>
            <a:ext cx="6937044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result won’t be the same as the sequential execution! So, not parallel unless we know there is no aliasing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6D8BB19-C463-4948-B7E2-F68F16749B50}"/>
              </a:ext>
            </a:extLst>
          </p:cNvPr>
          <p:cNvSpPr/>
          <p:nvPr/>
        </p:nvSpPr>
        <p:spPr>
          <a:xfrm rot="16200000">
            <a:off x="2795328" y="3187071"/>
            <a:ext cx="359764" cy="29479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3" grpId="0" animBg="1"/>
      <p:bldP spid="12" grpId="0" animBg="1"/>
      <p:bldP spid="14" grpId="0"/>
      <p:bldP spid="15" grpId="0"/>
      <p:bldP spid="16" grpId="0"/>
      <p:bldP spid="17" grpId="0"/>
      <p:bldP spid="1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D36D-EEFA-1245-B59C-363438CB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... Assume No Aliasing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4F29A-AF52-4641-8983-B6850116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D67A4-193C-6D4B-8761-DE93690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A8152-F143-B04D-ACA3-B7F6D462247C}"/>
              </a:ext>
            </a:extLst>
          </p:cNvPr>
          <p:cNvSpPr txBox="1"/>
          <p:nvPr/>
        </p:nvSpPr>
        <p:spPr>
          <a:xfrm>
            <a:off x="682388" y="1508135"/>
            <a:ext cx="44491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(i = 1; i &lt; N; i++)</a:t>
            </a:r>
          </a:p>
          <a:p>
            <a:r>
              <a:rPr lang="en-US" sz="2400" dirty="0">
                <a:latin typeface="Courier"/>
                <a:cs typeface="Courier"/>
              </a:rPr>
              <a:t>  A[i] += A[i-1];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C2284-1FB7-4F48-83E4-FD4F407DEFE7}"/>
              </a:ext>
            </a:extLst>
          </p:cNvPr>
          <p:cNvSpPr txBox="1"/>
          <p:nvPr/>
        </p:nvSpPr>
        <p:spPr>
          <a:xfrm>
            <a:off x="682388" y="3474571"/>
            <a:ext cx="44491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(i = 0; i &lt; N; i++)</a:t>
            </a:r>
          </a:p>
          <a:p>
            <a:r>
              <a:rPr lang="en-US" sz="2400" dirty="0">
                <a:latin typeface="Courier"/>
                <a:cs typeface="Courier"/>
              </a:rPr>
              <a:t>  Y[i] += a * X[i];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181A6-9ACE-AE4B-8039-FED1418B8D24}"/>
              </a:ext>
            </a:extLst>
          </p:cNvPr>
          <p:cNvSpPr txBox="1"/>
          <p:nvPr/>
        </p:nvSpPr>
        <p:spPr>
          <a:xfrm>
            <a:off x="6091989" y="1508135"/>
            <a:ext cx="503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029AC"/>
                </a:solidFill>
              </a:rPr>
              <a:t>No ... Imagine thread 5 is working on i=50 iteration, and thread 3 on i=49 ... 49th iteration may happen after 50th, but 50th iteration needs value calculated by 49th!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613BD-AF20-A749-962C-DD0158A88263}"/>
              </a:ext>
            </a:extLst>
          </p:cNvPr>
          <p:cNvSpPr txBox="1"/>
          <p:nvPr/>
        </p:nvSpPr>
        <p:spPr>
          <a:xfrm>
            <a:off x="6096000" y="3474571"/>
            <a:ext cx="28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Can be done in parallel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EB24E-2AB5-A64C-B443-1933F5228C0F}"/>
              </a:ext>
            </a:extLst>
          </p:cNvPr>
          <p:cNvSpPr txBox="1"/>
          <p:nvPr/>
        </p:nvSpPr>
        <p:spPr>
          <a:xfrm>
            <a:off x="682388" y="4688937"/>
            <a:ext cx="44491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(i = 0; i &lt; N; i++)</a:t>
            </a:r>
          </a:p>
          <a:p>
            <a:r>
              <a:rPr lang="en-US" sz="2400" dirty="0">
                <a:latin typeface="Courier"/>
                <a:cs typeface="Courier"/>
              </a:rPr>
              <a:t>  Y[i] += X[ A[i] 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3BE8D-8722-6148-9DBD-780C6CBB2649}"/>
              </a:ext>
            </a:extLst>
          </p:cNvPr>
          <p:cNvSpPr txBox="1"/>
          <p:nvPr/>
        </p:nvSpPr>
        <p:spPr>
          <a:xfrm>
            <a:off x="6096000" y="4745928"/>
            <a:ext cx="28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Can be done in parallel</a:t>
            </a:r>
          </a:p>
        </p:txBody>
      </p:sp>
    </p:spTree>
    <p:extLst>
      <p:ext uri="{BB962C8B-B14F-4D97-AF65-F5344CB8AC3E}">
        <p14:creationId xmlns:p14="http://schemas.microsoft.com/office/powerpoint/2010/main" val="28336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  <p:bldP spid="9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538654-9C72-4D4C-B8E8-052F3F55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May or May Not Be Parallelizable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DBF416-EAC0-A447-8F58-2381C0E4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compiler find out and decide?</a:t>
            </a:r>
          </a:p>
          <a:p>
            <a:pPr lvl="1"/>
            <a:r>
              <a:rPr lang="en-US" dirty="0"/>
              <a:t>Sometimes, but not always</a:t>
            </a:r>
          </a:p>
          <a:p>
            <a:r>
              <a:rPr lang="en-US" dirty="0"/>
              <a:t>So, we need programmer’s help</a:t>
            </a:r>
          </a:p>
          <a:p>
            <a:r>
              <a:rPr lang="en-US" dirty="0"/>
              <a:t>OpenMP: </a:t>
            </a:r>
          </a:p>
          <a:p>
            <a:pPr lvl="1"/>
            <a:r>
              <a:rPr lang="en-US" dirty="0"/>
              <a:t>Let the programmer tell the compiler a particular loop is ok to execute in parallel</a:t>
            </a:r>
          </a:p>
          <a:p>
            <a:pPr lvl="1"/>
            <a:r>
              <a:rPr lang="en-US" dirty="0"/>
              <a:t>Let the compiler do the rest of the mechanics of parallel execution</a:t>
            </a:r>
          </a:p>
          <a:p>
            <a:r>
              <a:rPr lang="en-US" dirty="0"/>
              <a:t>As we will see </a:t>
            </a:r>
          </a:p>
          <a:p>
            <a:pPr lvl="1"/>
            <a:r>
              <a:rPr lang="en-US" dirty="0"/>
              <a:t>OpenMP supports additional ways of parallelizing code beyond parallel loops</a:t>
            </a:r>
          </a:p>
          <a:p>
            <a:pPr lvl="1"/>
            <a:r>
              <a:rPr lang="en-US" dirty="0"/>
              <a:t>But we will focus on parallel loops first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88DE-1C8C-E648-A461-0A0ED7BF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F96F-8CC6-634A-9CD3-69E35FE8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4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D36D-EEFA-1245-B59C-363438CB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 example : sum over an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4F29A-AF52-4641-8983-B6850116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D67A4-193C-6D4B-8761-DE93690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93E4F-AA5D-E348-86D2-8E596485E1A2}"/>
              </a:ext>
            </a:extLst>
          </p:cNvPr>
          <p:cNvSpPr txBox="1"/>
          <p:nvPr/>
        </p:nvSpPr>
        <p:spPr>
          <a:xfrm>
            <a:off x="682388" y="1405719"/>
            <a:ext cx="4449169" cy="120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sum = 0;</a:t>
            </a:r>
          </a:p>
          <a:p>
            <a:r>
              <a:rPr lang="en-US" sz="2400" dirty="0">
                <a:latin typeface="Courier"/>
                <a:cs typeface="Courier"/>
              </a:rPr>
              <a:t>for (i = 0; i &lt; N; i++)</a:t>
            </a:r>
          </a:p>
          <a:p>
            <a:r>
              <a:rPr lang="en-US" sz="2400" dirty="0">
                <a:latin typeface="Courier"/>
                <a:cs typeface="Courier"/>
              </a:rPr>
              <a:t>  sum += A[i];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B7F27-9364-3446-B69C-60598CBFAD9A}"/>
              </a:ext>
            </a:extLst>
          </p:cNvPr>
          <p:cNvSpPr txBox="1"/>
          <p:nvPr/>
        </p:nvSpPr>
        <p:spPr>
          <a:xfrm>
            <a:off x="6096000" y="1427377"/>
            <a:ext cx="362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Hmm ... Needs more thought</a:t>
            </a:r>
          </a:p>
        </p:txBody>
      </p:sp>
    </p:spTree>
    <p:extLst>
      <p:ext uri="{BB962C8B-B14F-4D97-AF65-F5344CB8AC3E}">
        <p14:creationId xmlns:p14="http://schemas.microsoft.com/office/powerpoint/2010/main" val="171034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Get Tricky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1" y="1600202"/>
            <a:ext cx="4890912" cy="2875545"/>
          </a:xfrm>
        </p:spPr>
        <p:txBody>
          <a:bodyPr/>
          <a:lstStyle/>
          <a:p>
            <a:r>
              <a:rPr lang="en-US" dirty="0">
                <a:latin typeface="+mn-lt"/>
              </a:rPr>
              <a:t>Suppose you write a function to withdraw money from a bank account</a:t>
            </a:r>
          </a:p>
          <a:p>
            <a:r>
              <a:rPr lang="en-US" dirty="0">
                <a:latin typeface="+mn-lt"/>
              </a:rPr>
              <a:t>What happens when two threads execute this at about the same time?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0" y="1422147"/>
            <a:ext cx="4684889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urier"/>
                <a:cs typeface="Courier"/>
              </a:rPr>
              <a:t>withdraw(acct, w) {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urier"/>
                <a:cs typeface="Courier"/>
              </a:rPr>
              <a:t>  if (acct-&gt;balance &gt; w)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urier"/>
                <a:cs typeface="Courier"/>
              </a:rPr>
              <a:t>    acct-&gt;balance -= w;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urier"/>
                <a:cs typeface="Courier"/>
              </a:rPr>
              <a:t>  else  error…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5258B-940C-5A4C-B741-00226C9353B2}"/>
              </a:ext>
            </a:extLst>
          </p:cNvPr>
          <p:cNvSpPr txBox="1"/>
          <p:nvPr/>
        </p:nvSpPr>
        <p:spPr>
          <a:xfrm>
            <a:off x="838199" y="4815885"/>
            <a:ext cx="1076418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They both might conclude there is adequate balance, enter the </a:t>
            </a:r>
            <a:r>
              <a:rPr lang="en-US" sz="2400" i="1" dirty="0">
                <a:latin typeface="Courier" pitchFamily="2" charset="0"/>
              </a:rPr>
              <a:t>then</a:t>
            </a:r>
            <a:r>
              <a:rPr lang="en-US" sz="2400" dirty="0"/>
              <a:t> statement and withdraw more than they should! (E.g., balance is 100, w for each process is 80)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61E1-BB50-4643-A45A-3B0443804BE1}"/>
              </a:ext>
            </a:extLst>
          </p:cNvPr>
          <p:cNvSpPr txBox="1"/>
          <p:nvPr/>
        </p:nvSpPr>
        <p:spPr>
          <a:xfrm>
            <a:off x="838200" y="5808966"/>
            <a:ext cx="105156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What is worse: even when the balance is adequate, it may leave a wrong result!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7B0B8-3CDB-A446-BDF9-93C70AD1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2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5474</TotalTime>
  <Words>1159</Words>
  <Application>Microsoft Macintosh PowerPoint</Application>
  <PresentationFormat>Widescreen</PresentationFormat>
  <Paragraphs>164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</vt:lpstr>
      <vt:lpstr>Lato Medium</vt:lpstr>
      <vt:lpstr>Wingdings</vt:lpstr>
      <vt:lpstr>SampleSlides</vt:lpstr>
      <vt:lpstr>OpenMP: Motivation and Introduction</vt:lpstr>
      <vt:lpstr>Basic Idea of OpenMP</vt:lpstr>
      <vt:lpstr>Let Us Parallelize Loops!</vt:lpstr>
      <vt:lpstr>Can We Run All Loops in Parallel?</vt:lpstr>
      <vt:lpstr>Loop2 ... Reconsidered</vt:lpstr>
      <vt:lpstr>More Examples ... Assume No Aliasing</vt:lpstr>
      <vt:lpstr>Loops May or May Not Be Parallelizable</vt:lpstr>
      <vt:lpstr>Another  example : sum over an array</vt:lpstr>
      <vt:lpstr>Things Can Get Tricky</vt:lpstr>
      <vt:lpstr>Things Can Get Really Tricky</vt:lpstr>
      <vt:lpstr>PowerPoint Presentation</vt:lpstr>
      <vt:lpstr>Array Sum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</dc:title>
  <dc:creator>Casaclang, Marissa N</dc:creator>
  <cp:lastModifiedBy>Microsoft Office User</cp:lastModifiedBy>
  <cp:revision>127</cp:revision>
  <dcterms:created xsi:type="dcterms:W3CDTF">2018-03-13T21:41:58Z</dcterms:created>
  <dcterms:modified xsi:type="dcterms:W3CDTF">2018-06-13T06:33:01Z</dcterms:modified>
</cp:coreProperties>
</file>