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303" r:id="rId4"/>
    <p:sldId id="304" r:id="rId5"/>
    <p:sldId id="314" r:id="rId6"/>
    <p:sldId id="306" r:id="rId7"/>
    <p:sldId id="307" r:id="rId8"/>
    <p:sldId id="305" r:id="rId9"/>
    <p:sldId id="308" r:id="rId10"/>
    <p:sldId id="316" r:id="rId11"/>
    <p:sldId id="309" r:id="rId12"/>
    <p:sldId id="313" r:id="rId13"/>
    <p:sldId id="315" r:id="rId14"/>
    <p:sldId id="310" r:id="rId15"/>
    <p:sldId id="311" r:id="rId16"/>
    <p:sldId id="312" r:id="rId17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701D"/>
    <a:srgbClr val="FFA3A3"/>
    <a:srgbClr val="009BC0"/>
    <a:srgbClr val="ED7E33"/>
    <a:srgbClr val="D76213"/>
    <a:srgbClr val="71E4FF"/>
    <a:srgbClr val="C5F4FF"/>
    <a:srgbClr val="A7EEFF"/>
    <a:srgbClr val="00BAE6"/>
    <a:srgbClr val="FF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1"/>
    <p:restoredTop sz="93475" autoAdjust="0"/>
  </p:normalViewPr>
  <p:slideViewPr>
    <p:cSldViewPr snapToGrid="0" snapToObjects="1">
      <p:cViewPr varScale="1">
        <p:scale>
          <a:sx n="86" d="100"/>
          <a:sy n="86" d="100"/>
        </p:scale>
        <p:origin x="248" y="8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33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670CB-6496-7141-A268-76ADFD1EB3EB}" type="datetimeFigureOut">
              <a:rPr lang="en-US" smtClean="0"/>
              <a:t>6/30/18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802C3-66ED-9241-82B6-8058B12EAC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8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644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78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72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Starts a 3</a:t>
            </a:r>
            <a:r>
              <a:rPr lang="en-US" baseline="30000" dirty="0"/>
              <a:t>rd</a:t>
            </a:r>
            <a:r>
              <a:rPr lang="en-US" dirty="0"/>
              <a:t> video (break before)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318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255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961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9874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94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910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452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841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 here or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76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14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0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07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F802C3-66ED-9241-82B6-8058B12EAC7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99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201128"/>
          </a:xfrm>
        </p:spPr>
        <p:txBody>
          <a:bodyPr anchor="b">
            <a:normAutofit/>
          </a:bodyPr>
          <a:lstStyle>
            <a:lvl1pPr algn="ctr">
              <a:defRPr sz="5100" b="1" baseline="0">
                <a:solidFill>
                  <a:srgbClr val="00759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Lecture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190322"/>
            <a:ext cx="9144000" cy="206747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9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Lesson Title Goes Here</a:t>
            </a:r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>
          <a:xfrm>
            <a:off x="1524000" y="3686618"/>
            <a:ext cx="9144000" cy="49236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+mn-lt"/>
                <a:ea typeface="Lato Medium" charset="0"/>
                <a:cs typeface="Arial" panose="020B0604020202020204" pitchFamily="34" charset="0"/>
              </a:rPr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6EDC56C5-319B-824A-B818-3FA61ED6D433}" type="datetime1">
              <a:rPr lang="en-US" smtClean="0"/>
              <a:t>6/30/18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6"/>
            <a:ext cx="2628900" cy="5811839"/>
          </a:xfrm>
        </p:spPr>
        <p:txBody>
          <a:bodyPr vert="eaVert"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6"/>
            <a:ext cx="7734300" cy="5811839"/>
          </a:xfrm>
        </p:spPr>
        <p:txBody>
          <a:bodyPr vert="eaVert"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fld id="{02137FC0-0DAD-5D41-B7D6-960301B98DCB}" type="datetime1">
              <a:rPr lang="en-US" smtClean="0"/>
              <a:t>6/30/18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495"/>
            <a:ext cx="10515600" cy="766483"/>
          </a:xfrm>
        </p:spPr>
        <p:txBody>
          <a:bodyPr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895"/>
            <a:ext cx="10515600" cy="5007069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788E-036D-444B-8E12-09559C34D670}" type="datetime1">
              <a:rPr lang="en-US" smtClean="0"/>
              <a:t>6/30/18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A52851A6-FF98-4E48-91C6-EF786549E2F7}" type="datetime1">
              <a:rPr lang="en-US" smtClean="0"/>
              <a:t>6/30/18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69895"/>
            <a:ext cx="5181600" cy="500706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69895"/>
            <a:ext cx="5181600" cy="500706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B2B92-15A7-7B44-9D61-E3D209F27FB8}" type="datetime1">
              <a:rPr lang="en-US" smtClean="0"/>
              <a:t>6/30/18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55496"/>
            <a:ext cx="10515600" cy="766483"/>
          </a:xfrm>
        </p:spPr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6989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93808"/>
            <a:ext cx="5157787" cy="419585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16989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1993808"/>
            <a:ext cx="5183188" cy="419585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74462457-D7AE-2A4C-85DC-E005E13083E6}" type="datetime1">
              <a:rPr lang="en-US" smtClean="0"/>
              <a:t>6/30/18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F374B7CB-A237-6243-8455-42ABDD30346A}" type="datetime1">
              <a:rPr lang="en-US" smtClean="0"/>
              <a:t>6/30/18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54BB4826-7F22-824A-B804-5C4249448D63}" type="datetime1">
              <a:rPr lang="en-US" smtClean="0"/>
              <a:t>6/30/18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0CED9E8D-5C84-5C40-B684-71F94760A8DC}" type="datetime1">
              <a:rPr lang="en-US" smtClean="0"/>
              <a:t>6/30/18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500"/>
            </a:lvl2pPr>
            <a:lvl3pPr marL="914377" indent="0">
              <a:buNone/>
              <a:defRPr sz="1200"/>
            </a:lvl3pPr>
            <a:lvl4pPr marL="1371566" indent="0">
              <a:buNone/>
              <a:defRPr sz="1100"/>
            </a:lvl4pPr>
            <a:lvl5pPr marL="1828754" indent="0">
              <a:buNone/>
              <a:defRPr sz="1100"/>
            </a:lvl5pPr>
            <a:lvl6pPr marL="2285943" indent="0">
              <a:buNone/>
              <a:defRPr sz="1100"/>
            </a:lvl6pPr>
            <a:lvl7pPr marL="2743131" indent="0">
              <a:buNone/>
              <a:defRPr sz="1100"/>
            </a:lvl7pPr>
            <a:lvl8pPr marL="3200320" indent="0">
              <a:buNone/>
              <a:defRPr sz="1100"/>
            </a:lvl8pPr>
            <a:lvl9pPr marL="3657509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E83DFD25-2B9C-A747-8854-D9C117933CDE}" type="datetime1">
              <a:rPr lang="en-US" smtClean="0"/>
              <a:t>6/30/18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55496"/>
            <a:ext cx="10515600" cy="76648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69895"/>
            <a:ext cx="10515600" cy="500706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172B5-E10E-6940-9269-FF7289DF667E}" type="datetime1">
              <a:rPr lang="en-US" smtClean="0"/>
              <a:t>6/30/18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592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69242" y="1122363"/>
            <a:ext cx="9908274" cy="2201128"/>
          </a:xfrm>
        </p:spPr>
        <p:txBody>
          <a:bodyPr/>
          <a:lstStyle/>
          <a:p>
            <a:r>
              <a:rPr lang="en-US" dirty="0"/>
              <a:t>OpenMP: History and Parallel Loops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Development of OpenMP, Pragmas, and Loops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BB35C90A-95FA-094F-8F1B-5A72770A8A6A}"/>
              </a:ext>
            </a:extLst>
          </p:cNvPr>
          <p:cNvSpPr txBox="1">
            <a:spLocks/>
          </p:cNvSpPr>
          <p:nvPr/>
        </p:nvSpPr>
        <p:spPr>
          <a:xfrm>
            <a:off x="3289300" y="6375400"/>
            <a:ext cx="5613400" cy="365125"/>
          </a:xfrm>
          <a:prstGeom prst="rect">
            <a:avLst/>
          </a:prstGeom>
        </p:spPr>
        <p:txBody>
          <a:bodyPr lIns="91438" tIns="45719" rIns="91438" bIns="45719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3429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6858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0287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3716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88888"/>
                </a:solidFill>
                <a:latin typeface="+mn-lt"/>
              </a:rPr>
              <a:t>© 2018 L. V. Kale at the University of Illinois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2684241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5382-7167-5A49-9617-241C84DB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DE26-D9A7-ED4D-923A-065B81EC8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adding numbers in different order may give you (slightly, hopefully) results</a:t>
            </a:r>
          </a:p>
          <a:p>
            <a:pPr lvl="1"/>
            <a:r>
              <a:rPr lang="en-US" dirty="0"/>
              <a:t>In decimal,  assume you have only 4 digits available</a:t>
            </a:r>
          </a:p>
          <a:p>
            <a:pPr lvl="1"/>
            <a:r>
              <a:rPr lang="en-US" dirty="0"/>
              <a:t>Consider 5751 + 21.43 + 16.40 + 2.083</a:t>
            </a:r>
          </a:p>
          <a:p>
            <a:pPr lvl="1"/>
            <a:r>
              <a:rPr lang="en-US" dirty="0"/>
              <a:t>I.e., 5.751 * 10</a:t>
            </a:r>
            <a:r>
              <a:rPr lang="en-US" sz="3200" baseline="30000" dirty="0"/>
              <a:t>3</a:t>
            </a:r>
            <a:r>
              <a:rPr lang="en-US" sz="3200" dirty="0"/>
              <a:t> </a:t>
            </a:r>
            <a:r>
              <a:rPr lang="en-US" dirty="0"/>
              <a:t>+ 2.143 * 10 + 1.640 * 10 + 2.543 * 1</a:t>
            </a:r>
          </a:p>
          <a:p>
            <a:pPr lvl="1"/>
            <a:r>
              <a:rPr lang="en-US" dirty="0"/>
              <a:t>(5751 + 21.43) + (16.40 + 2.083) = (5772) + (18.48) = 5790</a:t>
            </a:r>
          </a:p>
          <a:p>
            <a:pPr lvl="1"/>
            <a:r>
              <a:rPr lang="en-US" dirty="0"/>
              <a:t>5751 + ((21.43 + 16.40) + 2.083) = 5751 + (40.37) = 5791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95B67-E78A-134B-9B72-6816690D5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0A894-4FC0-714D-8287-CF4509E68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47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FE2E-6F77-F341-8213-5D97254B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arithmetic is not associative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AD1D-F1E8-2441-ACC5-FE238DBC6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Consequences: </a:t>
            </a:r>
          </a:p>
          <a:p>
            <a:pPr lvl="1"/>
            <a:r>
              <a:rPr lang="en-US" dirty="0"/>
              <a:t>Comparing for “equality” is not useful</a:t>
            </a:r>
          </a:p>
          <a:p>
            <a:pPr lvl="1"/>
            <a:r>
              <a:rPr lang="en-US" dirty="0"/>
              <a:t>Instead of </a:t>
            </a:r>
            <a:r>
              <a:rPr lang="en-US" dirty="0">
                <a:solidFill>
                  <a:srgbClr val="0070C0"/>
                </a:solidFill>
              </a:rPr>
              <a:t>“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</a:rPr>
              <a:t>if (x==y)”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you may use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</a:rPr>
              <a:t>“if abs(x-y) &lt; THRESHOLD”</a:t>
            </a:r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From the parallelization point of view: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You must decide if reordering of floating point operations is ok for your purpose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x + (y+z) , or (x+y) + z or even (x+z) + y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In most cases it is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If so, some loops are parallelizable</a:t>
            </a:r>
          </a:p>
          <a:p>
            <a:r>
              <a:rPr lang="en-US" dirty="0"/>
              <a:t>Basic rule: if the result of executing it in parallel will </a:t>
            </a:r>
            <a:r>
              <a:rPr lang="en-US" i="1" u="sng" dirty="0">
                <a:solidFill>
                  <a:srgbClr val="C00000"/>
                </a:solidFill>
              </a:rPr>
              <a:t>always</a:t>
            </a:r>
            <a:r>
              <a:rPr lang="en-US" dirty="0"/>
              <a:t> be the </a:t>
            </a:r>
            <a:r>
              <a:rPr lang="en-US" dirty="0">
                <a:solidFill>
                  <a:srgbClr val="C00000"/>
                </a:solidFill>
              </a:rPr>
              <a:t>same as </a:t>
            </a:r>
            <a:r>
              <a:rPr lang="en-US" dirty="0"/>
              <a:t>sequential execution</a:t>
            </a:r>
          </a:p>
          <a:p>
            <a:pPr lvl="1"/>
            <a:r>
              <a:rPr lang="en-US" dirty="0"/>
              <a:t>The past few slides explained “same as” part</a:t>
            </a: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marL="457189" lvl="1" indent="0">
              <a:buNone/>
            </a:pPr>
            <a:endParaRPr lang="en-US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677238-A266-6049-A6FA-9FEEAA7D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812A3-C153-5642-8D10-1300D42A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95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1965-8C7F-2346-B58E-5E6BC689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decide if a loop is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BDF6A-9D3E-EA4B-95EF-2A49F5E37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rule: if the result of executing it in parallel will </a:t>
            </a:r>
            <a:r>
              <a:rPr lang="en-US" i="1" u="sng" dirty="0">
                <a:solidFill>
                  <a:srgbClr val="C00000"/>
                </a:solidFill>
              </a:rPr>
              <a:t>always</a:t>
            </a:r>
            <a:r>
              <a:rPr lang="en-US" dirty="0"/>
              <a:t> be the same as sequential execution</a:t>
            </a:r>
          </a:p>
          <a:p>
            <a:r>
              <a:rPr lang="en-US" b="1" dirty="0">
                <a:solidFill>
                  <a:schemeClr val="accent5"/>
                </a:solidFill>
              </a:rPr>
              <a:t>Why </a:t>
            </a:r>
            <a:r>
              <a:rPr lang="en-US" b="1" i="1" dirty="0">
                <a:solidFill>
                  <a:schemeClr val="accent5"/>
                </a:solidFill>
              </a:rPr>
              <a:t>alway</a:t>
            </a:r>
            <a:r>
              <a:rPr lang="en-US" b="1" dirty="0">
                <a:solidFill>
                  <a:schemeClr val="accent5"/>
                </a:solidFill>
              </a:rPr>
              <a:t>s?</a:t>
            </a:r>
          </a:p>
          <a:p>
            <a:pPr lvl="1"/>
            <a:r>
              <a:rPr lang="en-US" dirty="0"/>
              <a:t>You have to be careful that some possible execution with some number of threads doesn’t produce the wrong result</a:t>
            </a:r>
          </a:p>
          <a:p>
            <a:pPr lvl="1"/>
            <a:r>
              <a:rPr lang="en-US" dirty="0"/>
              <a:t>You definitely don’t want a program that runs correctly 99.9% of the time</a:t>
            </a:r>
          </a:p>
          <a:p>
            <a:pPr lvl="1"/>
            <a:r>
              <a:rPr lang="en-US" dirty="0"/>
              <a:t>Because it will fail once in a while and it’d be hard to debug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836381-7369-B149-B6E1-59957BC88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6DA82-888A-8347-BF94-310C414E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36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1965-8C7F-2346-B58E-5E6BC689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decide if a loop is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BDF6A-9D3E-EA4B-95EF-2A49F5E37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rule: if the result of executing it in parallel will </a:t>
            </a:r>
            <a:r>
              <a:rPr lang="en-US" i="1" u="sng" dirty="0">
                <a:solidFill>
                  <a:srgbClr val="C00000"/>
                </a:solidFill>
              </a:rPr>
              <a:t>always</a:t>
            </a:r>
            <a:r>
              <a:rPr lang="en-US" dirty="0"/>
              <a:t> be the same as sequential execution</a:t>
            </a:r>
          </a:p>
          <a:p>
            <a:r>
              <a:rPr lang="en-US" b="1" dirty="0">
                <a:solidFill>
                  <a:schemeClr val="accent5"/>
                </a:solidFill>
              </a:rPr>
              <a:t>How do we deal with “always”?</a:t>
            </a:r>
          </a:p>
          <a:p>
            <a:r>
              <a:rPr lang="en-US" dirty="0"/>
              <a:t>It is useful to imagine you are running with an infinite number of threads and that they can slow down, pause, or speed up  as much as they want </a:t>
            </a:r>
          </a:p>
          <a:p>
            <a:r>
              <a:rPr lang="en-US" dirty="0"/>
              <a:t>Next, we will look at a few rules of thumb that allow us to quickly decide, in case of some special patterns, if the loop is parallel</a:t>
            </a:r>
          </a:p>
          <a:p>
            <a:r>
              <a:rPr lang="en-US" dirty="0"/>
              <a:t>Later, we will learn OpenMP constructs that allow parallelization of loops that don’t look to be parallel by the above rule</a:t>
            </a:r>
          </a:p>
          <a:p>
            <a:r>
              <a:rPr lang="en-US" dirty="0"/>
              <a:t>We will also learn how to refactor (change) your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836381-7369-B149-B6E1-59957BC88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6DA82-888A-8347-BF94-310C414E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75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5A7D4-4D1C-4341-A0D4-7AA2C2CAE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77A1-9BF8-554A-8C01-0E9E03B96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896"/>
            <a:ext cx="10515600" cy="24199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</a:t>
            </a:r>
          </a:p>
          <a:p>
            <a:pPr lvl="1"/>
            <a:r>
              <a:rPr lang="en-US" b="1" dirty="0"/>
              <a:t>(A)</a:t>
            </a:r>
            <a:r>
              <a:rPr lang="en-US" dirty="0"/>
              <a:t> The loop only reads some arrays/and writes other arrays,</a:t>
            </a:r>
          </a:p>
          <a:p>
            <a:pPr lvl="2"/>
            <a:r>
              <a:rPr lang="en-US" dirty="0"/>
              <a:t>I.e., there is no array (or scalar variable) that’s both written and read by the loop</a:t>
            </a:r>
          </a:p>
          <a:p>
            <a:pPr lvl="1"/>
            <a:r>
              <a:rPr lang="en-US" b="1" dirty="0"/>
              <a:t>And</a:t>
            </a:r>
          </a:p>
          <a:p>
            <a:pPr lvl="1"/>
            <a:r>
              <a:rPr lang="en-US" b="1" dirty="0"/>
              <a:t>(B) </a:t>
            </a:r>
            <a:r>
              <a:rPr lang="en-US" dirty="0"/>
              <a:t>Each iteration writes to a different portion of array</a:t>
            </a:r>
          </a:p>
          <a:p>
            <a:r>
              <a:rPr lang="en-US" dirty="0"/>
              <a:t>Then the loop can be safely parallelized</a:t>
            </a:r>
          </a:p>
          <a:p>
            <a:pPr lvl="1"/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7354F-981B-914C-B997-E94699E3C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6A5AFD-56CA-334C-80D2-E2809DE1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DAE99C-BBBF-5E48-A5A4-743C19F770A3}"/>
              </a:ext>
            </a:extLst>
          </p:cNvPr>
          <p:cNvSpPr txBox="1"/>
          <p:nvPr/>
        </p:nvSpPr>
        <p:spPr>
          <a:xfrm>
            <a:off x="1127157" y="3957446"/>
            <a:ext cx="4388893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Courier" pitchFamily="2" charset="0"/>
                <a:cs typeface="Arial" panose="020B0604020202020204" pitchFamily="34" charset="0"/>
              </a:rPr>
              <a:t>#pragma omp parallel for</a:t>
            </a:r>
          </a:p>
          <a:p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for (i = 1; i &lt; N; i++) </a:t>
            </a:r>
          </a:p>
          <a:p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   B[i] = A[i-1] + A[i+1];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FDA305-B57C-4C4C-970E-2FE5DD54D4CE}"/>
              </a:ext>
            </a:extLst>
          </p:cNvPr>
          <p:cNvSpPr txBox="1"/>
          <p:nvPr/>
        </p:nvSpPr>
        <p:spPr>
          <a:xfrm>
            <a:off x="6291824" y="3957445"/>
            <a:ext cx="4388893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Courier" pitchFamily="2" charset="0"/>
                <a:cs typeface="Arial" panose="020B0604020202020204" pitchFamily="34" charset="0"/>
              </a:rPr>
              <a:t>#pragma omp parallel for</a:t>
            </a:r>
          </a:p>
          <a:p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for (i = 1; i &lt; N; i++) </a:t>
            </a:r>
          </a:p>
          <a:p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   B[i] = x * A[i-1];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91D700-376D-7948-836F-7E61FFBD3FD5}"/>
              </a:ext>
            </a:extLst>
          </p:cNvPr>
          <p:cNvSpPr txBox="1"/>
          <p:nvPr/>
        </p:nvSpPr>
        <p:spPr>
          <a:xfrm>
            <a:off x="838200" y="5707917"/>
            <a:ext cx="10354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converse of this rule is not necessarily true (i.e., if the rule does not apply, it may still be possible to execute the loop in parallel)  </a:t>
            </a:r>
          </a:p>
        </p:txBody>
      </p:sp>
    </p:spTree>
    <p:extLst>
      <p:ext uri="{BB962C8B-B14F-4D97-AF65-F5344CB8AC3E}">
        <p14:creationId xmlns:p14="http://schemas.microsoft.com/office/powerpoint/2010/main" val="177539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ED6A-8880-CF44-BC07-6C7801BA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rules: when the loop is not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C0E73-9D78-1C4C-BBE3-D42F31536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895"/>
            <a:ext cx="10642600" cy="3198905"/>
          </a:xfrm>
        </p:spPr>
        <p:txBody>
          <a:bodyPr/>
          <a:lstStyle/>
          <a:p>
            <a:r>
              <a:rPr lang="en-US" dirty="0"/>
              <a:t>If one iteration writes to a variable and the next iteration reads it</a:t>
            </a:r>
          </a:p>
          <a:p>
            <a:r>
              <a:rPr lang="en-US" dirty="0"/>
              <a:t>If one iteration writes to a location and some subsequent iteration reads it</a:t>
            </a:r>
          </a:p>
          <a:p>
            <a:r>
              <a:rPr lang="en-US" dirty="0"/>
              <a:t>If a later iteration writes to a variable and an earlier iteration reads 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2BF0F-FAD9-1B45-AF1C-F0EEB6BA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9A24A8-03DC-9A4C-BE7A-4028A424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4B5F9-4253-9A46-8067-F5D12075A77D}"/>
              </a:ext>
            </a:extLst>
          </p:cNvPr>
          <p:cNvSpPr txBox="1"/>
          <p:nvPr/>
        </p:nvSpPr>
        <p:spPr>
          <a:xfrm>
            <a:off x="6291824" y="3957445"/>
            <a:ext cx="4388893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strike="sngStrike" dirty="0">
                <a:solidFill>
                  <a:srgbClr val="C00000"/>
                </a:solidFill>
                <a:latin typeface="Courier" pitchFamily="2" charset="0"/>
                <a:cs typeface="Arial" panose="020B0604020202020204" pitchFamily="34" charset="0"/>
              </a:rPr>
              <a:t>#pragma omp parallel for</a:t>
            </a:r>
          </a:p>
          <a:p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for (i = 1; i &lt; N; i++) </a:t>
            </a:r>
          </a:p>
          <a:p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 B[i-1] = x * A[i] * B[i];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29FD0C-0F14-E147-A859-8E5BD58AD6F7}"/>
              </a:ext>
            </a:extLst>
          </p:cNvPr>
          <p:cNvSpPr txBox="1"/>
          <p:nvPr/>
        </p:nvSpPr>
        <p:spPr>
          <a:xfrm>
            <a:off x="5810864" y="5679244"/>
            <a:ext cx="62680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tricks where you can </a:t>
            </a:r>
            <a:r>
              <a:rPr lang="en-US" b="1" i="1" u="sng" dirty="0"/>
              <a:t>restructure</a:t>
            </a:r>
            <a:r>
              <a:rPr lang="en-US" dirty="0"/>
              <a:t> the code so it can be run in parallel ... more on that later</a:t>
            </a:r>
          </a:p>
        </p:txBody>
      </p:sp>
    </p:spTree>
    <p:extLst>
      <p:ext uri="{BB962C8B-B14F-4D97-AF65-F5344CB8AC3E}">
        <p14:creationId xmlns:p14="http://schemas.microsoft.com/office/powerpoint/2010/main" val="3480267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B0E6195-0151-704A-934A-5CA221DD3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simple rules, are these parallelizable?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2D58B6-58ED-DC42-B40D-556BC6B69D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B37D434-334F-6F40-A2A9-195809A31B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Yes (A and B)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No (B)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No (write and later reads)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No (write and earlier reads)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B3237-C02D-1C40-BF69-B3772D6D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7A3FA-967A-D149-A260-AA483616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5C4069-4F72-F446-A719-F5C25A6981F9}"/>
              </a:ext>
            </a:extLst>
          </p:cNvPr>
          <p:cNvSpPr txBox="1"/>
          <p:nvPr/>
        </p:nvSpPr>
        <p:spPr>
          <a:xfrm>
            <a:off x="838200" y="1169895"/>
            <a:ext cx="444917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for (i = 1; i &lt; N; i++)</a:t>
            </a:r>
          </a:p>
          <a:p>
            <a:r>
              <a:rPr lang="en-US" sz="2400" dirty="0">
                <a:latin typeface="Courier" pitchFamily="2" charset="0"/>
              </a:rPr>
              <a:t>  B[i] += A[i];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8B6FC3-B13A-F04B-BE4C-28E658AD7D1A}"/>
              </a:ext>
            </a:extLst>
          </p:cNvPr>
          <p:cNvSpPr txBox="1"/>
          <p:nvPr/>
        </p:nvSpPr>
        <p:spPr>
          <a:xfrm>
            <a:off x="838200" y="2556996"/>
            <a:ext cx="444917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for (i = 1; i &lt; N; i++)</a:t>
            </a:r>
          </a:p>
          <a:p>
            <a:r>
              <a:rPr lang="en-US" sz="2400" dirty="0">
                <a:latin typeface="Courier" pitchFamily="2" charset="0"/>
              </a:rPr>
              <a:t>  B[0] += A[i-1];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8E4337-BD27-594A-8889-DA00DD2E801C}"/>
              </a:ext>
            </a:extLst>
          </p:cNvPr>
          <p:cNvSpPr txBox="1"/>
          <p:nvPr/>
        </p:nvSpPr>
        <p:spPr>
          <a:xfrm>
            <a:off x="838200" y="3944097"/>
            <a:ext cx="444917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for (i = 1; i &lt; N; i++)</a:t>
            </a:r>
          </a:p>
          <a:p>
            <a:r>
              <a:rPr lang="en-US" sz="2400" dirty="0">
                <a:latin typeface="Courier" pitchFamily="2" charset="0"/>
              </a:rPr>
              <a:t>  A[N-i] += A[i-1];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BA1DDA-CB4E-4F47-87F4-5C41962E7EE8}"/>
              </a:ext>
            </a:extLst>
          </p:cNvPr>
          <p:cNvSpPr txBox="1"/>
          <p:nvPr/>
        </p:nvSpPr>
        <p:spPr>
          <a:xfrm>
            <a:off x="838200" y="5333650"/>
            <a:ext cx="444917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for (i = 0; i &lt; N; i++)</a:t>
            </a:r>
          </a:p>
          <a:p>
            <a:r>
              <a:rPr lang="en-US" sz="2400" dirty="0">
                <a:latin typeface="Courier" pitchFamily="2" charset="0"/>
              </a:rPr>
              <a:t>  A[i] += A[(i-N/2)%N];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62CF28-E5EB-7B47-B364-D5B338D9C224}"/>
              </a:ext>
            </a:extLst>
          </p:cNvPr>
          <p:cNvSpPr txBox="1"/>
          <p:nvPr/>
        </p:nvSpPr>
        <p:spPr>
          <a:xfrm>
            <a:off x="1491342" y="4736558"/>
            <a:ext cx="875211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Assume N is 1000. iteration </a:t>
            </a:r>
            <a:r>
              <a:rPr lang="en-US" sz="1600" dirty="0" err="1"/>
              <a:t>i</a:t>
            </a:r>
            <a:r>
              <a:rPr lang="en-US" sz="1600" dirty="0"/>
              <a:t>=5, (e.g.) is writing to A[995] and reading from A[4]. Iteration </a:t>
            </a:r>
            <a:r>
              <a:rPr lang="en-US" sz="1600" dirty="0" err="1"/>
              <a:t>i</a:t>
            </a:r>
            <a:r>
              <a:rPr lang="en-US" sz="1600" dirty="0"/>
              <a:t>=996 is writing to A[4]. So, iteration 5 may use either stale or new value in A[4], depending on execution order</a:t>
            </a:r>
          </a:p>
        </p:txBody>
      </p:sp>
    </p:spTree>
    <p:extLst>
      <p:ext uri="{BB962C8B-B14F-4D97-AF65-F5344CB8AC3E}">
        <p14:creationId xmlns:p14="http://schemas.microsoft.com/office/powerpoint/2010/main" val="20088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7" grpId="0" animBg="1"/>
      <p:bldP spid="11" grpId="0" animBg="1"/>
      <p:bldP spid="12" grpId="0" animBg="1"/>
      <p:bldP spid="14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9107-FE3A-6F4D-81EC-82708663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OpenMP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8CF68-E29B-8D4D-82F4-E163E0A9C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Research on automatic parallelization via compilers started at Illinois with David Kuck as a pioneering researcher</a:t>
            </a:r>
          </a:p>
          <a:p>
            <a:pPr lvl="1"/>
            <a:r>
              <a:rPr lang="en-US" dirty="0"/>
              <a:t>Years of deep research have yielded significant successes</a:t>
            </a:r>
          </a:p>
          <a:p>
            <a:pPr lvl="1"/>
            <a:r>
              <a:rPr lang="en-US" dirty="0"/>
              <a:t>However, in practice, it has been inadequate</a:t>
            </a:r>
          </a:p>
          <a:p>
            <a:r>
              <a:rPr lang="en-US" dirty="0"/>
              <a:t>Shared memory multiprocessors became commercially available in the early 80s</a:t>
            </a:r>
          </a:p>
          <a:p>
            <a:r>
              <a:rPr lang="en-US" dirty="0"/>
              <a:t>David Kuck initiated a group called Parallel Computing Forum to develop extensions to Fortran to support explicit, user-specified, parallel loops and other constructs</a:t>
            </a:r>
          </a:p>
          <a:p>
            <a:r>
              <a:rPr lang="en-US" dirty="0"/>
              <a:t>Vendors/compilers provided their own separate directives: similar, but not identical</a:t>
            </a:r>
          </a:p>
          <a:p>
            <a:r>
              <a:rPr lang="en-US" dirty="0"/>
              <a:t>Eventually, this led to a committee developing OpenMP standard, in 1997</a:t>
            </a:r>
          </a:p>
          <a:p>
            <a:r>
              <a:rPr lang="en-US" dirty="0"/>
              <a:t>This standardized 15 years of shared-address-space programming practice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EBB85-9AA8-CA45-AFA5-4AAB3119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L.V.Kale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EAE6D-25AC-DD42-893A-B087C4A5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1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7685-D93D-804B-BFFE-A0A2B11F1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OpenMP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769F4-97CF-874B-AB9F-F5D97D5E2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Pragma in C/C++: </a:t>
            </a:r>
          </a:p>
          <a:p>
            <a:pPr lvl="1"/>
            <a:r>
              <a:rPr lang="en-US" dirty="0"/>
              <a:t>Hints/commands/info that the programmer provides to the compiler</a:t>
            </a:r>
          </a:p>
          <a:p>
            <a:pPr lvl="1"/>
            <a:r>
              <a:rPr lang="en-US" dirty="0"/>
              <a:t>OpenMP pragma’s always begin with the word “omp”</a:t>
            </a:r>
          </a:p>
          <a:p>
            <a:pPr lvl="1"/>
            <a:r>
              <a:rPr lang="en-US" dirty="0">
                <a:latin typeface="Courier" pitchFamily="2" charset="0"/>
              </a:rPr>
              <a:t>#pragma omp &lt;text-of-the-openmp-pragma&gt;</a:t>
            </a:r>
          </a:p>
          <a:p>
            <a:r>
              <a:rPr lang="en-US" dirty="0"/>
              <a:t>Ignoring pragma, you get a correct sequential program</a:t>
            </a:r>
          </a:p>
          <a:p>
            <a:pPr lvl="1"/>
            <a:r>
              <a:rPr lang="en-US" dirty="0"/>
              <a:t>Pragmas only provide hints/suggestions to the compiler</a:t>
            </a:r>
          </a:p>
          <a:p>
            <a:pPr lvl="1"/>
            <a:r>
              <a:rPr lang="en-US" dirty="0"/>
              <a:t>Exceptions: calls into OpenMP runtime (prefixed by omp_)</a:t>
            </a:r>
          </a:p>
          <a:p>
            <a:r>
              <a:rPr lang="en-US" dirty="0"/>
              <a:t>User decides what to execute in parallel; compiler automates the rest</a:t>
            </a:r>
          </a:p>
          <a:p>
            <a:pPr lvl="1"/>
            <a:r>
              <a:rPr lang="en-US" dirty="0"/>
              <a:t>Trusting programmer completely, but occasionally providing feedback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41387-4275-744C-8DC2-B6553A02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99997-C886-4E4D-B17C-73443AA3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280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7D859-5E00-3F44-997E-A203E130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OpenMP examples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62260-7A6A-CA46-A4F9-0AD7909E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C9F4A-B2A1-4F4F-8EC7-13B23603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C3F2C5-F3D7-D34F-B1E5-7C56A7969B81}"/>
              </a:ext>
            </a:extLst>
          </p:cNvPr>
          <p:cNvSpPr txBox="1"/>
          <p:nvPr/>
        </p:nvSpPr>
        <p:spPr>
          <a:xfrm>
            <a:off x="1059425" y="1354651"/>
            <a:ext cx="4388893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Courier" pitchFamily="2" charset="0"/>
                <a:cs typeface="Arial" panose="020B0604020202020204" pitchFamily="34" charset="0"/>
              </a:rPr>
              <a:t>..</a:t>
            </a:r>
          </a:p>
          <a:p>
            <a:r>
              <a:rPr lang="en-US" sz="2000" dirty="0">
                <a:solidFill>
                  <a:srgbClr val="C00000"/>
                </a:solidFill>
                <a:latin typeface="Courier" pitchFamily="2" charset="0"/>
                <a:cs typeface="Arial" panose="020B0604020202020204" pitchFamily="34" charset="0"/>
              </a:rPr>
              <a:t>#include &lt;omp.h&gt;</a:t>
            </a:r>
          </a:p>
          <a:p>
            <a:r>
              <a:rPr lang="en-US" sz="2000" dirty="0">
                <a:solidFill>
                  <a:srgbClr val="C00000"/>
                </a:solidFill>
                <a:latin typeface="Courier" pitchFamily="2" charset="0"/>
                <a:cs typeface="Arial" panose="020B0604020202020204" pitchFamily="34" charset="0"/>
              </a:rPr>
              <a:t>..</a:t>
            </a:r>
          </a:p>
          <a:p>
            <a:endParaRPr lang="en-US" sz="2000" dirty="0">
              <a:solidFill>
                <a:srgbClr val="C00000"/>
              </a:solidFill>
              <a:latin typeface="Courier" pitchFamily="2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C00000"/>
                </a:solidFill>
                <a:latin typeface="Courier" pitchFamily="2" charset="0"/>
                <a:cs typeface="Arial" panose="020B0604020202020204" pitchFamily="34" charset="0"/>
              </a:rPr>
              <a:t>#pragma omp parallel for</a:t>
            </a:r>
          </a:p>
          <a:p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for (i = 0; i &lt; N; i++) </a:t>
            </a:r>
          </a:p>
          <a:p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   A[i] = i * i * 0.23;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4C2805-CD21-1942-B3B4-64AE49AF76E8}"/>
              </a:ext>
            </a:extLst>
          </p:cNvPr>
          <p:cNvSpPr txBox="1"/>
          <p:nvPr/>
        </p:nvSpPr>
        <p:spPr>
          <a:xfrm>
            <a:off x="5944223" y="1550815"/>
            <a:ext cx="5332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omp.h must be included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DCFB67-332E-7044-8B73-8EDADF0B378D}"/>
              </a:ext>
            </a:extLst>
          </p:cNvPr>
          <p:cNvSpPr txBox="1"/>
          <p:nvPr/>
        </p:nvSpPr>
        <p:spPr>
          <a:xfrm>
            <a:off x="838200" y="3899857"/>
            <a:ext cx="5731933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Program must be compiled with OpenMP options </a:t>
            </a:r>
          </a:p>
          <a:p>
            <a:endParaRPr lang="en-US" sz="2400" dirty="0"/>
          </a:p>
          <a:p>
            <a:r>
              <a:rPr lang="en-US" sz="2400" dirty="0"/>
              <a:t>The options vary from compiler to compiler:</a:t>
            </a:r>
          </a:p>
          <a:p>
            <a:r>
              <a:rPr lang="en-US" sz="2400" dirty="0"/>
              <a:t>gcc, llvm/clang: </a:t>
            </a:r>
            <a:r>
              <a:rPr lang="en-US" sz="2400" b="1" dirty="0">
                <a:solidFill>
                  <a:srgbClr val="002060"/>
                </a:solidFill>
              </a:rPr>
              <a:t>-fopenmp</a:t>
            </a:r>
          </a:p>
          <a:p>
            <a:r>
              <a:rPr lang="en-US" sz="2400" dirty="0"/>
              <a:t>Intel compilers: </a:t>
            </a:r>
            <a:r>
              <a:rPr lang="en-US" sz="2400" b="1" dirty="0">
                <a:solidFill>
                  <a:srgbClr val="002060"/>
                </a:solidFill>
              </a:rPr>
              <a:t>-openmp</a:t>
            </a:r>
          </a:p>
          <a:p>
            <a:r>
              <a:rPr lang="en-US" sz="2400" dirty="0"/>
              <a:t>Etc.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5A0C0D-EE4E-DD41-ADB2-D119A0B86178}"/>
              </a:ext>
            </a:extLst>
          </p:cNvPr>
          <p:cNvSpPr txBox="1"/>
          <p:nvPr/>
        </p:nvSpPr>
        <p:spPr>
          <a:xfrm>
            <a:off x="5944222" y="2330197"/>
            <a:ext cx="53327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#pragma omp parallel for</a:t>
            </a:r>
          </a:p>
          <a:p>
            <a:r>
              <a:rPr lang="en-US" sz="2400" dirty="0"/>
              <a:t>is a special case of an OpenMP </a:t>
            </a:r>
            <a:r>
              <a:rPr lang="en-US" sz="2400" i="1" dirty="0"/>
              <a:t>directive</a:t>
            </a:r>
          </a:p>
          <a:p>
            <a:endParaRPr lang="en-US" sz="2400" dirty="0"/>
          </a:p>
          <a:p>
            <a:r>
              <a:rPr lang="en-US" sz="2400" dirty="0"/>
              <a:t>Later, we will learn general forms of it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CFE890E6-0D37-3542-8858-3A94C3891B3D}"/>
              </a:ext>
            </a:extLst>
          </p:cNvPr>
          <p:cNvSpPr/>
          <p:nvPr/>
        </p:nvSpPr>
        <p:spPr>
          <a:xfrm>
            <a:off x="3843338" y="1712045"/>
            <a:ext cx="2100884" cy="230833"/>
          </a:xfrm>
          <a:prstGeom prst="rightArrow">
            <a:avLst/>
          </a:prstGeom>
          <a:solidFill>
            <a:srgbClr val="EB701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53511FB-7BB6-C14B-B4EC-4A6078C58ABE}"/>
              </a:ext>
            </a:extLst>
          </p:cNvPr>
          <p:cNvSpPr/>
          <p:nvPr/>
        </p:nvSpPr>
        <p:spPr>
          <a:xfrm>
            <a:off x="4938621" y="2679334"/>
            <a:ext cx="1019394" cy="185630"/>
          </a:xfrm>
          <a:prstGeom prst="rightArrow">
            <a:avLst/>
          </a:prstGeom>
          <a:solidFill>
            <a:srgbClr val="EB701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1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3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7D859-5E00-3F44-997E-A203E130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OpenMP example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62260-7A6A-CA46-A4F9-0AD7909E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C9F4A-B2A1-4F4F-8EC7-13B23603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B8510-BDE6-D74D-A5E2-95706A89E3B7}"/>
              </a:ext>
            </a:extLst>
          </p:cNvPr>
          <p:cNvSpPr txBox="1"/>
          <p:nvPr/>
        </p:nvSpPr>
        <p:spPr>
          <a:xfrm>
            <a:off x="1008624" y="1556430"/>
            <a:ext cx="4388893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Courier" pitchFamily="2" charset="0"/>
                <a:cs typeface="Arial" panose="020B0604020202020204" pitchFamily="34" charset="0"/>
              </a:rPr>
              <a:t>#pragma omp parallel for</a:t>
            </a:r>
          </a:p>
          <a:p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for (i = 1; i &lt; N; i++) </a:t>
            </a:r>
          </a:p>
          <a:p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   A[i] = A[i-1] + A[i+1];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4C2805-CD21-1942-B3B4-64AE49AF76E8}"/>
              </a:ext>
            </a:extLst>
          </p:cNvPr>
          <p:cNvSpPr txBox="1"/>
          <p:nvPr/>
        </p:nvSpPr>
        <p:spPr>
          <a:xfrm>
            <a:off x="5770050" y="1556430"/>
            <a:ext cx="533275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not a proper parallel loop, because a value written in one iteration (say i=X) is used in the next iteration i=X+1 </a:t>
            </a:r>
          </a:p>
          <a:p>
            <a:endParaRPr lang="en-US" sz="2400" dirty="0"/>
          </a:p>
          <a:p>
            <a:r>
              <a:rPr lang="en-US" sz="2400" dirty="0"/>
              <a:t>But if you tell OpenMP to do it, it will happily execute in parallel. The results won’t be the same as sequential execution </a:t>
            </a:r>
          </a:p>
          <a:p>
            <a:endParaRPr lang="en-US" sz="2400" dirty="0"/>
          </a:p>
          <a:p>
            <a:r>
              <a:rPr lang="en-US" sz="2400" dirty="0"/>
              <a:t>A good compiler may give you a warning, but it doesn’t have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2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1965-8C7F-2346-B58E-5E6BC689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decide if a loop is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BDF6A-9D3E-EA4B-95EF-2A49F5E37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rule: if the result of executing it in parallel will </a:t>
            </a:r>
            <a:r>
              <a:rPr lang="en-US" i="1" u="sng" dirty="0">
                <a:solidFill>
                  <a:srgbClr val="C00000"/>
                </a:solidFill>
              </a:rPr>
              <a:t>always</a:t>
            </a:r>
            <a:r>
              <a:rPr lang="en-US" dirty="0"/>
              <a:t> be the </a:t>
            </a:r>
            <a:r>
              <a:rPr lang="en-US" dirty="0">
                <a:solidFill>
                  <a:srgbClr val="C00000"/>
                </a:solidFill>
              </a:rPr>
              <a:t>same as </a:t>
            </a:r>
            <a:r>
              <a:rPr lang="en-US" dirty="0"/>
              <a:t>sequential execution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Same as: </a:t>
            </a:r>
            <a:r>
              <a:rPr lang="en-US" dirty="0"/>
              <a:t>small floating point differences arising out of (say) adding numbers in different order are ok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836381-7369-B149-B6E1-59957BC88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6DA82-888A-8347-BF94-310C414E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313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B427-51BD-7547-9B40-023C7979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note on floating point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4E9B9-9E19-054E-9F16-0438DEC85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896"/>
            <a:ext cx="10515600" cy="2471694"/>
          </a:xfrm>
        </p:spPr>
        <p:txBody>
          <a:bodyPr/>
          <a:lstStyle/>
          <a:p>
            <a:r>
              <a:rPr lang="en-US" dirty="0"/>
              <a:t>What problem does the floating-point representation solve?</a:t>
            </a:r>
          </a:p>
          <a:p>
            <a:pPr lvl="1"/>
            <a:r>
              <a:rPr lang="en-US" dirty="0"/>
              <a:t>Representing numbers with high dynamic range</a:t>
            </a:r>
          </a:p>
          <a:p>
            <a:pPr lvl="1"/>
            <a:r>
              <a:rPr lang="en-US" dirty="0"/>
              <a:t>Tiny numbers like 0.0000000000001234 or </a:t>
            </a:r>
          </a:p>
          <a:p>
            <a:pPr lvl="1"/>
            <a:r>
              <a:rPr lang="en-US" dirty="0"/>
              <a:t>Large numbers like 98345600000000</a:t>
            </a:r>
          </a:p>
          <a:p>
            <a:pPr lvl="1"/>
            <a:r>
              <a:rPr lang="en-US" dirty="0"/>
              <a:t>But you have only 32 bits (single precision “float”)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902F0-190D-6240-84F3-909FB30D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6EE7C-C463-BB4D-A5A0-2067161C9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71405B-94C6-5749-959D-204784D7E322}"/>
              </a:ext>
            </a:extLst>
          </p:cNvPr>
          <p:cNvSpPr/>
          <p:nvPr/>
        </p:nvSpPr>
        <p:spPr>
          <a:xfrm>
            <a:off x="457201" y="3996813"/>
            <a:ext cx="4439264" cy="412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CF0AC54-D65B-9D41-8A31-FBAD859F32A3}"/>
              </a:ext>
            </a:extLst>
          </p:cNvPr>
          <p:cNvSpPr/>
          <p:nvPr/>
        </p:nvSpPr>
        <p:spPr>
          <a:xfrm>
            <a:off x="3569110" y="4026310"/>
            <a:ext cx="1327355" cy="38345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10101010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634EDC-6691-A241-B094-DC4E7E872BAD}"/>
              </a:ext>
            </a:extLst>
          </p:cNvPr>
          <p:cNvSpPr txBox="1"/>
          <p:nvPr/>
        </p:nvSpPr>
        <p:spPr>
          <a:xfrm>
            <a:off x="440871" y="4604657"/>
            <a:ext cx="3128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Mantissa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AD8BF6-E60E-EE48-A721-87D012593F0C}"/>
              </a:ext>
            </a:extLst>
          </p:cNvPr>
          <p:cNvSpPr txBox="1"/>
          <p:nvPr/>
        </p:nvSpPr>
        <p:spPr>
          <a:xfrm>
            <a:off x="3569110" y="4604657"/>
            <a:ext cx="1327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Exponent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640112-9028-C54F-BA26-577BE01C0C77}"/>
              </a:ext>
            </a:extLst>
          </p:cNvPr>
          <p:cNvSpPr txBox="1"/>
          <p:nvPr/>
        </p:nvSpPr>
        <p:spPr>
          <a:xfrm>
            <a:off x="685800" y="4054544"/>
            <a:ext cx="31282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1010001010010010100101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462C3F-052C-0B4C-AB11-42D629934748}"/>
              </a:ext>
            </a:extLst>
          </p:cNvPr>
          <p:cNvSpPr txBox="1"/>
          <p:nvPr/>
        </p:nvSpPr>
        <p:spPr>
          <a:xfrm>
            <a:off x="6180667" y="3641590"/>
            <a:ext cx="553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Value = 1.mantissa x 2</a:t>
            </a:r>
            <a:r>
              <a:rPr lang="en-US" sz="3600" baseline="30000" dirty="0"/>
              <a:t>(exponent-127)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64623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1E08-C4D3-7C46-A839-A282AE75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7ADB7-CDBC-7142-81DF-63B0D155E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add two numbers, the system shifts (as it must) the mantissa to equalize exponent, then adds the mantissas together </a:t>
            </a:r>
          </a:p>
          <a:p>
            <a:r>
              <a:rPr lang="en-US" dirty="0"/>
              <a:t>This shift causes some bits to be dropped off</a:t>
            </a:r>
          </a:p>
          <a:p>
            <a:r>
              <a:rPr lang="en-US" dirty="0"/>
              <a:t>Example: in Oct code ... (Oct: 3 bits written as 1 digit between 0 … 7)</a:t>
            </a:r>
          </a:p>
          <a:p>
            <a:endParaRPr lang="en-US" dirty="0"/>
          </a:p>
          <a:p>
            <a:pPr marL="457189" lvl="1" indent="0">
              <a:buNone/>
            </a:pPr>
            <a:r>
              <a:rPr lang="en-US" dirty="0">
                <a:latin typeface="Courier" pitchFamily="2" charset="0"/>
              </a:rPr>
              <a:t>  1.04753625 * 2</a:t>
            </a:r>
            <a:r>
              <a:rPr lang="en-US" baseline="30000" dirty="0">
                <a:latin typeface="Courier" pitchFamily="2" charset="0"/>
              </a:rPr>
              <a:t>6</a:t>
            </a:r>
            <a:r>
              <a:rPr lang="en-US" dirty="0">
                <a:latin typeface="Courier" pitchFamily="2" charset="0"/>
              </a:rPr>
              <a:t>			  1.0475362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5</a:t>
            </a:r>
            <a:r>
              <a:rPr lang="en-US" dirty="0">
                <a:latin typeface="Courier" pitchFamily="2" charset="0"/>
              </a:rPr>
              <a:t> * 2</a:t>
            </a:r>
            <a:r>
              <a:rPr lang="en-US" baseline="30000" dirty="0">
                <a:latin typeface="Courier" pitchFamily="2" charset="0"/>
              </a:rPr>
              <a:t>3</a:t>
            </a:r>
            <a:endParaRPr lang="en-US" dirty="0">
              <a:latin typeface="Courier" pitchFamily="2" charset="0"/>
            </a:endParaRPr>
          </a:p>
          <a:p>
            <a:pPr marL="457189" lvl="1" indent="0">
              <a:buNone/>
            </a:pPr>
            <a:r>
              <a:rPr lang="en-US" dirty="0">
                <a:latin typeface="Courier" pitchFamily="2" charset="0"/>
              </a:rPr>
              <a:t>+ 1.60000000 * 2</a:t>
            </a:r>
            <a:r>
              <a:rPr lang="en-US" baseline="30000" dirty="0">
                <a:latin typeface="Courier" pitchFamily="2" charset="0"/>
              </a:rPr>
              <a:t>6</a:t>
            </a:r>
            <a:r>
              <a:rPr lang="en-US" dirty="0">
                <a:latin typeface="Courier" pitchFamily="2" charset="0"/>
              </a:rPr>
              <a:t>			+ 1.60000000 * 2</a:t>
            </a:r>
            <a:r>
              <a:rPr lang="en-US" baseline="30000" dirty="0">
                <a:latin typeface="Courier" pitchFamily="2" charset="0"/>
              </a:rPr>
              <a:t>6</a:t>
            </a:r>
          </a:p>
          <a:p>
            <a:pPr marL="457189" lvl="1" indent="0">
              <a:buNone/>
            </a:pPr>
            <a:r>
              <a:rPr lang="en-US" dirty="0">
                <a:latin typeface="Courier" pitchFamily="2" charset="0"/>
              </a:rPr>
              <a:t>= 2.64753625 * 2</a:t>
            </a:r>
            <a:r>
              <a:rPr lang="en-US" baseline="30000" dirty="0">
                <a:latin typeface="Courier" pitchFamily="2" charset="0"/>
              </a:rPr>
              <a:t>6</a:t>
            </a:r>
            <a:r>
              <a:rPr lang="en-US" dirty="0">
                <a:latin typeface="Courier" pitchFamily="2" charset="0"/>
              </a:rPr>
              <a:t>			= 0.10475362 * 2</a:t>
            </a:r>
            <a:r>
              <a:rPr lang="en-US" baseline="30000" dirty="0">
                <a:latin typeface="Courier" pitchFamily="2" charset="0"/>
              </a:rPr>
              <a:t>6</a:t>
            </a:r>
          </a:p>
          <a:p>
            <a:pPr marL="457189" lvl="1" indent="0">
              <a:buNone/>
            </a:pPr>
            <a:r>
              <a:rPr lang="en-US" dirty="0">
                <a:latin typeface="Courier" pitchFamily="2" charset="0"/>
              </a:rPr>
              <a:t>						+ 1.60000000 * 2</a:t>
            </a:r>
            <a:r>
              <a:rPr lang="en-US" baseline="30000" dirty="0">
                <a:latin typeface="Courier" pitchFamily="2" charset="0"/>
              </a:rPr>
              <a:t>6</a:t>
            </a:r>
          </a:p>
          <a:p>
            <a:pPr marL="457189" lvl="1" indent="0">
              <a:buNone/>
            </a:pPr>
            <a:r>
              <a:rPr lang="en-US" dirty="0">
                <a:latin typeface="Courier" pitchFamily="2" charset="0"/>
              </a:rPr>
              <a:t>						= 1.70475362 * 2</a:t>
            </a:r>
            <a:r>
              <a:rPr lang="en-US" baseline="30000" dirty="0">
                <a:latin typeface="Courier" pitchFamily="2" charset="0"/>
              </a:rPr>
              <a:t>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3A958-2C69-1E4D-AB83-034328F0E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5211E-EC45-124C-957F-383DB9C26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10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5382-7167-5A49-9617-241C84DB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DE26-D9A7-ED4D-923A-065B81EC8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adding numbers in different order may give you (slightly, hopefully) results</a:t>
            </a:r>
          </a:p>
          <a:p>
            <a:pPr lvl="1"/>
            <a:r>
              <a:rPr lang="en-US" dirty="0"/>
              <a:t>In decimal,  assume you have only 4 digits available</a:t>
            </a:r>
          </a:p>
          <a:p>
            <a:pPr lvl="1"/>
            <a:r>
              <a:rPr lang="en-US" dirty="0"/>
              <a:t>Consider 5751 + 21.43 + 16.40 + 2.543</a:t>
            </a:r>
          </a:p>
          <a:p>
            <a:pPr lvl="1"/>
            <a:r>
              <a:rPr lang="en-US" dirty="0"/>
              <a:t>I.e., 5.751 * 10</a:t>
            </a:r>
            <a:r>
              <a:rPr lang="en-US" sz="3200" baseline="30000" dirty="0"/>
              <a:t>3</a:t>
            </a:r>
            <a:r>
              <a:rPr lang="en-US" sz="3200" dirty="0"/>
              <a:t> </a:t>
            </a:r>
            <a:r>
              <a:rPr lang="en-US" dirty="0"/>
              <a:t>+ 2.143 * 10 + 1.640 * 10 + 2.543 * 1</a:t>
            </a:r>
          </a:p>
          <a:p>
            <a:pPr lvl="1"/>
            <a:r>
              <a:rPr lang="en-US" dirty="0"/>
              <a:t>(5751 + 21.43) + (16.40 + 2.543) = (5772) + (18.94) = 5790</a:t>
            </a:r>
          </a:p>
          <a:p>
            <a:pPr lvl="1"/>
            <a:r>
              <a:rPr lang="en-US" dirty="0"/>
              <a:t>5751 + ((21.43 + 16.40) + 2.543) = 5751 + (40.37) = 5791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95B67-E78A-134B-9B72-6816690D5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L.V.Kale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0A894-4FC0-714D-8287-CF4509E68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52582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MCS-DS_PPT_template_final.thmx</Template>
  <TotalTime>10419</TotalTime>
  <Words>1670</Words>
  <Application>Microsoft Macintosh PowerPoint</Application>
  <PresentationFormat>Widescreen</PresentationFormat>
  <Paragraphs>205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</vt:lpstr>
      <vt:lpstr>Lato Medium</vt:lpstr>
      <vt:lpstr>SampleSlides</vt:lpstr>
      <vt:lpstr>OpenMP: History and Parallel Loops</vt:lpstr>
      <vt:lpstr>History of OpenMP</vt:lpstr>
      <vt:lpstr>OpenMP philosophy</vt:lpstr>
      <vt:lpstr>OpenMP examples</vt:lpstr>
      <vt:lpstr>OpenMP example </vt:lpstr>
      <vt:lpstr>How to decide if a loop is parallel</vt:lpstr>
      <vt:lpstr>A little note on floating point numbers</vt:lpstr>
      <vt:lpstr>Floating point example</vt:lpstr>
      <vt:lpstr>Floating point issues</vt:lpstr>
      <vt:lpstr>Floating point issues</vt:lpstr>
      <vt:lpstr>Floating point arithmetic is not associative</vt:lpstr>
      <vt:lpstr>How to decide if a loop is parallel</vt:lpstr>
      <vt:lpstr>How to decide if a loop is parallel</vt:lpstr>
      <vt:lpstr>Simple rules</vt:lpstr>
      <vt:lpstr>Simple rules: when the loop is not parallel</vt:lpstr>
      <vt:lpstr>Using simple rules, are these parallelizable?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Components of a Processor</dc:title>
  <dc:creator>Casaclang, Marissa N</dc:creator>
  <cp:lastModifiedBy>Microsoft Office User</cp:lastModifiedBy>
  <cp:revision>166</cp:revision>
  <dcterms:created xsi:type="dcterms:W3CDTF">2018-03-13T21:41:58Z</dcterms:created>
  <dcterms:modified xsi:type="dcterms:W3CDTF">2018-07-03T02:21:38Z</dcterms:modified>
</cp:coreProperties>
</file>