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62" r:id="rId4"/>
    <p:sldId id="273" r:id="rId5"/>
    <p:sldId id="284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unke, Abhilasha Anil" initials="SAA" lastIdx="1" clrIdx="0">
    <p:extLst>
      <p:ext uri="{19B8F6BF-5375-455C-9EA6-DF929625EA0E}">
        <p15:presenceInfo xmlns:p15="http://schemas.microsoft.com/office/powerpoint/2012/main" userId="S-1-5-21-106281182-1274891835-609705349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EABAE-4B1C-486A-8916-8EC30688B1D1}" v="6" dt="2018-07-06T19:53:20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89" autoAdjust="0"/>
    <p:restoredTop sz="92770" autoAdjust="0"/>
  </p:normalViewPr>
  <p:slideViewPr>
    <p:cSldViewPr>
      <p:cViewPr varScale="1">
        <p:scale>
          <a:sx n="145" d="100"/>
          <a:sy n="145" d="100"/>
        </p:scale>
        <p:origin x="200" y="8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3T13:51:27.014" idx="1">
    <p:pos x="6903" y="1896"/>
    <p:text>Check if OMP set threads can set a larger number than the environmental variables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B4D37-171D-E944-B4B9-8EB59A44D845}" type="datetimeFigureOut">
              <a:rPr lang="en-US" smtClean="0"/>
              <a:t>7/10/18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EE281-E5AA-F749-AA38-2FBB142AAD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31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1161-EA9E-4DBA-B642-2026B96B5F81}" type="datetimeFigureOut">
              <a:rPr lang="en-US" smtClean="0"/>
              <a:pPr/>
              <a:t>7/10/18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3266-C16B-4853-8F95-5166A860CC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769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Shall the image be animated before or after the mentioned points?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388414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6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7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9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1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3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5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OpenMP: Basics of </a:t>
            </a:r>
            <a:r>
              <a:rPr lang="en-US" i="1" dirty="0"/>
              <a:t>Parallel For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Laxmikant V. Kale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7550" y="6036846"/>
            <a:ext cx="567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Some Slides based on Prof. David Padua’s lectures on OpenMP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A9F721F-B331-B94A-BCED-FF94D662AC44}"/>
              </a:ext>
            </a:extLst>
          </p:cNvPr>
          <p:cNvSpPr txBox="1">
            <a:spLocks/>
          </p:cNvSpPr>
          <p:nvPr/>
        </p:nvSpPr>
        <p:spPr>
          <a:xfrm>
            <a:off x="3289300" y="6375400"/>
            <a:ext cx="5613400" cy="365125"/>
          </a:xfrm>
          <a:prstGeom prst="rect">
            <a:avLst/>
          </a:prstGeom>
        </p:spPr>
        <p:txBody>
          <a:bodyPr lIns="91438" tIns="45719" rIns="91438" bIns="45719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88888"/>
                </a:solidFill>
                <a:latin typeface="+mn-lt"/>
              </a:rPr>
              <a:t>© 2018 L. V. Kale at the University of Illinois Urbana-Champaign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OpenMP directives are expressed as pragmas</a:t>
            </a:r>
          </a:p>
          <a:p>
            <a:pPr>
              <a:buNone/>
            </a:pPr>
            <a:r>
              <a:rPr lang="en-US" sz="2400" dirty="0"/>
              <a:t>                      #pragma omp </a:t>
            </a:r>
            <a:r>
              <a:rPr lang="en-US" sz="2400" i="1" dirty="0"/>
              <a:t>construct clauses..</a:t>
            </a:r>
            <a:endParaRPr lang="en-US" dirty="0"/>
          </a:p>
          <a:p>
            <a:r>
              <a:rPr lang="en-US" dirty="0"/>
              <a:t>Corresponding syntax exists for FORTRAN, another popular language for performance-oriented programming, especially in science and engineering</a:t>
            </a:r>
          </a:p>
          <a:p>
            <a:r>
              <a:rPr lang="en-US" dirty="0"/>
              <a:t>If directives are ignored by compilers, it is still (usually) a correct sequential program</a:t>
            </a:r>
          </a:p>
          <a:p>
            <a:pPr lvl="1"/>
            <a:r>
              <a:rPr lang="en-US" dirty="0"/>
              <a:t>I.e., the directives are only intended to help in speeding up the program by using multiple processors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parallel for </a:t>
            </a:r>
            <a:r>
              <a:rPr lang="en-US" dirty="0"/>
              <a:t>Construct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Specifies that the iterations of the immediately following loop </a:t>
            </a:r>
            <a:r>
              <a:rPr lang="en-US" b="1" dirty="0"/>
              <a:t>for</a:t>
            </a:r>
            <a:r>
              <a:rPr lang="en-US" i="1" dirty="0"/>
              <a:t> </a:t>
            </a:r>
            <a:r>
              <a:rPr lang="en-US" dirty="0"/>
              <a:t>loop (C/C++) may be executed in parallel</a:t>
            </a:r>
          </a:p>
          <a:p>
            <a:r>
              <a:rPr lang="en-US" dirty="0"/>
              <a:t>We haven’t introduced clauses yet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e1, e2 and e3 are expressions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Only a restricted form of for loop is allowed</a:t>
            </a:r>
          </a:p>
          <a:p>
            <a:pPr lvl="1"/>
            <a:r>
              <a:rPr lang="en-US" dirty="0"/>
              <a:t>The total number of iterations must be known at the start of the loop</a:t>
            </a:r>
          </a:p>
          <a:p>
            <a:pPr lvl="1"/>
            <a:r>
              <a:rPr lang="en-US" dirty="0"/>
              <a:t>And the incrementing (e3) and continuation (e2) conditions must be correspondingly simple</a:t>
            </a:r>
          </a:p>
          <a:p>
            <a:pPr lvl="1"/>
            <a:r>
              <a:rPr lang="en-US" dirty="0"/>
              <a:t>You cannot write a while loop in the form of a for loop (which C/C++ permits)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2473099"/>
            <a:ext cx="487184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pragma omp parallel for [clauses]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for (i = e1; e2; e3) 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body of the loop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Double Precision a*x + y (daxpy)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295400"/>
            <a:ext cx="8763000" cy="3200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daxpy(double *z, double a, double *x, double *y, int n) {</a:t>
            </a:r>
          </a:p>
          <a:p>
            <a:pPr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for(int i=0; i&lt;n; i++)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z[i] = a*x[i]+y[i];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Double Precision a*x + y (daxpy)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295400"/>
            <a:ext cx="8763000" cy="320040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daxpy(double *z, double a, double *x, double *y, int n) {</a:t>
            </a:r>
          </a:p>
          <a:p>
            <a:pPr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omp parallel for</a:t>
            </a:r>
          </a:p>
          <a:p>
            <a:pPr>
              <a:spcBef>
                <a:spcPts val="0"/>
              </a:spcBef>
              <a:buNone/>
            </a:pP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for(int i=0; i&lt;n; i++)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z[i] = a*x[i]+y[i];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6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for: Execution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23067" y="1114093"/>
            <a:ext cx="4939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Master thread executes serial portion of code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895337" y="1455850"/>
            <a:ext cx="4203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Master thread enters </a:t>
            </a:r>
            <a:r>
              <a:rPr 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saxpy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function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1977302" y="1750303"/>
            <a:ext cx="69380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Master thread encounters </a:t>
            </a:r>
            <a:r>
              <a:rPr lang="en-US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parallel for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directive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Creates worker threads, and makes a team: workers + master 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1845446" y="5467799"/>
            <a:ext cx="58340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Master and worker threads divide iterations of parallel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for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loop and execute them concurrently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4495800" y="4729308"/>
            <a:ext cx="52402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Implicit synchronization: wait for all threads to 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finish their allocation of iterations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6200277" y="2911607"/>
            <a:ext cx="5651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Master thread resumes execution after the </a:t>
            </a: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for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loop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Worker threads disappear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F33E8-63A5-4AEC-B558-2B5763F25C03}"/>
              </a:ext>
            </a:extLst>
          </p:cNvPr>
          <p:cNvSpPr txBox="1"/>
          <p:nvPr/>
        </p:nvSpPr>
        <p:spPr>
          <a:xfrm>
            <a:off x="1561375" y="235811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Parallel for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937515-DD63-409E-B0B8-AB76809D0CE2}"/>
              </a:ext>
            </a:extLst>
          </p:cNvPr>
          <p:cNvCxnSpPr/>
          <p:nvPr/>
        </p:nvCxnSpPr>
        <p:spPr>
          <a:xfrm>
            <a:off x="1977303" y="2707827"/>
            <a:ext cx="0" cy="40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91F27D-792F-40FA-AA9C-1A008D308C2B}"/>
              </a:ext>
            </a:extLst>
          </p:cNvPr>
          <p:cNvSpPr txBox="1"/>
          <p:nvPr/>
        </p:nvSpPr>
        <p:spPr>
          <a:xfrm>
            <a:off x="4164036" y="254317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Master/Main Thread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4D95B6B1-9CFF-4ABE-B50B-D27BD995AC5F}"/>
              </a:ext>
            </a:extLst>
          </p:cNvPr>
          <p:cNvSpPr/>
          <p:nvPr/>
        </p:nvSpPr>
        <p:spPr>
          <a:xfrm>
            <a:off x="1268267" y="3318164"/>
            <a:ext cx="533400" cy="15212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5099BCAE-F056-4933-A875-66AFD846804B}"/>
              </a:ext>
            </a:extLst>
          </p:cNvPr>
          <p:cNvSpPr/>
          <p:nvPr/>
        </p:nvSpPr>
        <p:spPr>
          <a:xfrm>
            <a:off x="4900318" y="3074560"/>
            <a:ext cx="281281" cy="1624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6E971E-A1EB-42A4-B02F-1A82EF04A826}"/>
              </a:ext>
            </a:extLst>
          </p:cNvPr>
          <p:cNvCxnSpPr>
            <a:cxnSpLocks/>
          </p:cNvCxnSpPr>
          <p:nvPr/>
        </p:nvCxnSpPr>
        <p:spPr>
          <a:xfrm>
            <a:off x="5283590" y="2825842"/>
            <a:ext cx="0" cy="28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7167186-CCAB-4691-9FDA-183F9F65CB3A}"/>
              </a:ext>
            </a:extLst>
          </p:cNvPr>
          <p:cNvSpPr txBox="1"/>
          <p:nvPr/>
        </p:nvSpPr>
        <p:spPr>
          <a:xfrm>
            <a:off x="363426" y="362295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Worker Threads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A51B3C-C005-4CD9-AE82-75D6284CD7D4}"/>
              </a:ext>
            </a:extLst>
          </p:cNvPr>
          <p:cNvSpPr txBox="1"/>
          <p:nvPr/>
        </p:nvSpPr>
        <p:spPr>
          <a:xfrm>
            <a:off x="5122375" y="3550141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of Threads</a:t>
            </a: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524622FA-AEEC-4C56-987C-9ABE9C63E73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3067" y="2973030"/>
            <a:ext cx="162375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52" name="Group 1">
            <a:extLst>
              <a:ext uri="{FF2B5EF4-FFF2-40B4-BE49-F238E27FC236}">
                <a16:creationId xmlns:a16="http://schemas.microsoft.com/office/drawing/2014/main" id="{09C9C8AF-A297-4273-9D88-43608CE07386}"/>
              </a:ext>
            </a:extLst>
          </p:cNvPr>
          <p:cNvGrpSpPr>
            <a:grpSpLocks/>
          </p:cNvGrpSpPr>
          <p:nvPr/>
        </p:nvGrpSpPr>
        <p:grpSpPr bwMode="auto">
          <a:xfrm>
            <a:off x="414557" y="3050466"/>
            <a:ext cx="5368132" cy="206942"/>
            <a:chOff x="0" y="0"/>
            <a:chExt cx="6348" cy="284"/>
          </a:xfrm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D40F77B4-B167-4C94-9271-C29DCE42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5"/>
              <a:ext cx="1801" cy="2"/>
            </a:xfrm>
            <a:custGeom>
              <a:avLst/>
              <a:gdLst>
                <a:gd name="T0" fmla="*/ 0 w 1801"/>
                <a:gd name="T1" fmla="*/ 1041 w 1801"/>
                <a:gd name="T2" fmla="*/ 1575 w 1801"/>
                <a:gd name="T3" fmla="*/ 1772 w 1801"/>
                <a:gd name="T4" fmla="*/ 1801 w 18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801">
                  <a:moveTo>
                    <a:pt x="0" y="0"/>
                  </a:moveTo>
                  <a:lnTo>
                    <a:pt x="1041" y="0"/>
                  </a:lnTo>
                  <a:lnTo>
                    <a:pt x="1575" y="0"/>
                  </a:lnTo>
                  <a:lnTo>
                    <a:pt x="1772" y="0"/>
                  </a:lnTo>
                  <a:lnTo>
                    <a:pt x="1801" y="0"/>
                  </a:lnTo>
                </a:path>
              </a:pathLst>
            </a:custGeom>
            <a:noFill/>
            <a:ln w="180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B25583A4-B0B7-4235-9345-43921C915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" y="0"/>
              <a:ext cx="361" cy="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Line 3">
              <a:extLst>
                <a:ext uri="{FF2B5EF4-FFF2-40B4-BE49-F238E27FC236}">
                  <a16:creationId xmlns:a16="http://schemas.microsoft.com/office/drawing/2014/main" id="{5C74055E-697A-4C19-8456-C549876FC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142"/>
              <a:ext cx="4500" cy="7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17D580C3-CBE0-4E3E-92E2-937C4A4CB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6" y="13"/>
              <a:ext cx="361" cy="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64" name="Rectangle 54">
            <a:extLst>
              <a:ext uri="{FF2B5EF4-FFF2-40B4-BE49-F238E27FC236}">
                <a16:creationId xmlns:a16="http://schemas.microsoft.com/office/drawing/2014/main" id="{4BDC8B1B-6D7F-4B06-A452-F1235DE8F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12" y="34522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088" name="Rectangle 55">
            <a:extLst>
              <a:ext uri="{FF2B5EF4-FFF2-40B4-BE49-F238E27FC236}">
                <a16:creationId xmlns:a16="http://schemas.microsoft.com/office/drawing/2014/main" id="{F55A0BA7-433F-419A-859F-43FFCE8B9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50" y="469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089" name="Graphic 2088">
            <a:extLst>
              <a:ext uri="{FF2B5EF4-FFF2-40B4-BE49-F238E27FC236}">
                <a16:creationId xmlns:a16="http://schemas.microsoft.com/office/drawing/2014/main" id="{9EF14442-A165-4201-87BC-B9E64FE54B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4700" y="3139412"/>
            <a:ext cx="2667732" cy="1559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4" grpId="0"/>
      <p:bldP spid="41" grpId="0"/>
      <p:bldP spid="42" grpId="0" animBg="1"/>
      <p:bldP spid="43" grpId="0" animBg="1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Threads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control the number of threads OpenMP uses</a:t>
            </a:r>
          </a:p>
          <a:p>
            <a:pPr lvl="1"/>
            <a:r>
              <a:rPr lang="en-US" dirty="0"/>
              <a:t> Typically set equal to the number of cores (or SMT threads) or one less</a:t>
            </a:r>
          </a:p>
          <a:p>
            <a:r>
              <a:rPr lang="en-US" dirty="0"/>
              <a:t>Use an environment variable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i="1" dirty="0"/>
              <a:t>omp_set_num_threads() </a:t>
            </a:r>
            <a:r>
              <a:rPr lang="en-US" dirty="0"/>
              <a:t>function, to override the env variable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2362200" y="2479020"/>
            <a:ext cx="77571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Lucida Console" pitchFamily="49" charset="0"/>
              </a:rPr>
              <a:t>setenv OMP_NUM_THREADS 8 (on Unix with csh shell)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Lucida Console" pitchFamily="49" charset="0"/>
              </a:rPr>
              <a:t>export OMP_NUM_THREADS =8 (with bash)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2667000" y="3638551"/>
            <a:ext cx="6858000" cy="290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saxpy(double *z, double a, double *x,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		double *y, int n) {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omp_set_num_threads(8);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#pragma omp parallel for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for(int i=0; i&lt;n; i++)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	z[i] = a*x[i]+y[i];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Scheduling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thread will execute which iterations?</a:t>
            </a:r>
          </a:p>
          <a:p>
            <a:r>
              <a:rPr lang="en-US" dirty="0"/>
              <a:t>This is called the loop schedule</a:t>
            </a:r>
            <a:endParaRPr lang="en-US" i="1" dirty="0"/>
          </a:p>
          <a:p>
            <a:r>
              <a:rPr lang="en-US" dirty="0"/>
              <a:t>The default schedule assigns iterations to threads as evenly as possible (good enough for </a:t>
            </a:r>
            <a:r>
              <a:rPr lang="en-US" i="1" dirty="0"/>
              <a:t>saxpy</a:t>
            </a:r>
            <a:r>
              <a:rPr lang="en-US" dirty="0"/>
              <a:t>)</a:t>
            </a:r>
          </a:p>
          <a:p>
            <a:r>
              <a:rPr lang="en-US" dirty="0"/>
              <a:t>You can have more control over scheduling</a:t>
            </a:r>
          </a:p>
          <a:p>
            <a:pPr lvl="1"/>
            <a:r>
              <a:rPr lang="en-US" dirty="0"/>
              <a:t> As we will discuss later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MCS-DS_PPT_template_final</Template>
  <TotalTime>3915</TotalTime>
  <Words>534</Words>
  <Application>Microsoft Macintosh PowerPoint</Application>
  <PresentationFormat>Widescreen</PresentationFormat>
  <Paragraphs>105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Lato Medium</vt:lpstr>
      <vt:lpstr>Lucida Console</vt:lpstr>
      <vt:lpstr>MCS-DS_PPT_template_final</vt:lpstr>
      <vt:lpstr>OpenMP: Basics of Parallel For</vt:lpstr>
      <vt:lpstr>Recap</vt:lpstr>
      <vt:lpstr>parallel for Construct</vt:lpstr>
      <vt:lpstr>Double Precision a*x + y (daxpy)</vt:lpstr>
      <vt:lpstr>Double Precision a*x + y (daxpy)</vt:lpstr>
      <vt:lpstr>Parallel for: Execution</vt:lpstr>
      <vt:lpstr>Number of Threads</vt:lpstr>
      <vt:lpstr>Loop Scheduling 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CS420: Introduction</dc:title>
  <dc:creator>bhatele</dc:creator>
  <cp:lastModifiedBy>Microsoft Office User</cp:lastModifiedBy>
  <cp:revision>144</cp:revision>
  <dcterms:created xsi:type="dcterms:W3CDTF">2006-08-16T00:00:00Z</dcterms:created>
  <dcterms:modified xsi:type="dcterms:W3CDTF">2018-07-11T04:29:05Z</dcterms:modified>
</cp:coreProperties>
</file>