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94" r:id="rId3"/>
    <p:sldId id="291" r:id="rId4"/>
    <p:sldId id="284" r:id="rId5"/>
    <p:sldId id="290" r:id="rId6"/>
    <p:sldId id="292" r:id="rId7"/>
    <p:sldId id="267" r:id="rId8"/>
    <p:sldId id="268" r:id="rId9"/>
    <p:sldId id="269" r:id="rId10"/>
    <p:sldId id="271" r:id="rId11"/>
    <p:sldId id="270" r:id="rId12"/>
    <p:sldId id="296" r:id="rId13"/>
    <p:sldId id="297" r:id="rId14"/>
    <p:sldId id="266"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9"/>
    <p:restoredTop sz="94652"/>
  </p:normalViewPr>
  <p:slideViewPr>
    <p:cSldViewPr snapToGrid="0" snapToObjects="1">
      <p:cViewPr varScale="1">
        <p:scale>
          <a:sx n="81" d="100"/>
          <a:sy n="81" d="100"/>
        </p:scale>
        <p:origin x="208" y="336"/>
      </p:cViewPr>
      <p:guideLst>
        <p:guide orient="horz" pos="2160"/>
        <p:guide pos="3840"/>
      </p:guideLst>
    </p:cSldViewPr>
  </p:slideViewPr>
  <p:notesTextViewPr>
    <p:cViewPr>
      <p:scale>
        <a:sx n="1" d="1"/>
        <a:sy n="1" d="1"/>
      </p:scale>
      <p:origin x="0" y="0"/>
    </p:cViewPr>
  </p:notesTextViewPr>
  <p:sorterViewPr>
    <p:cViewPr>
      <p:scale>
        <a:sx n="155" d="100"/>
        <a:sy n="15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C" userId="18363fe8c2bc5cc3" providerId="LiveId" clId="{6266BF5A-2AF0-4BC4-82CE-1DA50EBDEF04}"/>
    <pc:docChg chg="modSld">
      <pc:chgData name="Jamie C" userId="18363fe8c2bc5cc3" providerId="LiveId" clId="{6266BF5A-2AF0-4BC4-82CE-1DA50EBDEF04}" dt="2018-07-06T20:00:48.930" v="1" actId="1076"/>
      <pc:docMkLst>
        <pc:docMk/>
      </pc:docMkLst>
      <pc:sldChg chg="modSp">
        <pc:chgData name="Jamie C" userId="18363fe8c2bc5cc3" providerId="LiveId" clId="{6266BF5A-2AF0-4BC4-82CE-1DA50EBDEF04}" dt="2018-07-06T20:00:48.930" v="1" actId="1076"/>
        <pc:sldMkLst>
          <pc:docMk/>
          <pc:sldMk cId="2691057181" sldId="267"/>
        </pc:sldMkLst>
        <pc:spChg chg="mod">
          <ac:chgData name="Jamie C" userId="18363fe8c2bc5cc3" providerId="LiveId" clId="{6266BF5A-2AF0-4BC4-82CE-1DA50EBDEF04}" dt="2018-07-06T20:00:48.930" v="1" actId="1076"/>
          <ac:spMkLst>
            <pc:docMk/>
            <pc:sldMk cId="2691057181" sldId="26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EB65F-3198-C342-AF5C-9E84F1A53AF1}" type="datetimeFigureOut">
              <a:rPr lang="en-US" smtClean="0"/>
              <a:t>7/12/18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7683B-D5C0-8D40-AAEC-164ED7D440AF}" type="slidenum">
              <a:rPr lang="en-US" smtClean="0"/>
              <a:t>‹#›</a:t>
            </a:fld>
            <a:endParaRPr lang="en-US" dirty="0"/>
          </a:p>
        </p:txBody>
      </p:sp>
    </p:spTree>
    <p:extLst>
      <p:ext uri="{BB962C8B-B14F-4D97-AF65-F5344CB8AC3E}">
        <p14:creationId xmlns:p14="http://schemas.microsoft.com/office/powerpoint/2010/main" val="234537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77683B-D5C0-8D40-AAEC-164ED7D440AF}" type="slidenum">
              <a:rPr lang="en-US" smtClean="0"/>
              <a:t>1</a:t>
            </a:fld>
            <a:endParaRPr lang="en-US" dirty="0"/>
          </a:p>
        </p:txBody>
      </p:sp>
    </p:spTree>
    <p:extLst>
      <p:ext uri="{BB962C8B-B14F-4D97-AF65-F5344CB8AC3E}">
        <p14:creationId xmlns:p14="http://schemas.microsoft.com/office/powerpoint/2010/main" val="3506561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7683B-D5C0-8D40-AAEC-164ED7D440AF}" type="slidenum">
              <a:rPr lang="en-US" smtClean="0"/>
              <a:t>13</a:t>
            </a:fld>
            <a:endParaRPr lang="en-US" dirty="0"/>
          </a:p>
        </p:txBody>
      </p:sp>
    </p:spTree>
    <p:extLst>
      <p:ext uri="{BB962C8B-B14F-4D97-AF65-F5344CB8AC3E}">
        <p14:creationId xmlns:p14="http://schemas.microsoft.com/office/powerpoint/2010/main" val="2946929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523266-C16B-4853-8F95-5166A860CC6C}" type="slidenum">
              <a:rPr lang="en-US" smtClean="0"/>
              <a:pPr/>
              <a:t>14</a:t>
            </a:fld>
            <a:endParaRPr lang="en-US" dirty="0"/>
          </a:p>
        </p:txBody>
      </p:sp>
    </p:spTree>
    <p:extLst>
      <p:ext uri="{BB962C8B-B14F-4D97-AF65-F5344CB8AC3E}">
        <p14:creationId xmlns:p14="http://schemas.microsoft.com/office/powerpoint/2010/main" val="1347997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Pragma to be animated</a:t>
            </a:r>
          </a:p>
        </p:txBody>
      </p:sp>
      <p:sp>
        <p:nvSpPr>
          <p:cNvPr id="4" name="Slide Number Placeholder 3"/>
          <p:cNvSpPr>
            <a:spLocks noGrp="1"/>
          </p:cNvSpPr>
          <p:nvPr>
            <p:ph type="sldNum" sz="quarter" idx="10"/>
          </p:nvPr>
        </p:nvSpPr>
        <p:spPr/>
        <p:txBody>
          <a:bodyPr/>
          <a:lstStyle/>
          <a:p>
            <a:fld id="{2E523266-C16B-4853-8F95-5166A860CC6C}" type="slidenum">
              <a:rPr lang="en-US" smtClean="0"/>
              <a:pPr/>
              <a:t>15</a:t>
            </a:fld>
            <a:endParaRPr lang="en-US" dirty="0"/>
          </a:p>
        </p:txBody>
      </p:sp>
    </p:spTree>
    <p:extLst>
      <p:ext uri="{BB962C8B-B14F-4D97-AF65-F5344CB8AC3E}">
        <p14:creationId xmlns:p14="http://schemas.microsoft.com/office/powerpoint/2010/main" val="143063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77683B-D5C0-8D40-AAEC-164ED7D440AF}" type="slidenum">
              <a:rPr lang="en-US" smtClean="0"/>
              <a:t>2</a:t>
            </a:fld>
            <a:endParaRPr lang="en-US" dirty="0"/>
          </a:p>
        </p:txBody>
      </p:sp>
    </p:spTree>
    <p:extLst>
      <p:ext uri="{BB962C8B-B14F-4D97-AF65-F5344CB8AC3E}">
        <p14:creationId xmlns:p14="http://schemas.microsoft.com/office/powerpoint/2010/main" val="196859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77683B-D5C0-8D40-AAEC-164ED7D440AF}" type="slidenum">
              <a:rPr lang="en-US" smtClean="0"/>
              <a:t>3</a:t>
            </a:fld>
            <a:endParaRPr lang="en-US" dirty="0"/>
          </a:p>
        </p:txBody>
      </p:sp>
    </p:spTree>
    <p:extLst>
      <p:ext uri="{BB962C8B-B14F-4D97-AF65-F5344CB8AC3E}">
        <p14:creationId xmlns:p14="http://schemas.microsoft.com/office/powerpoint/2010/main" val="14482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2DF802C3-66ED-9241-82B6-8058B12EAC7B}" type="slidenum">
              <a:rPr lang="en-US" smtClean="0"/>
              <a:t>4</a:t>
            </a:fld>
            <a:endParaRPr lang="en-US" dirty="0"/>
          </a:p>
        </p:txBody>
      </p:sp>
    </p:spTree>
    <p:extLst>
      <p:ext uri="{BB962C8B-B14F-4D97-AF65-F5344CB8AC3E}">
        <p14:creationId xmlns:p14="http://schemas.microsoft.com/office/powerpoint/2010/main" val="260498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Is Animation required for this?</a:t>
            </a:r>
          </a:p>
        </p:txBody>
      </p:sp>
      <p:sp>
        <p:nvSpPr>
          <p:cNvPr id="4" name="Slide Number Placeholder 3"/>
          <p:cNvSpPr>
            <a:spLocks noGrp="1"/>
          </p:cNvSpPr>
          <p:nvPr>
            <p:ph type="sldNum" sz="quarter" idx="10"/>
          </p:nvPr>
        </p:nvSpPr>
        <p:spPr/>
        <p:txBody>
          <a:bodyPr/>
          <a:lstStyle/>
          <a:p>
            <a:fld id="{2E523266-C16B-4853-8F95-5166A860CC6C}" type="slidenum">
              <a:rPr lang="en-US" smtClean="0"/>
              <a:pPr/>
              <a:t>5</a:t>
            </a:fld>
            <a:endParaRPr lang="en-US" dirty="0"/>
          </a:p>
        </p:txBody>
      </p:sp>
    </p:spTree>
    <p:extLst>
      <p:ext uri="{BB962C8B-B14F-4D97-AF65-F5344CB8AC3E}">
        <p14:creationId xmlns:p14="http://schemas.microsoft.com/office/powerpoint/2010/main" val="3486926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523266-C16B-4853-8F95-5166A860CC6C}" type="slidenum">
              <a:rPr lang="en-US" smtClean="0"/>
              <a:pPr/>
              <a:t>6</a:t>
            </a:fld>
            <a:endParaRPr lang="en-US" dirty="0"/>
          </a:p>
        </p:txBody>
      </p:sp>
    </p:spTree>
    <p:extLst>
      <p:ext uri="{BB962C8B-B14F-4D97-AF65-F5344CB8AC3E}">
        <p14:creationId xmlns:p14="http://schemas.microsoft.com/office/powerpoint/2010/main" val="321902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523266-C16B-4853-8F95-5166A860CC6C}" type="slidenum">
              <a:rPr lang="en-US" smtClean="0"/>
              <a:pPr/>
              <a:t>7</a:t>
            </a:fld>
            <a:endParaRPr lang="en-US" dirty="0"/>
          </a:p>
        </p:txBody>
      </p:sp>
    </p:spTree>
    <p:extLst>
      <p:ext uri="{BB962C8B-B14F-4D97-AF65-F5344CB8AC3E}">
        <p14:creationId xmlns:p14="http://schemas.microsoft.com/office/powerpoint/2010/main" val="74717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E523266-C16B-4853-8F95-5166A860CC6C}" type="slidenum">
              <a:rPr lang="en-US" smtClean="0"/>
              <a:pPr/>
              <a:t>8</a:t>
            </a:fld>
            <a:endParaRPr lang="en-US" dirty="0"/>
          </a:p>
        </p:txBody>
      </p:sp>
    </p:spTree>
    <p:extLst>
      <p:ext uri="{BB962C8B-B14F-4D97-AF65-F5344CB8AC3E}">
        <p14:creationId xmlns:p14="http://schemas.microsoft.com/office/powerpoint/2010/main" val="2474088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77683B-D5C0-8D40-AAEC-164ED7D440AF}" type="slidenum">
              <a:rPr lang="en-US" smtClean="0"/>
              <a:t>12</a:t>
            </a:fld>
            <a:endParaRPr lang="en-US" dirty="0"/>
          </a:p>
        </p:txBody>
      </p:sp>
    </p:spTree>
    <p:extLst>
      <p:ext uri="{BB962C8B-B14F-4D97-AF65-F5344CB8AC3E}">
        <p14:creationId xmlns:p14="http://schemas.microsoft.com/office/powerpoint/2010/main" val="4026140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524000" y="1122363"/>
            <a:ext cx="9144000" cy="2387600"/>
          </a:xfrm>
        </p:spPr>
        <p:txBody>
          <a:bodyPr anchor="b">
            <a:normAutofit/>
          </a:bodyPr>
          <a:lstStyle>
            <a:lvl1pPr algn="ctr">
              <a:defRPr sz="5000" b="1" baseline="0">
                <a:solidFill>
                  <a:srgbClr val="007592"/>
                </a:solidFill>
                <a:latin typeface="+mj-lt"/>
                <a:cs typeface="Arial" panose="020B0604020202020204" pitchFamily="34" charset="0"/>
              </a:defRPr>
            </a:lvl1pPr>
          </a:lstStyle>
          <a:p>
            <a:r>
              <a:rPr lang="en-US" dirty="0"/>
              <a:t>Lecture Title Goes Here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Title Goes Here</a:t>
            </a:r>
          </a:p>
        </p:txBody>
      </p:sp>
      <p:sp>
        <p:nvSpPr>
          <p:cNvPr id="7" name="Rectangle 6"/>
          <p:cNvSpPr/>
          <p:nvPr userDrawn="1"/>
        </p:nvSpPr>
        <p:spPr>
          <a:xfrm>
            <a:off x="3209614" y="4063200"/>
            <a:ext cx="5772772" cy="369332"/>
          </a:xfrm>
          <a:prstGeom prst="rect">
            <a:avLst/>
          </a:prstGeom>
        </p:spPr>
        <p:txBody>
          <a:bodyPr wrap="none">
            <a:spAutoFit/>
          </a:bodyPr>
          <a:lstStyle/>
          <a:p>
            <a:r>
              <a:rPr lang="en-US" dirty="0">
                <a:solidFill>
                  <a:schemeClr val="bg1">
                    <a:lumMod val="75000"/>
                  </a:schemeClr>
                </a:solidFill>
                <a:latin typeface="Arial" panose="020B0604020202020204" pitchFamily="34" charset="0"/>
                <a:ea typeface="Lato Medium" charset="0"/>
                <a:cs typeface="Arial" panose="020B0604020202020204" pitchFamily="34" charset="0"/>
              </a:rPr>
              <a:t>UNIVERSITY OF ILLINOIS AT URBANA-CHAMPAIGN</a:t>
            </a:r>
          </a:p>
        </p:txBody>
      </p:sp>
    </p:spTree>
    <p:extLst>
      <p:ext uri="{BB962C8B-B14F-4D97-AF65-F5344CB8AC3E}">
        <p14:creationId xmlns:p14="http://schemas.microsoft.com/office/powerpoint/2010/main" val="15424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5560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1" y="365125"/>
            <a:ext cx="2628900" cy="5811838"/>
          </a:xfrm>
        </p:spPr>
        <p:txBody>
          <a:bodyPr vert="eaVert"/>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defRPr b="0">
                <a:latin typeface="Arial" panose="020B0604020202020204" pitchFamily="34" charset="0"/>
                <a:cs typeface="Arial" panose="020B0604020202020204" pitchFamily="34" charset="0"/>
              </a:defRPr>
            </a:lvl1pPr>
            <a:lvl2pPr>
              <a:defRPr b="0">
                <a:latin typeface="Arial" panose="020B0604020202020204" pitchFamily="34" charset="0"/>
                <a:cs typeface="Arial" panose="020B0604020202020204" pitchFamily="34" charset="0"/>
              </a:defRPr>
            </a:lvl2pPr>
            <a:lvl3pPr>
              <a:defRPr b="0">
                <a:latin typeface="Arial" panose="020B0604020202020204" pitchFamily="34" charset="0"/>
                <a:cs typeface="Arial" panose="020B0604020202020204" pitchFamily="34" charset="0"/>
              </a:defRPr>
            </a:lvl3pPr>
            <a:lvl4pPr>
              <a:defRPr b="0">
                <a:latin typeface="Arial" panose="020B0604020202020204" pitchFamily="34" charset="0"/>
                <a:cs typeface="Arial" panose="020B0604020202020204" pitchFamily="34" charset="0"/>
              </a:defRPr>
            </a:lvl4pPr>
            <a:lvl5pPr>
              <a:defRPr b="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b="0">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b="0">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86453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55495"/>
            <a:ext cx="10515600" cy="766482"/>
          </a:xfrm>
        </p:spPr>
        <p:txBody>
          <a:bodyPr>
            <a:normAutofit/>
          </a:bodyPr>
          <a:lstStyle>
            <a:lvl1pPr>
              <a:defRPr sz="4400" b="0">
                <a:latin typeface="Helvetica" pitchFamily="2"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38200" y="1169894"/>
            <a:ext cx="10515600" cy="5007069"/>
          </a:xfrm>
        </p:spPr>
        <p:txBody>
          <a:bodyPr/>
          <a:lstStyle>
            <a:lvl1pPr>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dirty="0"/>
          </a:p>
        </p:txBody>
      </p:sp>
    </p:spTree>
    <p:extLst>
      <p:ext uri="{BB962C8B-B14F-4D97-AF65-F5344CB8AC3E}">
        <p14:creationId xmlns:p14="http://schemas.microsoft.com/office/powerpoint/2010/main" val="1091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7074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7D4241-18B8-5046-A9FC-AB90B7CAF4A2}" type="slidenum">
              <a:rPr lang="en-US" smtClean="0"/>
              <a:t>‹#›</a:t>
            </a:fld>
            <a:endParaRPr lang="en-US" dirty="0"/>
          </a:p>
        </p:txBody>
      </p:sp>
    </p:spTree>
    <p:extLst>
      <p:ext uri="{BB962C8B-B14F-4D97-AF65-F5344CB8AC3E}">
        <p14:creationId xmlns:p14="http://schemas.microsoft.com/office/powerpoint/2010/main" val="77003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7"/>
            <a:ext cx="10515600" cy="1325563"/>
          </a:xfrm>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18849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25949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3" name="Footer Placeholder 2"/>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11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2053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b="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926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4241-18B8-5046-A9FC-AB90B7CAF4A2}" type="slidenum">
              <a:rPr lang="en-US" smtClean="0"/>
              <a:t>‹#›</a:t>
            </a:fld>
            <a:endParaRPr lang="en-US" dirty="0"/>
          </a:p>
        </p:txBody>
      </p:sp>
    </p:spTree>
    <p:extLst>
      <p:ext uri="{BB962C8B-B14F-4D97-AF65-F5344CB8AC3E}">
        <p14:creationId xmlns:p14="http://schemas.microsoft.com/office/powerpoint/2010/main" val="155151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00759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oo.gl/VmZ5Jp"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9B25-8707-AE4A-A896-E092163CC0DA}"/>
              </a:ext>
            </a:extLst>
          </p:cNvPr>
          <p:cNvSpPr>
            <a:spLocks noGrp="1"/>
          </p:cNvSpPr>
          <p:nvPr>
            <p:ph type="ctrTitle"/>
          </p:nvPr>
        </p:nvSpPr>
        <p:spPr/>
        <p:txBody>
          <a:bodyPr/>
          <a:lstStyle/>
          <a:p>
            <a:r>
              <a:rPr lang="en-US" dirty="0"/>
              <a:t>OpenMP: Enabling Parallelization</a:t>
            </a:r>
          </a:p>
        </p:txBody>
      </p:sp>
      <p:sp>
        <p:nvSpPr>
          <p:cNvPr id="3" name="Subtitle 2">
            <a:extLst>
              <a:ext uri="{FF2B5EF4-FFF2-40B4-BE49-F238E27FC236}">
                <a16:creationId xmlns:a16="http://schemas.microsoft.com/office/drawing/2014/main" id="{951BF691-2F49-A64C-ACF9-FBACEFAF0951}"/>
              </a:ext>
            </a:extLst>
          </p:cNvPr>
          <p:cNvSpPr>
            <a:spLocks noGrp="1"/>
          </p:cNvSpPr>
          <p:nvPr>
            <p:ph type="subTitle" idx="1"/>
          </p:nvPr>
        </p:nvSpPr>
        <p:spPr/>
        <p:txBody>
          <a:bodyPr/>
          <a:lstStyle/>
          <a:p>
            <a:r>
              <a:rPr lang="en-US" dirty="0"/>
              <a:t>Private Variables</a:t>
            </a:r>
          </a:p>
        </p:txBody>
      </p:sp>
      <p:sp>
        <p:nvSpPr>
          <p:cNvPr id="4" name="Rectangle 3">
            <a:extLst>
              <a:ext uri="{FF2B5EF4-FFF2-40B4-BE49-F238E27FC236}">
                <a16:creationId xmlns:a16="http://schemas.microsoft.com/office/drawing/2014/main" id="{A32A338E-0AAF-49D8-BF8C-FD64F02FA631}"/>
              </a:ext>
            </a:extLst>
          </p:cNvPr>
          <p:cNvSpPr/>
          <p:nvPr/>
        </p:nvSpPr>
        <p:spPr>
          <a:xfrm>
            <a:off x="3651067" y="6096000"/>
            <a:ext cx="4889865" cy="338554"/>
          </a:xfrm>
          <a:prstGeom prst="rect">
            <a:avLst/>
          </a:prstGeom>
        </p:spPr>
        <p:txBody>
          <a:bodyPr wrap="none">
            <a:spAutoFit/>
          </a:bodyPr>
          <a:lstStyle/>
          <a:p>
            <a:pPr lvl="0" eaLnBrk="0" fontAlgn="base" hangingPunct="0">
              <a:spcBef>
                <a:spcPct val="0"/>
              </a:spcBef>
              <a:spcAft>
                <a:spcPct val="0"/>
              </a:spcAft>
            </a:pPr>
            <a:r>
              <a:rPr lang="en-US" altLang="en-US" sz="1600" dirty="0">
                <a:solidFill>
                  <a:schemeClr val="bg1">
                    <a:lumMod val="75000"/>
                  </a:schemeClr>
                </a:solidFill>
                <a:latin typeface="Arial" panose="020B0604020202020204" pitchFamily="34" charset="0"/>
                <a:cs typeface="Arial" panose="020B0604020202020204" pitchFamily="34" charset="0"/>
              </a:rPr>
              <a:t>© 2018 L. V. Kale at the University of Illinois Urbana</a:t>
            </a:r>
            <a:endParaRPr lang="en-US" altLang="en-US" sz="1600" dirty="0">
              <a:solidFill>
                <a:schemeClr val="bg1">
                  <a:lumMod val="75000"/>
                </a:schemeClr>
              </a:solidFill>
              <a:latin typeface="Lato"/>
            </a:endParaRPr>
          </a:p>
        </p:txBody>
      </p:sp>
    </p:spTree>
    <p:extLst>
      <p:ext uri="{BB962C8B-B14F-4D97-AF65-F5344CB8AC3E}">
        <p14:creationId xmlns:p14="http://schemas.microsoft.com/office/powerpoint/2010/main" val="390617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firstprivate and lastprivate</a:t>
            </a:r>
          </a:p>
        </p:txBody>
      </p:sp>
      <p:sp>
        <p:nvSpPr>
          <p:cNvPr id="6" name="Content Placeholder 5"/>
          <p:cNvSpPr>
            <a:spLocks noGrp="1"/>
          </p:cNvSpPr>
          <p:nvPr>
            <p:ph idx="1"/>
          </p:nvPr>
        </p:nvSpPr>
        <p:spPr/>
        <p:txBody>
          <a:bodyPr>
            <a:normAutofit/>
          </a:bodyPr>
          <a:lstStyle/>
          <a:p>
            <a:pPr>
              <a:buClr>
                <a:schemeClr val="tx1"/>
              </a:buClr>
            </a:pPr>
            <a:r>
              <a:rPr lang="en-US" dirty="0">
                <a:solidFill>
                  <a:schemeClr val="hlink"/>
                </a:solidFill>
              </a:rPr>
              <a:t>firstprivate (list)</a:t>
            </a:r>
            <a:r>
              <a:rPr lang="en-US" dirty="0"/>
              <a:t> initializes each thread’s copy of a private variable to the value of the master thread’s copy, for all variables in list</a:t>
            </a:r>
          </a:p>
          <a:p>
            <a:pPr>
              <a:buClr>
                <a:schemeClr val="tx1"/>
              </a:buClr>
            </a:pPr>
            <a:r>
              <a:rPr lang="en-US" dirty="0">
                <a:solidFill>
                  <a:schemeClr val="hlink"/>
                </a:solidFill>
              </a:rPr>
              <a:t>lastprivate (list)</a:t>
            </a:r>
            <a:r>
              <a:rPr lang="en-US" dirty="0"/>
              <a:t> writes back to the master’s copy the value contained in the private copy belonging to the thread that executed the sequentially last iteration of the loop, for all variables in list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87078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566C89"/>
                                      </p:to>
                                    </p:animClr>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urier New" panose="02070309020205020404" pitchFamily="49" charset="0"/>
                <a:cs typeface="Courier New" panose="02070309020205020404" pitchFamily="49" charset="0"/>
              </a:rPr>
              <a:t>lastprivate</a:t>
            </a:r>
            <a:r>
              <a:rPr lang="en-US" dirty="0"/>
              <a:t> Example</a:t>
            </a:r>
          </a:p>
        </p:txBody>
      </p:sp>
      <p:sp>
        <p:nvSpPr>
          <p:cNvPr id="6" name="Content Placeholder 5"/>
          <p:cNvSpPr>
            <a:spLocks noGrp="1"/>
          </p:cNvSpPr>
          <p:nvPr>
            <p:ph idx="1"/>
          </p:nvPr>
        </p:nvSpPr>
        <p:spPr>
          <a:xfrm>
            <a:off x="838198" y="1169894"/>
            <a:ext cx="10515602" cy="5186458"/>
          </a:xfrm>
        </p:spPr>
        <p:txBody>
          <a:bodyPr>
            <a:normAutofit/>
          </a:bodyPr>
          <a:lstStyle/>
          <a:p>
            <a:r>
              <a:rPr lang="en-US" dirty="0"/>
              <a:t>What’s wrong with this example?</a:t>
            </a:r>
          </a:p>
          <a:p>
            <a:r>
              <a:rPr lang="en-US" dirty="0"/>
              <a:t>The print statement, in sequential code, prints the value taken by </a:t>
            </a:r>
            <a:r>
              <a:rPr lang="en-US" dirty="0" err="1"/>
              <a:t>tmp</a:t>
            </a:r>
            <a:r>
              <a:rPr lang="en-US" dirty="0"/>
              <a:t> in the last iteration (</a:t>
            </a:r>
            <a:r>
              <a:rPr lang="en-US" dirty="0" err="1"/>
              <a:t>i</a:t>
            </a:r>
            <a:r>
              <a:rPr lang="en-US" dirty="0"/>
              <a:t>=n-1)</a:t>
            </a:r>
          </a:p>
          <a:p>
            <a:endParaRPr lang="en-US" dirty="0"/>
          </a:p>
          <a:p>
            <a:endParaRPr lang="en-US" dirty="0"/>
          </a:p>
          <a:p>
            <a:endParaRPr lang="en-US" dirty="0"/>
          </a:p>
          <a:p>
            <a:endParaRPr lang="en-US" dirty="0"/>
          </a:p>
          <a:p>
            <a:endParaRPr lang="en-US" dirty="0"/>
          </a:p>
          <a:p>
            <a:r>
              <a:rPr lang="en-US" dirty="0"/>
              <a:t>Changing “private” to “</a:t>
            </a:r>
            <a:r>
              <a:rPr lang="en-US" dirty="0" err="1"/>
              <a:t>lastprivate</a:t>
            </a:r>
            <a:r>
              <a:rPr lang="en-US" dirty="0"/>
              <a:t>” does the right thing: </a:t>
            </a:r>
          </a:p>
          <a:p>
            <a:pPr lvl="1"/>
            <a:r>
              <a:rPr lang="en-US" dirty="0"/>
              <a:t>The value of </a:t>
            </a:r>
            <a:r>
              <a:rPr lang="en-US" dirty="0" err="1"/>
              <a:t>tmp</a:t>
            </a:r>
            <a:r>
              <a:rPr lang="en-US" dirty="0"/>
              <a:t> from the thread that executed the last iteration is copied to the main thread.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Rectangle 7">
            <a:extLst>
              <a:ext uri="{FF2B5EF4-FFF2-40B4-BE49-F238E27FC236}">
                <a16:creationId xmlns:a16="http://schemas.microsoft.com/office/drawing/2014/main" id="{EAE2384D-45B3-7445-A4E8-D6A2D5A5EBF7}"/>
              </a:ext>
            </a:extLst>
          </p:cNvPr>
          <p:cNvSpPr/>
          <p:nvPr/>
        </p:nvSpPr>
        <p:spPr>
          <a:xfrm>
            <a:off x="838199" y="2657765"/>
            <a:ext cx="6404429" cy="2308324"/>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private (tmp)</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tmp = x[i]*x[i]*3.1415</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z[i] = tmp*x[i]+y[i];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t[i] = tmp *y[i];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printf</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tmp</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%f\n”,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tmp</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F4C15605-D90D-A040-8DAF-AA0144751646}"/>
              </a:ext>
            </a:extLst>
          </p:cNvPr>
          <p:cNvSpPr/>
          <p:nvPr/>
        </p:nvSpPr>
        <p:spPr>
          <a:xfrm>
            <a:off x="838198" y="2657765"/>
            <a:ext cx="6348186" cy="369332"/>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lastprivate</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tmp</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310DB6DD-213D-9541-AD93-5FC0EB05AF21}"/>
              </a:ext>
            </a:extLst>
          </p:cNvPr>
          <p:cNvSpPr txBox="1"/>
          <p:nvPr/>
        </p:nvSpPr>
        <p:spPr>
          <a:xfrm>
            <a:off x="7641521" y="2842431"/>
            <a:ext cx="3313386" cy="1569660"/>
          </a:xfrm>
          <a:prstGeom prst="rect">
            <a:avLst/>
          </a:prstGeom>
          <a:noFill/>
        </p:spPr>
        <p:txBody>
          <a:bodyPr wrap="square" rtlCol="0">
            <a:spAutoFit/>
          </a:bodyPr>
          <a:lstStyle/>
          <a:p>
            <a:r>
              <a:rPr lang="en-US" sz="2400" dirty="0"/>
              <a:t>In parallel execution, the value of </a:t>
            </a:r>
            <a:r>
              <a:rPr lang="en-US" sz="2400" dirty="0" err="1"/>
              <a:t>tmp</a:t>
            </a:r>
            <a:r>
              <a:rPr lang="en-US" sz="2400" dirty="0"/>
              <a:t> outside (after) the loop is undefined</a:t>
            </a:r>
          </a:p>
        </p:txBody>
      </p:sp>
    </p:spTree>
    <p:extLst>
      <p:ext uri="{BB962C8B-B14F-4D97-AF65-F5344CB8AC3E}">
        <p14:creationId xmlns:p14="http://schemas.microsoft.com/office/powerpoint/2010/main" val="366403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strips(downRight)">
                                      <p:cBhvr>
                                        <p:cTn id="21" dur="500"/>
                                        <p:tgtEl>
                                          <p:spTgt spid="6">
                                            <p:txEl>
                                              <p:pRg st="7" end="7"/>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strips(downRight)">
                                      <p:cBhvr>
                                        <p:cTn id="2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urier New" panose="02070309020205020404" pitchFamily="49" charset="0"/>
                <a:cs typeface="Courier New" panose="02070309020205020404" pitchFamily="49" charset="0"/>
              </a:rPr>
              <a:t>firstprivate</a:t>
            </a:r>
            <a:r>
              <a:rPr lang="en-US" dirty="0"/>
              <a:t> Example</a:t>
            </a:r>
          </a:p>
        </p:txBody>
      </p:sp>
      <p:sp>
        <p:nvSpPr>
          <p:cNvPr id="6" name="Content Placeholder 5"/>
          <p:cNvSpPr>
            <a:spLocks noGrp="1"/>
          </p:cNvSpPr>
          <p:nvPr>
            <p:ph idx="1"/>
          </p:nvPr>
        </p:nvSpPr>
        <p:spPr>
          <a:xfrm>
            <a:off x="838198" y="1169893"/>
            <a:ext cx="10515602" cy="5388561"/>
          </a:xfrm>
        </p:spPr>
        <p:txBody>
          <a:bodyPr>
            <a:normAutofit fontScale="92500" lnSpcReduction="10000"/>
          </a:bodyPr>
          <a:lstStyle/>
          <a:p>
            <a:r>
              <a:rPr lang="en-US" dirty="0"/>
              <a:t>What’s wrong with this example?</a:t>
            </a:r>
          </a:p>
          <a:p>
            <a:r>
              <a:rPr lang="en-US" dirty="0"/>
              <a:t>s is used as a scratchpad (like </a:t>
            </a:r>
            <a:r>
              <a:rPr lang="en-US" dirty="0" err="1"/>
              <a:t>tmp</a:t>
            </a:r>
            <a:r>
              <a:rPr lang="en-US" dirty="0"/>
              <a:t> was, in previous example)</a:t>
            </a:r>
          </a:p>
          <a:p>
            <a:r>
              <a:rPr lang="en-US" dirty="0"/>
              <a:t>I.e. values of s[1] ..s[7] are assigned before use in each iteration</a:t>
            </a:r>
          </a:p>
          <a:p>
            <a:r>
              <a:rPr lang="en-US" dirty="0"/>
              <a:t>But s[0] is only read.. It is assigned before the loop</a:t>
            </a:r>
          </a:p>
          <a:p>
            <a:endParaRPr lang="en-US" dirty="0"/>
          </a:p>
          <a:p>
            <a:endParaRPr lang="en-US" dirty="0"/>
          </a:p>
          <a:p>
            <a:endParaRPr lang="en-US" dirty="0"/>
          </a:p>
          <a:p>
            <a:endParaRPr lang="en-US" dirty="0"/>
          </a:p>
          <a:p>
            <a:endParaRPr lang="en-US" dirty="0"/>
          </a:p>
          <a:p>
            <a:endParaRPr lang="en-US" dirty="0"/>
          </a:p>
          <a:p>
            <a:r>
              <a:rPr lang="en-US" dirty="0"/>
              <a:t>Changing “private” to “</a:t>
            </a:r>
            <a:r>
              <a:rPr lang="en-US" dirty="0" err="1"/>
              <a:t>firstprivate</a:t>
            </a:r>
            <a:r>
              <a:rPr lang="en-US" dirty="0"/>
              <a:t>” does the right thing: </a:t>
            </a:r>
          </a:p>
          <a:p>
            <a:pPr lvl="1"/>
            <a:r>
              <a:rPr lang="en-US" dirty="0"/>
              <a:t>The value of s, including s[0], from </a:t>
            </a:r>
            <a:r>
              <a:rPr lang="en-US" dirty="0" err="1"/>
              <a:t>themain</a:t>
            </a:r>
            <a:r>
              <a:rPr lang="en-US" dirty="0"/>
              <a:t> thread is copied to all threads.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Rectangle 7">
            <a:extLst>
              <a:ext uri="{FF2B5EF4-FFF2-40B4-BE49-F238E27FC236}">
                <a16:creationId xmlns:a16="http://schemas.microsoft.com/office/drawing/2014/main" id="{EAE2384D-45B3-7445-A4E8-D6A2D5A5EBF7}"/>
              </a:ext>
            </a:extLst>
          </p:cNvPr>
          <p:cNvSpPr/>
          <p:nvPr/>
        </p:nvSpPr>
        <p:spPr>
          <a:xfrm>
            <a:off x="923782" y="2925160"/>
            <a:ext cx="6404429" cy="2585323"/>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float s[8];</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s[0] =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calculateBase</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private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s[..] =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p:txBody>
      </p:sp>
      <p:sp>
        <p:nvSpPr>
          <p:cNvPr id="9" name="Rectangle 8">
            <a:extLst>
              <a:ext uri="{FF2B5EF4-FFF2-40B4-BE49-F238E27FC236}">
                <a16:creationId xmlns:a16="http://schemas.microsoft.com/office/drawing/2014/main" id="{F4C15605-D90D-A040-8DAF-AA0144751646}"/>
              </a:ext>
            </a:extLst>
          </p:cNvPr>
          <p:cNvSpPr/>
          <p:nvPr/>
        </p:nvSpPr>
        <p:spPr>
          <a:xfrm>
            <a:off x="923782" y="3479075"/>
            <a:ext cx="6348186" cy="369332"/>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firstprivate</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 (s)</a:t>
            </a:r>
          </a:p>
        </p:txBody>
      </p:sp>
      <p:sp>
        <p:nvSpPr>
          <p:cNvPr id="3" name="TextBox 2">
            <a:extLst>
              <a:ext uri="{FF2B5EF4-FFF2-40B4-BE49-F238E27FC236}">
                <a16:creationId xmlns:a16="http://schemas.microsoft.com/office/drawing/2014/main" id="{310DB6DD-213D-9541-AD93-5FC0EB05AF21}"/>
              </a:ext>
            </a:extLst>
          </p:cNvPr>
          <p:cNvSpPr txBox="1"/>
          <p:nvPr/>
        </p:nvSpPr>
        <p:spPr>
          <a:xfrm>
            <a:off x="8088651" y="2851682"/>
            <a:ext cx="3688190" cy="1569660"/>
          </a:xfrm>
          <a:prstGeom prst="rect">
            <a:avLst/>
          </a:prstGeom>
          <a:solidFill>
            <a:schemeClr val="accent2">
              <a:lumMod val="20000"/>
              <a:lumOff val="80000"/>
            </a:schemeClr>
          </a:solidFill>
        </p:spPr>
        <p:txBody>
          <a:bodyPr wrap="square" rtlCol="0">
            <a:spAutoFit/>
          </a:bodyPr>
          <a:lstStyle/>
          <a:p>
            <a:r>
              <a:rPr lang="en-US" sz="2400" dirty="0"/>
              <a:t>We want </a:t>
            </a:r>
            <a:r>
              <a:rPr lang="en-US" sz="2400" b="1" dirty="0"/>
              <a:t>s</a:t>
            </a:r>
            <a:r>
              <a:rPr lang="en-US" sz="2400" dirty="0"/>
              <a:t> to be private, to allow its use as scratchpad for temporary iteration-specific calculations. </a:t>
            </a:r>
          </a:p>
        </p:txBody>
      </p:sp>
      <p:sp>
        <p:nvSpPr>
          <p:cNvPr id="11" name="TextBox 10">
            <a:extLst>
              <a:ext uri="{FF2B5EF4-FFF2-40B4-BE49-F238E27FC236}">
                <a16:creationId xmlns:a16="http://schemas.microsoft.com/office/drawing/2014/main" id="{222D940D-7311-CB4A-8BFD-7D7D3BF55B54}"/>
              </a:ext>
            </a:extLst>
          </p:cNvPr>
          <p:cNvSpPr txBox="1"/>
          <p:nvPr/>
        </p:nvSpPr>
        <p:spPr>
          <a:xfrm>
            <a:off x="8174047" y="4569258"/>
            <a:ext cx="3602794" cy="830997"/>
          </a:xfrm>
          <a:prstGeom prst="rect">
            <a:avLst/>
          </a:prstGeom>
          <a:solidFill>
            <a:schemeClr val="accent2">
              <a:lumMod val="20000"/>
              <a:lumOff val="80000"/>
            </a:schemeClr>
          </a:solidFill>
        </p:spPr>
        <p:txBody>
          <a:bodyPr wrap="square" rtlCol="0">
            <a:spAutoFit/>
          </a:bodyPr>
          <a:lstStyle/>
          <a:p>
            <a:r>
              <a:rPr lang="en-US" sz="2400" dirty="0"/>
              <a:t>But, we want s[0] to come from before the loop. </a:t>
            </a:r>
          </a:p>
        </p:txBody>
      </p:sp>
    </p:spTree>
    <p:extLst>
      <p:ext uri="{BB962C8B-B14F-4D97-AF65-F5344CB8AC3E}">
        <p14:creationId xmlns:p14="http://schemas.microsoft.com/office/powerpoint/2010/main" val="16012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trips(downRigh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strips(downRigh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Righ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strips(downRight)">
                                      <p:cBhvr>
                                        <p:cTn id="35" dur="500"/>
                                        <p:tgtEl>
                                          <p:spTgt spid="6">
                                            <p:txEl>
                                              <p:pRg st="10" end="10"/>
                                            </p:txEl>
                                          </p:spTgt>
                                        </p:tgtEl>
                                      </p:cBhvr>
                                    </p:animEffect>
                                  </p:childTnLst>
                                </p:cTn>
                              </p:par>
                              <p:par>
                                <p:cTn id="36" presetID="18" presetClass="entr" presetSubtype="6"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strips(downRight)">
                                      <p:cBhvr>
                                        <p:cTn id="3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variable can be in both lists</a:t>
            </a:r>
          </a:p>
        </p:txBody>
      </p:sp>
      <p:sp>
        <p:nvSpPr>
          <p:cNvPr id="6" name="Content Placeholder 5"/>
          <p:cNvSpPr>
            <a:spLocks noGrp="1"/>
          </p:cNvSpPr>
          <p:nvPr>
            <p:ph idx="1"/>
          </p:nvPr>
        </p:nvSpPr>
        <p:spPr>
          <a:xfrm>
            <a:off x="838198" y="1169893"/>
            <a:ext cx="10515602" cy="5388561"/>
          </a:xfrm>
        </p:spPr>
        <p:txBody>
          <a:bodyPr>
            <a:normAutofit/>
          </a:bodyPr>
          <a:lstStyle/>
          <a:p>
            <a:r>
              <a:rPr lang="en-US" dirty="0"/>
              <a:t>What if we also want to print (say) s[7] after the loop?</a:t>
            </a:r>
          </a:p>
          <a:p>
            <a:r>
              <a:rPr lang="en-US" dirty="0"/>
              <a:t>We can declare s as </a:t>
            </a:r>
            <a:r>
              <a:rPr lang="en-US" b="1" dirty="0" err="1">
                <a:latin typeface="Courier New" panose="02070309020205020404" pitchFamily="49" charset="0"/>
                <a:cs typeface="Courier New" panose="02070309020205020404" pitchFamily="49" charset="0"/>
              </a:rPr>
              <a:t>firstprivate</a:t>
            </a:r>
            <a:r>
              <a:rPr lang="en-US" dirty="0"/>
              <a:t> as well as </a:t>
            </a:r>
            <a:r>
              <a:rPr lang="en-US" b="1" dirty="0" err="1">
                <a:latin typeface="Courier New" panose="02070309020205020404" pitchFamily="49" charset="0"/>
                <a:cs typeface="Courier New" panose="02070309020205020404" pitchFamily="49" charset="0"/>
              </a:rPr>
              <a:t>lastprivate</a:t>
            </a:r>
            <a:r>
              <a:rPr lang="en-US" b="1" dirty="0">
                <a:latin typeface="Courier New" panose="02070309020205020404" pitchFamily="49" charset="0"/>
                <a:cs typeface="Courier New" panose="02070309020205020404" pitchFamily="49" charset="0"/>
              </a:rPr>
              <a:t> </a:t>
            </a:r>
          </a:p>
          <a:p>
            <a:r>
              <a:rPr lang="en-US" dirty="0"/>
              <a:t>is used as But s[0] is only read.. It is assigned before the loop</a:t>
            </a:r>
          </a:p>
          <a:p>
            <a:endParaRPr lang="en-US" dirty="0"/>
          </a:p>
          <a:p>
            <a:endParaRPr lang="en-US" dirty="0"/>
          </a:p>
          <a:p>
            <a:endParaRPr lang="en-US" dirty="0"/>
          </a:p>
          <a:p>
            <a:endParaRPr lang="en-US" dirty="0"/>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Rectangle 7">
            <a:extLst>
              <a:ext uri="{FF2B5EF4-FFF2-40B4-BE49-F238E27FC236}">
                <a16:creationId xmlns:a16="http://schemas.microsoft.com/office/drawing/2014/main" id="{EAE2384D-45B3-7445-A4E8-D6A2D5A5EBF7}"/>
              </a:ext>
            </a:extLst>
          </p:cNvPr>
          <p:cNvSpPr/>
          <p:nvPr/>
        </p:nvSpPr>
        <p:spPr>
          <a:xfrm>
            <a:off x="923781" y="2925160"/>
            <a:ext cx="8567059" cy="2862322"/>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float s[8];</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s[0] =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calculateBase</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private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s[..] =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Printf</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(“last iteration’s scratchpad value was: %f\n”, s[7]);</a:t>
            </a:r>
          </a:p>
        </p:txBody>
      </p:sp>
      <p:sp>
        <p:nvSpPr>
          <p:cNvPr id="9" name="Rectangle 8">
            <a:extLst>
              <a:ext uri="{FF2B5EF4-FFF2-40B4-BE49-F238E27FC236}">
                <a16:creationId xmlns:a16="http://schemas.microsoft.com/office/drawing/2014/main" id="{F4C15605-D90D-A040-8DAF-AA0144751646}"/>
              </a:ext>
            </a:extLst>
          </p:cNvPr>
          <p:cNvSpPr/>
          <p:nvPr/>
        </p:nvSpPr>
        <p:spPr>
          <a:xfrm>
            <a:off x="923782" y="3484179"/>
            <a:ext cx="7967970" cy="369332"/>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firstprivate</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 (s) </a:t>
            </a:r>
            <a:r>
              <a:rPr lang="en-US" b="1" dirty="0" err="1">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lastprivate</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(s)</a:t>
            </a:r>
          </a:p>
        </p:txBody>
      </p:sp>
    </p:spTree>
    <p:extLst>
      <p:ext uri="{BB962C8B-B14F-4D97-AF65-F5344CB8AC3E}">
        <p14:creationId xmlns:p14="http://schemas.microsoft.com/office/powerpoint/2010/main" val="6004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trips(downRigh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Righ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Data Sharing</a:t>
            </a:r>
          </a:p>
        </p:txBody>
      </p:sp>
      <p:sp>
        <p:nvSpPr>
          <p:cNvPr id="6" name="Content Placeholder 5"/>
          <p:cNvSpPr>
            <a:spLocks noGrp="1"/>
          </p:cNvSpPr>
          <p:nvPr>
            <p:ph idx="1"/>
          </p:nvPr>
        </p:nvSpPr>
        <p:spPr/>
        <p:txBody>
          <a:bodyPr>
            <a:normAutofit/>
          </a:bodyPr>
          <a:lstStyle/>
          <a:p>
            <a:r>
              <a:rPr lang="en-US" sz="2800" dirty="0"/>
              <a:t>Six clause types allow the programmer to specify how data is shared between threads executing a parallel do (</a:t>
            </a:r>
            <a:r>
              <a:rPr lang="en-US" sz="2800" i="1" dirty="0"/>
              <a:t>data scope clauses</a:t>
            </a:r>
            <a:r>
              <a:rPr lang="en-US" sz="2800" dirty="0"/>
              <a:t>):</a:t>
            </a:r>
          </a:p>
          <a:p>
            <a:pPr lvl="1"/>
            <a:r>
              <a:rPr lang="en-US" dirty="0"/>
              <a:t>private: </a:t>
            </a:r>
            <a:r>
              <a:rPr lang="en-US" dirty="0">
                <a:solidFill>
                  <a:schemeClr val="accent1"/>
                </a:solidFill>
              </a:rPr>
              <a:t>private (list)</a:t>
            </a:r>
          </a:p>
          <a:p>
            <a:pPr lvl="1"/>
            <a:r>
              <a:rPr lang="en-US" dirty="0"/>
              <a:t>shared: </a:t>
            </a:r>
            <a:r>
              <a:rPr lang="en-US" dirty="0">
                <a:solidFill>
                  <a:schemeClr val="accent1"/>
                </a:solidFill>
              </a:rPr>
              <a:t>shared(list)</a:t>
            </a:r>
          </a:p>
          <a:p>
            <a:pPr lvl="1"/>
            <a:r>
              <a:rPr lang="en-US" dirty="0"/>
              <a:t>default: </a:t>
            </a:r>
            <a:r>
              <a:rPr lang="en-US" dirty="0">
                <a:solidFill>
                  <a:schemeClr val="accent1"/>
                </a:solidFill>
              </a:rPr>
              <a:t>default (private | shared | none) </a:t>
            </a:r>
            <a:r>
              <a:rPr lang="en-US" dirty="0">
                <a:solidFill>
                  <a:schemeClr val="tx1"/>
                </a:solidFill>
              </a:rPr>
              <a:t>(ex: C/C++)</a:t>
            </a:r>
            <a:endParaRPr lang="en-US" dirty="0"/>
          </a:p>
          <a:p>
            <a:pPr lvl="1"/>
            <a:r>
              <a:rPr lang="en-US" dirty="0"/>
              <a:t>reduction: </a:t>
            </a:r>
            <a:r>
              <a:rPr lang="en-US" dirty="0">
                <a:solidFill>
                  <a:schemeClr val="accent1"/>
                </a:solidFill>
              </a:rPr>
              <a:t>reduction(intrinsic operator : list) [NEXT LECTURE]</a:t>
            </a:r>
          </a:p>
          <a:p>
            <a:pPr lvl="1"/>
            <a:r>
              <a:rPr lang="en-US" dirty="0"/>
              <a:t>firstprivate: </a:t>
            </a:r>
            <a:r>
              <a:rPr lang="en-US" dirty="0">
                <a:solidFill>
                  <a:schemeClr val="accent1"/>
                </a:solidFill>
              </a:rPr>
              <a:t>firstprivate(list)</a:t>
            </a:r>
          </a:p>
          <a:p>
            <a:pPr lvl="1"/>
            <a:r>
              <a:rPr lang="en-US" dirty="0"/>
              <a:t>lastprivate: </a:t>
            </a:r>
            <a:r>
              <a:rPr lang="en-US" dirty="0">
                <a:solidFill>
                  <a:schemeClr val="accent1"/>
                </a:solidFill>
              </a:rPr>
              <a:t>lastprivate(list)</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72776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Example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ext Box 6"/>
          <p:cNvSpPr txBox="1">
            <a:spLocks noChangeArrowheads="1"/>
          </p:cNvSpPr>
          <p:nvPr/>
        </p:nvSpPr>
        <p:spPr bwMode="auto">
          <a:xfrm>
            <a:off x="2667000" y="1981201"/>
            <a:ext cx="5715000" cy="2308324"/>
          </a:xfrm>
          <a:prstGeom prst="rect">
            <a:avLst/>
          </a:prstGeom>
          <a:solidFill>
            <a:schemeClr val="accent1">
              <a:lumMod val="20000"/>
              <a:lumOff val="80000"/>
            </a:schemeClr>
          </a:solidFill>
          <a:ln w="9525">
            <a:noFill/>
            <a:miter lim="800000"/>
            <a:headEnd/>
            <a:tailEnd/>
          </a:ln>
          <a:effectLst/>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double sum(double *values, int n){</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double s=0;</a:t>
            </a:r>
          </a:p>
          <a:p>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reduction (+:s)</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s = s + values[i];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return;</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endParaRPr lang="en-US" b="1" dirty="0">
              <a:solidFill>
                <a:schemeClr val="hlink"/>
              </a:solidFill>
              <a:effectLst>
                <a:outerShdw blurRad="38100" dist="38100" dir="2700000" algn="tl">
                  <a:srgbClr val="000000"/>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3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strips(downRight)">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661" y="253745"/>
            <a:ext cx="8229600" cy="914400"/>
          </a:xfrm>
        </p:spPr>
        <p:txBody>
          <a:bodyPr/>
          <a:lstStyle/>
          <a:p>
            <a:r>
              <a:rPr lang="en-US" dirty="0"/>
              <a:t>Example Loop</a:t>
            </a:r>
          </a:p>
        </p:txBody>
      </p:sp>
      <p:sp>
        <p:nvSpPr>
          <p:cNvPr id="7" name="Content Placeholder 6"/>
          <p:cNvSpPr>
            <a:spLocks noGrp="1"/>
          </p:cNvSpPr>
          <p:nvPr>
            <p:ph sz="half" idx="1"/>
          </p:nvPr>
        </p:nvSpPr>
        <p:spPr>
          <a:xfrm>
            <a:off x="732745" y="1665507"/>
            <a:ext cx="5350715" cy="4351338"/>
          </a:xfrm>
        </p:spPr>
        <p:txBody>
          <a:bodyPr/>
          <a:lstStyle/>
          <a:p>
            <a:pPr lvl="1"/>
            <a:r>
              <a:rPr lang="en-US" dirty="0">
                <a:latin typeface="+mn-lt"/>
              </a:rPr>
              <a:t>Loop-carried dependence via </a:t>
            </a:r>
            <a:r>
              <a:rPr lang="en-US" dirty="0" err="1">
                <a:latin typeface="+mn-lt"/>
              </a:rPr>
              <a:t>tmp</a:t>
            </a:r>
            <a:endParaRPr lang="en-US" dirty="0">
              <a:latin typeface="+mn-lt"/>
            </a:endParaRPr>
          </a:p>
          <a:p>
            <a:pPr lvl="1"/>
            <a:r>
              <a:rPr lang="en-US" dirty="0">
                <a:latin typeface="+mn-lt"/>
              </a:rPr>
              <a:t>How can you parallelize it?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extBox 8"/>
          <p:cNvSpPr txBox="1"/>
          <p:nvPr/>
        </p:nvSpPr>
        <p:spPr>
          <a:xfrm>
            <a:off x="6324600" y="1524000"/>
            <a:ext cx="3886200" cy="369332"/>
          </a:xfrm>
          <a:prstGeom prst="rect">
            <a:avLst/>
          </a:prstGeom>
          <a:noFill/>
        </p:spPr>
        <p:txBody>
          <a:bodyPr wrap="square" rtlCol="0">
            <a:spAutoFit/>
          </a:bodyPr>
          <a:lstStyle/>
          <a:p>
            <a:r>
              <a:rPr lang="en-US" dirty="0"/>
              <a:t> </a:t>
            </a:r>
          </a:p>
        </p:txBody>
      </p:sp>
      <p:sp>
        <p:nvSpPr>
          <p:cNvPr id="10" name="Rectangle 9"/>
          <p:cNvSpPr/>
          <p:nvPr/>
        </p:nvSpPr>
        <p:spPr>
          <a:xfrm>
            <a:off x="6355925" y="788075"/>
            <a:ext cx="4187952" cy="2031325"/>
          </a:xfrm>
          <a:prstGeom prst="rect">
            <a:avLst/>
          </a:prstGeom>
          <a:solidFill>
            <a:schemeClr val="accent1">
              <a:lumMod val="20000"/>
              <a:lumOff val="80000"/>
            </a:schemeClr>
          </a:solidFill>
        </p:spPr>
        <p:txBody>
          <a:bodyPr wrap="square">
            <a:spAutoFit/>
          </a:bodyPr>
          <a:lstStyle/>
          <a:p>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tmp = x[i]*x[i]*3.1415</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z[i] = tmp*x[i]+y[i];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t[i] = tmp *y[i];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11" name="Rectangle 10"/>
          <p:cNvSpPr/>
          <p:nvPr/>
        </p:nvSpPr>
        <p:spPr>
          <a:xfrm>
            <a:off x="5105400" y="4725380"/>
            <a:ext cx="6146562" cy="1477328"/>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omp</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parallel for</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 z[i] = x[i]*x[i]*3.1415 *x[i]+y[i];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t[i] = x[i]*x[i]*3.1415 *y[i];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12" name="Rectangle 11"/>
          <p:cNvSpPr/>
          <p:nvPr/>
        </p:nvSpPr>
        <p:spPr>
          <a:xfrm>
            <a:off x="1511461" y="2546145"/>
            <a:ext cx="4572000" cy="2031325"/>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a:t>
            </a:r>
            <a:r>
              <a:rPr lang="en-US" b="1" dirty="0" err="1">
                <a:effectLst>
                  <a:outerShdw blurRad="38100" dist="38100" dir="2700000" algn="tl">
                    <a:srgbClr val="FFFFFF"/>
                  </a:outerShdw>
                </a:effectLst>
                <a:latin typeface="Courier New" panose="02070309020205020404" pitchFamily="49" charset="0"/>
                <a:cs typeface="Courier New" panose="02070309020205020404" pitchFamily="49" charset="0"/>
              </a:rPr>
              <a:t>omp</a:t>
            </a:r>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parallel for</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tmp[i] = x[i]*x[i]*3.1415</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z[i] = tmp[i]*x[i]+y[i];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t[i] = tmp[i]*y[i];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6" name="Right Arrow 5"/>
          <p:cNvSpPr/>
          <p:nvPr/>
        </p:nvSpPr>
        <p:spPr>
          <a:xfrm>
            <a:off x="5105400" y="1471351"/>
            <a:ext cx="125052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D3E2058-68F2-48C3-8A54-5D9376E0B8FF}"/>
              </a:ext>
            </a:extLst>
          </p:cNvPr>
          <p:cNvSpPr txBox="1"/>
          <p:nvPr/>
        </p:nvSpPr>
        <p:spPr>
          <a:xfrm>
            <a:off x="1222829" y="5006380"/>
            <a:ext cx="3730171" cy="1200329"/>
          </a:xfrm>
          <a:prstGeom prst="rect">
            <a:avLst/>
          </a:prstGeom>
          <a:noFill/>
        </p:spPr>
        <p:txBody>
          <a:bodyPr wrap="square" rtlCol="0">
            <a:spAutoFit/>
          </a:bodyPr>
          <a:lstStyle/>
          <a:p>
            <a:r>
              <a:rPr lang="en-US" sz="2400" b="1" dirty="0"/>
              <a:t>Idea 2: </a:t>
            </a:r>
            <a:r>
              <a:rPr lang="en-US" sz="2400" dirty="0"/>
              <a:t>Eliminate tmp by re-computing it in the two statements</a:t>
            </a:r>
          </a:p>
        </p:txBody>
      </p:sp>
      <p:sp>
        <p:nvSpPr>
          <p:cNvPr id="8" name="TextBox 7">
            <a:extLst>
              <a:ext uri="{FF2B5EF4-FFF2-40B4-BE49-F238E27FC236}">
                <a16:creationId xmlns:a16="http://schemas.microsoft.com/office/drawing/2014/main" id="{7A76167B-8032-4C91-A52B-96DDB6D8469C}"/>
              </a:ext>
            </a:extLst>
          </p:cNvPr>
          <p:cNvSpPr txBox="1"/>
          <p:nvPr/>
        </p:nvSpPr>
        <p:spPr>
          <a:xfrm>
            <a:off x="6247423" y="3444482"/>
            <a:ext cx="3276600" cy="830997"/>
          </a:xfrm>
          <a:prstGeom prst="rect">
            <a:avLst/>
          </a:prstGeom>
          <a:noFill/>
        </p:spPr>
        <p:txBody>
          <a:bodyPr wrap="square" rtlCol="0">
            <a:spAutoFit/>
          </a:bodyPr>
          <a:lstStyle/>
          <a:p>
            <a:r>
              <a:rPr lang="en-US" sz="2400" b="1" dirty="0"/>
              <a:t>Idea 1: </a:t>
            </a:r>
            <a:r>
              <a:rPr lang="en-US" sz="2400" dirty="0"/>
              <a:t>Use a separate tmp for each iteration</a:t>
            </a:r>
          </a:p>
        </p:txBody>
      </p:sp>
      <p:sp>
        <p:nvSpPr>
          <p:cNvPr id="24" name="TextBox 23">
            <a:extLst>
              <a:ext uri="{FF2B5EF4-FFF2-40B4-BE49-F238E27FC236}">
                <a16:creationId xmlns:a16="http://schemas.microsoft.com/office/drawing/2014/main" id="{AC1CFE62-5D95-4A2E-95BE-F16BA031AB5E}"/>
              </a:ext>
            </a:extLst>
          </p:cNvPr>
          <p:cNvSpPr txBox="1"/>
          <p:nvPr/>
        </p:nvSpPr>
        <p:spPr>
          <a:xfrm>
            <a:off x="876649" y="1185993"/>
            <a:ext cx="4359380" cy="523220"/>
          </a:xfrm>
          <a:prstGeom prst="rect">
            <a:avLst/>
          </a:prstGeom>
          <a:noFill/>
        </p:spPr>
        <p:txBody>
          <a:bodyPr wrap="square" rtlCol="0">
            <a:spAutoFit/>
          </a:bodyPr>
          <a:lstStyle/>
          <a:p>
            <a:pPr marL="225425" indent="-225425">
              <a:buFont typeface="Arial" panose="020B0604020202020204" pitchFamily="34" charset="0"/>
              <a:buChar char="•"/>
            </a:pPr>
            <a:r>
              <a:rPr lang="en-US" sz="2800" dirty="0"/>
              <a:t>Is this parallelizable? Why?</a:t>
            </a:r>
          </a:p>
        </p:txBody>
      </p:sp>
    </p:spTree>
    <p:extLst>
      <p:ext uri="{BB962C8B-B14F-4D97-AF65-F5344CB8AC3E}">
        <p14:creationId xmlns:p14="http://schemas.microsoft.com/office/powerpoint/2010/main" val="77819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Righ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0-#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0-#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DA25E1-FAEF-F144-AB43-C0011925540C}"/>
              </a:ext>
            </a:extLst>
          </p:cNvPr>
          <p:cNvSpPr txBox="1"/>
          <p:nvPr/>
        </p:nvSpPr>
        <p:spPr>
          <a:xfrm>
            <a:off x="1662545" y="1306286"/>
            <a:ext cx="7873341" cy="769441"/>
          </a:xfrm>
          <a:prstGeom prst="rect">
            <a:avLst/>
          </a:prstGeom>
          <a:solidFill>
            <a:schemeClr val="accent2">
              <a:lumMod val="20000"/>
              <a:lumOff val="80000"/>
            </a:schemeClr>
          </a:solidFill>
        </p:spPr>
        <p:txBody>
          <a:bodyPr wrap="square" rtlCol="0">
            <a:spAutoFit/>
          </a:bodyPr>
          <a:lstStyle/>
          <a:p>
            <a:pPr algn="ctr"/>
            <a:r>
              <a:rPr lang="en-US" sz="4400" dirty="0"/>
              <a:t>But there is a better solution!</a:t>
            </a:r>
          </a:p>
        </p:txBody>
      </p:sp>
      <p:sp>
        <p:nvSpPr>
          <p:cNvPr id="6" name="TextBox 5">
            <a:extLst>
              <a:ext uri="{FF2B5EF4-FFF2-40B4-BE49-F238E27FC236}">
                <a16:creationId xmlns:a16="http://schemas.microsoft.com/office/drawing/2014/main" id="{5CC86DE5-4ED5-8241-BF85-9840FFB82AE7}"/>
              </a:ext>
            </a:extLst>
          </p:cNvPr>
          <p:cNvSpPr txBox="1"/>
          <p:nvPr/>
        </p:nvSpPr>
        <p:spPr>
          <a:xfrm>
            <a:off x="1662545" y="2477193"/>
            <a:ext cx="9393382" cy="1200329"/>
          </a:xfrm>
          <a:prstGeom prst="rect">
            <a:avLst/>
          </a:prstGeom>
          <a:noFill/>
        </p:spPr>
        <p:txBody>
          <a:bodyPr wrap="square" rtlCol="0">
            <a:spAutoFit/>
          </a:bodyPr>
          <a:lstStyle/>
          <a:p>
            <a:r>
              <a:rPr lang="en-US" sz="3600" dirty="0"/>
              <a:t>Do we really need a separate variable (</a:t>
            </a:r>
            <a:r>
              <a:rPr lang="en-US" sz="3600" i="1" dirty="0"/>
              <a:t>tmp[i]</a:t>
            </a:r>
            <a:r>
              <a:rPr lang="en-US" sz="3600" dirty="0"/>
              <a:t>) for each iteration </a:t>
            </a:r>
            <a:r>
              <a:rPr lang="en-US" sz="3600" i="1" dirty="0"/>
              <a:t>i</a:t>
            </a:r>
            <a:r>
              <a:rPr lang="en-US" sz="3600" dirty="0"/>
              <a:t>?</a:t>
            </a:r>
          </a:p>
        </p:txBody>
      </p:sp>
      <p:sp>
        <p:nvSpPr>
          <p:cNvPr id="7" name="TextBox 6">
            <a:extLst>
              <a:ext uri="{FF2B5EF4-FFF2-40B4-BE49-F238E27FC236}">
                <a16:creationId xmlns:a16="http://schemas.microsoft.com/office/drawing/2014/main" id="{A4387A6F-B729-2F4F-A9D8-A60D266FCAAE}"/>
              </a:ext>
            </a:extLst>
          </p:cNvPr>
          <p:cNvSpPr txBox="1"/>
          <p:nvPr/>
        </p:nvSpPr>
        <p:spPr>
          <a:xfrm>
            <a:off x="1814945" y="3943001"/>
            <a:ext cx="9393382" cy="646331"/>
          </a:xfrm>
          <a:prstGeom prst="rect">
            <a:avLst/>
          </a:prstGeom>
          <a:noFill/>
        </p:spPr>
        <p:txBody>
          <a:bodyPr wrap="square" rtlCol="0">
            <a:spAutoFit/>
          </a:bodyPr>
          <a:lstStyle/>
          <a:p>
            <a:r>
              <a:rPr lang="en-US" sz="3600" dirty="0"/>
              <a:t>A separate </a:t>
            </a:r>
            <a:r>
              <a:rPr lang="en-US" sz="3600" i="1" dirty="0"/>
              <a:t>tmp</a:t>
            </a:r>
            <a:r>
              <a:rPr lang="en-US" sz="3600" dirty="0"/>
              <a:t> for each </a:t>
            </a:r>
            <a:r>
              <a:rPr lang="en-US" sz="3600" b="1" i="1" dirty="0"/>
              <a:t>thread </a:t>
            </a:r>
            <a:r>
              <a:rPr lang="en-US" sz="3600" dirty="0"/>
              <a:t>will suffice</a:t>
            </a:r>
            <a:endParaRPr lang="en-US" sz="3600" b="1" i="1" dirty="0"/>
          </a:p>
        </p:txBody>
      </p:sp>
      <p:sp>
        <p:nvSpPr>
          <p:cNvPr id="2" name="Slide Number Placeholder 1">
            <a:extLst>
              <a:ext uri="{FF2B5EF4-FFF2-40B4-BE49-F238E27FC236}">
                <a16:creationId xmlns:a16="http://schemas.microsoft.com/office/drawing/2014/main" id="{EF42BAA0-CD01-4185-BCF3-FD8E6A396F0E}"/>
              </a:ext>
            </a:extLst>
          </p:cNvPr>
          <p:cNvSpPr>
            <a:spLocks noGrp="1"/>
          </p:cNvSpPr>
          <p:nvPr>
            <p:ph type="sldNum" sz="quarter" idx="12"/>
          </p:nvPr>
        </p:nvSpPr>
        <p:spPr/>
        <p:txBody>
          <a:bodyPr/>
          <a:lstStyle/>
          <a:p>
            <a:fld id="{1A7D4241-18B8-5046-A9FC-AB90B7CAF4A2}" type="slidenum">
              <a:rPr lang="en-US" smtClean="0"/>
              <a:pPr/>
              <a:t>3</a:t>
            </a:fld>
            <a:endParaRPr lang="en-US" dirty="0"/>
          </a:p>
        </p:txBody>
      </p:sp>
    </p:spTree>
    <p:extLst>
      <p:ext uri="{BB962C8B-B14F-4D97-AF65-F5344CB8AC3E}">
        <p14:creationId xmlns:p14="http://schemas.microsoft.com/office/powerpoint/2010/main" val="4381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tângulo 57"/>
          <p:cNvSpPr/>
          <p:nvPr/>
        </p:nvSpPr>
        <p:spPr>
          <a:xfrm>
            <a:off x="3553968" y="677779"/>
            <a:ext cx="968829" cy="5502441"/>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16" name="Retângulo 15"/>
          <p:cNvSpPr/>
          <p:nvPr/>
        </p:nvSpPr>
        <p:spPr>
          <a:xfrm>
            <a:off x="3552433" y="1983938"/>
            <a:ext cx="970394" cy="1335438"/>
          </a:xfrm>
          <a:prstGeom prst="rect">
            <a:avLst/>
          </a:prstGeom>
          <a:solidFill>
            <a:schemeClr val="accent2">
              <a:lumMod val="40000"/>
              <a:lumOff val="60000"/>
            </a:schemeClr>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3" name="Slide Number Placeholder 2">
            <a:extLst>
              <a:ext uri="{FF2B5EF4-FFF2-40B4-BE49-F238E27FC236}">
                <a16:creationId xmlns:a16="http://schemas.microsoft.com/office/drawing/2014/main" id="{A8E82681-C15A-084F-97C4-3859FD9CADA9}"/>
              </a:ext>
            </a:extLst>
          </p:cNvPr>
          <p:cNvSpPr>
            <a:spLocks noGrp="1"/>
          </p:cNvSpPr>
          <p:nvPr>
            <p:ph type="sldNum" sz="quarter" idx="12"/>
          </p:nvPr>
        </p:nvSpPr>
        <p:spPr/>
        <p:txBody>
          <a:bodyPr/>
          <a:lstStyle/>
          <a:p>
            <a:fld id="{1A7D4241-18B8-5046-A9FC-AB90B7CAF4A2}" type="slidenum">
              <a:rPr lang="en-US" smtClean="0"/>
              <a:pPr/>
              <a:t>4</a:t>
            </a:fld>
            <a:endParaRPr lang="en-US" dirty="0"/>
          </a:p>
        </p:txBody>
      </p:sp>
      <p:sp>
        <p:nvSpPr>
          <p:cNvPr id="13" name="Elipse 12"/>
          <p:cNvSpPr/>
          <p:nvPr/>
        </p:nvSpPr>
        <p:spPr>
          <a:xfrm>
            <a:off x="731432" y="1245424"/>
            <a:ext cx="1649001" cy="210312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rgbClr val="EB701D"/>
                </a:solidFill>
              </a:rPr>
              <a:t>Thread</a:t>
            </a:r>
            <a:r>
              <a:rPr lang="en-US" sz="2000" baseline="-25000" dirty="0">
                <a:solidFill>
                  <a:srgbClr val="EB701D"/>
                </a:solidFill>
              </a:rPr>
              <a:t>1</a:t>
            </a:r>
          </a:p>
        </p:txBody>
      </p:sp>
      <p:sp>
        <p:nvSpPr>
          <p:cNvPr id="26" name="Elipse 25"/>
          <p:cNvSpPr/>
          <p:nvPr/>
        </p:nvSpPr>
        <p:spPr>
          <a:xfrm>
            <a:off x="731432" y="3507445"/>
            <a:ext cx="1649001" cy="2103120"/>
          </a:xfrm>
          <a:prstGeom prst="ellipse">
            <a:avLst/>
          </a:prstGeom>
          <a:noFill/>
          <a:ln>
            <a:solidFill>
              <a:srgbClr val="009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9BC0"/>
                </a:solidFill>
              </a:rPr>
              <a:t>Thread</a:t>
            </a:r>
            <a:r>
              <a:rPr lang="en-US" sz="2000" baseline="-25000" dirty="0">
                <a:solidFill>
                  <a:srgbClr val="009BC0"/>
                </a:solidFill>
              </a:rPr>
              <a:t>2</a:t>
            </a:r>
          </a:p>
        </p:txBody>
      </p:sp>
      <p:grpSp>
        <p:nvGrpSpPr>
          <p:cNvPr id="45" name="Grupo 44"/>
          <p:cNvGrpSpPr/>
          <p:nvPr/>
        </p:nvGrpSpPr>
        <p:grpSpPr>
          <a:xfrm>
            <a:off x="6217573" y="1404191"/>
            <a:ext cx="337671" cy="3140058"/>
            <a:chOff x="6595188" y="514862"/>
            <a:chExt cx="337671" cy="2536247"/>
          </a:xfrm>
        </p:grpSpPr>
        <p:sp>
          <p:nvSpPr>
            <p:cNvPr id="46" name="Retângulo 45"/>
            <p:cNvSpPr/>
            <p:nvPr/>
          </p:nvSpPr>
          <p:spPr>
            <a:xfrm>
              <a:off x="6595188" y="514862"/>
              <a:ext cx="337457" cy="253624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tângulo 46"/>
            <p:cNvSpPr/>
            <p:nvPr/>
          </p:nvSpPr>
          <p:spPr>
            <a:xfrm>
              <a:off x="6595401" y="892975"/>
              <a:ext cx="337457" cy="191463"/>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tângulo 47"/>
            <p:cNvSpPr/>
            <p:nvPr/>
          </p:nvSpPr>
          <p:spPr>
            <a:xfrm>
              <a:off x="6595402" y="1416042"/>
              <a:ext cx="337243" cy="215084"/>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tângulo 48"/>
            <p:cNvSpPr/>
            <p:nvPr/>
          </p:nvSpPr>
          <p:spPr>
            <a:xfrm>
              <a:off x="6595402" y="1980720"/>
              <a:ext cx="337244" cy="213094"/>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tângulo 49"/>
            <p:cNvSpPr/>
            <p:nvPr/>
          </p:nvSpPr>
          <p:spPr>
            <a:xfrm>
              <a:off x="6595402" y="2527408"/>
              <a:ext cx="337457" cy="190106"/>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5" name="Retângulo 5">
            <a:extLst>
              <a:ext uri="{FF2B5EF4-FFF2-40B4-BE49-F238E27FC236}">
                <a16:creationId xmlns:a16="http://schemas.microsoft.com/office/drawing/2014/main" id="{E4BF599D-151A-6842-B882-3AB68E75AE4C}"/>
              </a:ext>
            </a:extLst>
          </p:cNvPr>
          <p:cNvSpPr/>
          <p:nvPr/>
        </p:nvSpPr>
        <p:spPr>
          <a:xfrm>
            <a:off x="3553970" y="3302456"/>
            <a:ext cx="968828" cy="463234"/>
          </a:xfrm>
          <a:prstGeom prst="rect">
            <a:avLst/>
          </a:prstGeom>
          <a:solidFill>
            <a:srgbClr val="ED7E33"/>
          </a:solidFill>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Thread Local Storage</a:t>
            </a:r>
          </a:p>
        </p:txBody>
      </p:sp>
      <p:sp>
        <p:nvSpPr>
          <p:cNvPr id="63" name="Retângulo 7">
            <a:extLst>
              <a:ext uri="{FF2B5EF4-FFF2-40B4-BE49-F238E27FC236}">
                <a16:creationId xmlns:a16="http://schemas.microsoft.com/office/drawing/2014/main" id="{784112F5-F3B0-D546-82D1-471DE6B45418}"/>
              </a:ext>
            </a:extLst>
          </p:cNvPr>
          <p:cNvSpPr/>
          <p:nvPr/>
        </p:nvSpPr>
        <p:spPr>
          <a:xfrm>
            <a:off x="3554186" y="675014"/>
            <a:ext cx="968828" cy="1293486"/>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 Common Heap</a:t>
            </a:r>
            <a:endParaRPr lang="en-US" sz="1200" dirty="0"/>
          </a:p>
        </p:txBody>
      </p:sp>
      <p:sp>
        <p:nvSpPr>
          <p:cNvPr id="70" name="Retângulo 5">
            <a:extLst>
              <a:ext uri="{FF2B5EF4-FFF2-40B4-BE49-F238E27FC236}">
                <a16:creationId xmlns:a16="http://schemas.microsoft.com/office/drawing/2014/main" id="{323A7B21-D905-F04B-BC5E-BEB8154254A7}"/>
              </a:ext>
            </a:extLst>
          </p:cNvPr>
          <p:cNvSpPr/>
          <p:nvPr/>
        </p:nvSpPr>
        <p:spPr>
          <a:xfrm>
            <a:off x="3553970" y="5589271"/>
            <a:ext cx="969043" cy="606490"/>
          </a:xfrm>
          <a:prstGeom prst="rect">
            <a:avLst/>
          </a:prstGeom>
          <a:solidFill>
            <a:srgbClr val="FFFBE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Common Global Variables</a:t>
            </a:r>
          </a:p>
        </p:txBody>
      </p:sp>
      <p:grpSp>
        <p:nvGrpSpPr>
          <p:cNvPr id="12" name="Grupo 11"/>
          <p:cNvGrpSpPr/>
          <p:nvPr/>
        </p:nvGrpSpPr>
        <p:grpSpPr>
          <a:xfrm>
            <a:off x="3640687" y="2099684"/>
            <a:ext cx="786178" cy="1122928"/>
            <a:chOff x="3655039" y="2572459"/>
            <a:chExt cx="786178" cy="1122928"/>
          </a:xfrm>
          <a:solidFill>
            <a:schemeClr val="accent2">
              <a:lumMod val="40000"/>
              <a:lumOff val="60000"/>
            </a:schemeClr>
          </a:solidFill>
        </p:grpSpPr>
        <p:cxnSp>
          <p:nvCxnSpPr>
            <p:cNvPr id="54" name="Conector reto 9">
              <a:extLst>
                <a:ext uri="{FF2B5EF4-FFF2-40B4-BE49-F238E27FC236}">
                  <a16:creationId xmlns:a16="http://schemas.microsoft.com/office/drawing/2014/main" id="{1F4624A6-F46A-B14B-BD87-C1995AAF893D}"/>
                </a:ext>
              </a:extLst>
            </p:cNvPr>
            <p:cNvCxnSpPr/>
            <p:nvPr/>
          </p:nvCxnSpPr>
          <p:spPr>
            <a:xfrm>
              <a:off x="3655039" y="2572459"/>
              <a:ext cx="0" cy="112292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to 10">
              <a:extLst>
                <a:ext uri="{FF2B5EF4-FFF2-40B4-BE49-F238E27FC236}">
                  <a16:creationId xmlns:a16="http://schemas.microsoft.com/office/drawing/2014/main" id="{9E5928C2-93D0-F447-9470-1FE632431766}"/>
                </a:ext>
              </a:extLst>
            </p:cNvPr>
            <p:cNvCxnSpPr/>
            <p:nvPr/>
          </p:nvCxnSpPr>
          <p:spPr>
            <a:xfrm>
              <a:off x="3655039" y="3695385"/>
              <a:ext cx="78617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ector reto 11">
              <a:extLst>
                <a:ext uri="{FF2B5EF4-FFF2-40B4-BE49-F238E27FC236}">
                  <a16:creationId xmlns:a16="http://schemas.microsoft.com/office/drawing/2014/main" id="{2A2BA32B-0994-494D-BF2D-6D0EAA514D50}"/>
                </a:ext>
              </a:extLst>
            </p:cNvPr>
            <p:cNvCxnSpPr/>
            <p:nvPr/>
          </p:nvCxnSpPr>
          <p:spPr>
            <a:xfrm>
              <a:off x="4435753" y="2572461"/>
              <a:ext cx="0" cy="112292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CaixaDeTexto 8">
              <a:extLst>
                <a:ext uri="{FF2B5EF4-FFF2-40B4-BE49-F238E27FC236}">
                  <a16:creationId xmlns:a16="http://schemas.microsoft.com/office/drawing/2014/main" id="{1AE7D97A-FB00-1C4B-BE5A-B467E63D38D2}"/>
                </a:ext>
              </a:extLst>
            </p:cNvPr>
            <p:cNvSpPr txBox="1"/>
            <p:nvPr/>
          </p:nvSpPr>
          <p:spPr>
            <a:xfrm>
              <a:off x="3655039" y="3077547"/>
              <a:ext cx="786178" cy="437130"/>
            </a:xfrm>
            <a:prstGeom prst="rect">
              <a:avLst/>
            </a:prstGeom>
            <a:noFill/>
          </p:spPr>
          <p:txBody>
            <a:bodyPr wrap="square" rtlCol="0">
              <a:spAutoFit/>
            </a:bodyPr>
            <a:lstStyle/>
            <a:p>
              <a:pPr algn="ctr"/>
              <a:r>
                <a:rPr lang="en-US" sz="1800" dirty="0"/>
                <a:t>Stack</a:t>
              </a:r>
            </a:p>
          </p:txBody>
        </p:sp>
      </p:grpSp>
      <p:sp>
        <p:nvSpPr>
          <p:cNvPr id="78" name="CaixaDeTexto 77"/>
          <p:cNvSpPr txBox="1"/>
          <p:nvPr/>
        </p:nvSpPr>
        <p:spPr>
          <a:xfrm>
            <a:off x="3296816" y="81014"/>
            <a:ext cx="1483567" cy="584775"/>
          </a:xfrm>
          <a:prstGeom prst="rect">
            <a:avLst/>
          </a:prstGeom>
          <a:noFill/>
        </p:spPr>
        <p:txBody>
          <a:bodyPr wrap="square" rtlCol="0">
            <a:spAutoFit/>
          </a:bodyPr>
          <a:lstStyle/>
          <a:p>
            <a:pPr algn="ctr"/>
            <a:r>
              <a:rPr lang="en-US" sz="1600" dirty="0"/>
              <a:t>Address Space </a:t>
            </a:r>
          </a:p>
          <a:p>
            <a:pPr algn="ctr"/>
            <a:r>
              <a:rPr lang="en-US" sz="1600" dirty="0"/>
              <a:t>(VM)</a:t>
            </a:r>
          </a:p>
        </p:txBody>
      </p:sp>
      <p:sp>
        <p:nvSpPr>
          <p:cNvPr id="85" name="CaixaDeTexto 84"/>
          <p:cNvSpPr txBox="1"/>
          <p:nvPr/>
        </p:nvSpPr>
        <p:spPr>
          <a:xfrm>
            <a:off x="5594135" y="925707"/>
            <a:ext cx="1695970" cy="338554"/>
          </a:xfrm>
          <a:prstGeom prst="rect">
            <a:avLst/>
          </a:prstGeom>
          <a:noFill/>
        </p:spPr>
        <p:txBody>
          <a:bodyPr wrap="square" rtlCol="0">
            <a:spAutoFit/>
          </a:bodyPr>
          <a:lstStyle/>
          <a:p>
            <a:pPr algn="ctr"/>
            <a:r>
              <a:rPr lang="en-US" sz="1600" dirty="0"/>
              <a:t>Physical Memory</a:t>
            </a:r>
          </a:p>
        </p:txBody>
      </p:sp>
      <p:sp>
        <p:nvSpPr>
          <p:cNvPr id="94" name="Elipse 93"/>
          <p:cNvSpPr/>
          <p:nvPr/>
        </p:nvSpPr>
        <p:spPr>
          <a:xfrm>
            <a:off x="9112899" y="3933969"/>
            <a:ext cx="1697013" cy="1789406"/>
          </a:xfrm>
          <a:prstGeom prst="ellipse">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chemeClr val="accent6">
                    <a:lumMod val="75000"/>
                  </a:schemeClr>
                </a:solidFill>
              </a:rPr>
              <a:t>CPU 2</a:t>
            </a:r>
          </a:p>
          <a:p>
            <a:pPr algn="ctr"/>
            <a:r>
              <a:rPr lang="en-US" sz="1600" dirty="0">
                <a:solidFill>
                  <a:schemeClr val="accent6">
                    <a:lumMod val="75000"/>
                  </a:schemeClr>
                </a:solidFill>
              </a:rPr>
              <a:t>(aka Core 2)</a:t>
            </a:r>
          </a:p>
          <a:p>
            <a:pPr algn="ctr"/>
            <a:endParaRPr lang="en-US" sz="1600" dirty="0">
              <a:solidFill>
                <a:schemeClr val="accent6">
                  <a:lumMod val="75000"/>
                </a:schemeClr>
              </a:solidFill>
            </a:endParaRPr>
          </a:p>
          <a:p>
            <a:pPr algn="ctr"/>
            <a:endParaRPr lang="en-US" sz="2000" dirty="0">
              <a:solidFill>
                <a:schemeClr val="accent6">
                  <a:lumMod val="75000"/>
                </a:schemeClr>
              </a:solidFill>
            </a:endParaRPr>
          </a:p>
        </p:txBody>
      </p:sp>
      <p:sp>
        <p:nvSpPr>
          <p:cNvPr id="95" name="Retângulo 94"/>
          <p:cNvSpPr/>
          <p:nvPr/>
        </p:nvSpPr>
        <p:spPr>
          <a:xfrm>
            <a:off x="9428583" y="3495873"/>
            <a:ext cx="1030869" cy="340603"/>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solidFill>
                  <a:schemeClr val="accent6">
                    <a:lumMod val="75000"/>
                  </a:schemeClr>
                </a:solidFill>
              </a:rPr>
              <a:t>TLB</a:t>
            </a:r>
          </a:p>
        </p:txBody>
      </p:sp>
      <p:sp>
        <p:nvSpPr>
          <p:cNvPr id="96" name="Retângulo 95"/>
          <p:cNvSpPr/>
          <p:nvPr/>
        </p:nvSpPr>
        <p:spPr>
          <a:xfrm>
            <a:off x="9433247" y="4969904"/>
            <a:ext cx="1026205" cy="521503"/>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accent6">
                    <a:lumMod val="75000"/>
                  </a:schemeClr>
                </a:solidFill>
              </a:rPr>
              <a:t>PC, SP </a:t>
            </a:r>
          </a:p>
          <a:p>
            <a:pPr algn="ctr"/>
            <a:r>
              <a:rPr lang="en-US" sz="1400" dirty="0">
                <a:solidFill>
                  <a:schemeClr val="accent6">
                    <a:lumMod val="75000"/>
                  </a:schemeClr>
                </a:solidFill>
              </a:rPr>
              <a:t>Registers</a:t>
            </a:r>
          </a:p>
        </p:txBody>
      </p:sp>
      <p:sp>
        <p:nvSpPr>
          <p:cNvPr id="97" name="Retângulo 96"/>
          <p:cNvSpPr/>
          <p:nvPr/>
        </p:nvSpPr>
        <p:spPr>
          <a:xfrm>
            <a:off x="8475295" y="4107078"/>
            <a:ext cx="414566" cy="1464539"/>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vert="wordArtVert" rtlCol="0" anchor="ctr"/>
          <a:lstStyle/>
          <a:p>
            <a:pPr algn="ctr"/>
            <a:r>
              <a:rPr lang="en-US" sz="1400" dirty="0">
                <a:solidFill>
                  <a:schemeClr val="accent6">
                    <a:lumMod val="75000"/>
                  </a:schemeClr>
                </a:solidFill>
              </a:rPr>
              <a:t>CACHE</a:t>
            </a:r>
          </a:p>
        </p:txBody>
      </p:sp>
      <p:sp>
        <p:nvSpPr>
          <p:cNvPr id="98" name="Elipse 55">
            <a:extLst>
              <a:ext uri="{FF2B5EF4-FFF2-40B4-BE49-F238E27FC236}">
                <a16:creationId xmlns:a16="http://schemas.microsoft.com/office/drawing/2014/main" id="{9CE28126-EDAF-C348-B2CB-3C34335DBA3C}"/>
              </a:ext>
            </a:extLst>
          </p:cNvPr>
          <p:cNvSpPr/>
          <p:nvPr/>
        </p:nvSpPr>
        <p:spPr>
          <a:xfrm>
            <a:off x="9112899" y="1072315"/>
            <a:ext cx="1697013" cy="1789406"/>
          </a:xfrm>
          <a:prstGeom prst="ellipse">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solidFill>
                  <a:schemeClr val="accent6">
                    <a:lumMod val="75000"/>
                  </a:schemeClr>
                </a:solidFill>
              </a:rPr>
              <a:t>CPU 1</a:t>
            </a:r>
          </a:p>
          <a:p>
            <a:pPr algn="ctr"/>
            <a:r>
              <a:rPr lang="en-US" sz="1600" dirty="0">
                <a:solidFill>
                  <a:schemeClr val="accent6">
                    <a:lumMod val="75000"/>
                  </a:schemeClr>
                </a:solidFill>
              </a:rPr>
              <a:t>(aka Core 1)</a:t>
            </a:r>
          </a:p>
          <a:p>
            <a:pPr algn="ctr"/>
            <a:endParaRPr lang="en-US" sz="1600" dirty="0">
              <a:solidFill>
                <a:schemeClr val="accent6">
                  <a:lumMod val="75000"/>
                </a:schemeClr>
              </a:solidFill>
            </a:endParaRPr>
          </a:p>
          <a:p>
            <a:pPr algn="ctr"/>
            <a:endParaRPr lang="en-US" sz="2000" dirty="0">
              <a:solidFill>
                <a:schemeClr val="accent6">
                  <a:lumMod val="75000"/>
                </a:schemeClr>
              </a:solidFill>
            </a:endParaRPr>
          </a:p>
        </p:txBody>
      </p:sp>
      <p:sp>
        <p:nvSpPr>
          <p:cNvPr id="99" name="Retângulo 56">
            <a:extLst>
              <a:ext uri="{FF2B5EF4-FFF2-40B4-BE49-F238E27FC236}">
                <a16:creationId xmlns:a16="http://schemas.microsoft.com/office/drawing/2014/main" id="{9FF619B7-F1CB-DC43-9731-BF0E5F1404FF}"/>
              </a:ext>
            </a:extLst>
          </p:cNvPr>
          <p:cNvSpPr/>
          <p:nvPr/>
        </p:nvSpPr>
        <p:spPr>
          <a:xfrm>
            <a:off x="9428583" y="634219"/>
            <a:ext cx="1030869" cy="340603"/>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solidFill>
                  <a:schemeClr val="accent6">
                    <a:lumMod val="75000"/>
                  </a:schemeClr>
                </a:solidFill>
              </a:rPr>
              <a:t>TLB</a:t>
            </a:r>
          </a:p>
        </p:txBody>
      </p:sp>
      <p:sp>
        <p:nvSpPr>
          <p:cNvPr id="100" name="Retângulo 57">
            <a:extLst>
              <a:ext uri="{FF2B5EF4-FFF2-40B4-BE49-F238E27FC236}">
                <a16:creationId xmlns:a16="http://schemas.microsoft.com/office/drawing/2014/main" id="{A450B39B-2985-A74B-BAF4-827EDC995399}"/>
              </a:ext>
            </a:extLst>
          </p:cNvPr>
          <p:cNvSpPr/>
          <p:nvPr/>
        </p:nvSpPr>
        <p:spPr>
          <a:xfrm>
            <a:off x="9433247" y="2108250"/>
            <a:ext cx="1026205" cy="521503"/>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solidFill>
                  <a:schemeClr val="accent6">
                    <a:lumMod val="75000"/>
                  </a:schemeClr>
                </a:solidFill>
              </a:rPr>
              <a:t>PC, SP </a:t>
            </a:r>
          </a:p>
          <a:p>
            <a:pPr algn="ctr"/>
            <a:r>
              <a:rPr lang="en-US" sz="1400" dirty="0">
                <a:solidFill>
                  <a:schemeClr val="accent6">
                    <a:lumMod val="75000"/>
                  </a:schemeClr>
                </a:solidFill>
              </a:rPr>
              <a:t>Registers</a:t>
            </a:r>
          </a:p>
        </p:txBody>
      </p:sp>
      <p:sp>
        <p:nvSpPr>
          <p:cNvPr id="101" name="Retângulo 58">
            <a:extLst>
              <a:ext uri="{FF2B5EF4-FFF2-40B4-BE49-F238E27FC236}">
                <a16:creationId xmlns:a16="http://schemas.microsoft.com/office/drawing/2014/main" id="{2DECAEC1-8092-E541-AAD2-E91A4AA8C9D5}"/>
              </a:ext>
            </a:extLst>
          </p:cNvPr>
          <p:cNvSpPr/>
          <p:nvPr/>
        </p:nvSpPr>
        <p:spPr>
          <a:xfrm>
            <a:off x="8475295" y="1245424"/>
            <a:ext cx="414566" cy="1464539"/>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vert="wordArtVert" rtlCol="0" anchor="ctr"/>
          <a:lstStyle/>
          <a:p>
            <a:pPr algn="ctr"/>
            <a:r>
              <a:rPr lang="en-US" sz="1400" dirty="0">
                <a:solidFill>
                  <a:schemeClr val="accent6">
                    <a:lumMod val="75000"/>
                  </a:schemeClr>
                </a:solidFill>
              </a:rPr>
              <a:t>CACHE</a:t>
            </a:r>
          </a:p>
        </p:txBody>
      </p:sp>
      <p:sp>
        <p:nvSpPr>
          <p:cNvPr id="102" name="Retângulo 5">
            <a:extLst>
              <a:ext uri="{FF2B5EF4-FFF2-40B4-BE49-F238E27FC236}">
                <a16:creationId xmlns:a16="http://schemas.microsoft.com/office/drawing/2014/main" id="{E4BF599D-151A-6842-B882-3AB68E75AE4C}"/>
              </a:ext>
            </a:extLst>
          </p:cNvPr>
          <p:cNvSpPr/>
          <p:nvPr/>
        </p:nvSpPr>
        <p:spPr>
          <a:xfrm>
            <a:off x="3553970" y="5119498"/>
            <a:ext cx="968828" cy="463234"/>
          </a:xfrm>
          <a:prstGeom prst="rect">
            <a:avLst/>
          </a:prstGeom>
          <a:solidFill>
            <a:srgbClr val="71E4FF"/>
          </a:solidFill>
          <a:ln>
            <a:solidFill>
              <a:srgbClr val="009B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Thread Local Storage</a:t>
            </a:r>
          </a:p>
        </p:txBody>
      </p:sp>
      <p:sp>
        <p:nvSpPr>
          <p:cNvPr id="15" name="Chave esquerda 14"/>
          <p:cNvSpPr/>
          <p:nvPr/>
        </p:nvSpPr>
        <p:spPr>
          <a:xfrm>
            <a:off x="3295053" y="1967018"/>
            <a:ext cx="253453" cy="1798672"/>
          </a:xfrm>
          <a:prstGeom prst="leftBrac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pt-BR"/>
          </a:p>
        </p:txBody>
      </p:sp>
      <p:sp>
        <p:nvSpPr>
          <p:cNvPr id="103" name="Chave esquerda 102"/>
          <p:cNvSpPr/>
          <p:nvPr/>
        </p:nvSpPr>
        <p:spPr>
          <a:xfrm>
            <a:off x="3295054" y="3772945"/>
            <a:ext cx="259132" cy="1798672"/>
          </a:xfrm>
          <a:prstGeom prst="leftBrace">
            <a:avLst/>
          </a:prstGeom>
          <a:ln>
            <a:solidFill>
              <a:srgbClr val="009B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Retângulo 17"/>
          <p:cNvSpPr/>
          <p:nvPr/>
        </p:nvSpPr>
        <p:spPr>
          <a:xfrm>
            <a:off x="3559864" y="3772945"/>
            <a:ext cx="962933" cy="1346553"/>
          </a:xfrm>
          <a:prstGeom prst="rect">
            <a:avLst/>
          </a:prstGeom>
          <a:solidFill>
            <a:srgbClr val="C5F4FF"/>
          </a:solidFill>
          <a:ln>
            <a:solidFill>
              <a:srgbClr val="009B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4" name="Grupo 13"/>
          <p:cNvGrpSpPr/>
          <p:nvPr/>
        </p:nvGrpSpPr>
        <p:grpSpPr>
          <a:xfrm>
            <a:off x="3640687" y="3881721"/>
            <a:ext cx="786178" cy="1122928"/>
            <a:chOff x="3645403" y="4405141"/>
            <a:chExt cx="786178" cy="1122928"/>
          </a:xfrm>
        </p:grpSpPr>
        <p:grpSp>
          <p:nvGrpSpPr>
            <p:cNvPr id="71" name="Grupo 6">
              <a:extLst>
                <a:ext uri="{FF2B5EF4-FFF2-40B4-BE49-F238E27FC236}">
                  <a16:creationId xmlns:a16="http://schemas.microsoft.com/office/drawing/2014/main" id="{364F9DA7-0FC2-4B46-84D9-F7498C9C01A4}"/>
                </a:ext>
              </a:extLst>
            </p:cNvPr>
            <p:cNvGrpSpPr/>
            <p:nvPr/>
          </p:nvGrpSpPr>
          <p:grpSpPr>
            <a:xfrm>
              <a:off x="3645403" y="4405141"/>
              <a:ext cx="786178" cy="1122928"/>
              <a:chOff x="9772260" y="3900449"/>
              <a:chExt cx="457978" cy="606057"/>
            </a:xfrm>
          </p:grpSpPr>
          <p:cxnSp>
            <p:nvCxnSpPr>
              <p:cNvPr id="74" name="Conector reto 9">
                <a:extLst>
                  <a:ext uri="{FF2B5EF4-FFF2-40B4-BE49-F238E27FC236}">
                    <a16:creationId xmlns:a16="http://schemas.microsoft.com/office/drawing/2014/main" id="{1F4624A6-F46A-B14B-BD87-C1995AAF893D}"/>
                  </a:ext>
                </a:extLst>
              </p:cNvPr>
              <p:cNvCxnSpPr/>
              <p:nvPr/>
            </p:nvCxnSpPr>
            <p:spPr>
              <a:xfrm>
                <a:off x="9772260" y="3900449"/>
                <a:ext cx="0" cy="606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to 10">
                <a:extLst>
                  <a:ext uri="{FF2B5EF4-FFF2-40B4-BE49-F238E27FC236}">
                    <a16:creationId xmlns:a16="http://schemas.microsoft.com/office/drawing/2014/main" id="{9E5928C2-93D0-F447-9470-1FE632431766}"/>
                  </a:ext>
                </a:extLst>
              </p:cNvPr>
              <p:cNvCxnSpPr/>
              <p:nvPr/>
            </p:nvCxnSpPr>
            <p:spPr>
              <a:xfrm>
                <a:off x="9772260" y="4506505"/>
                <a:ext cx="457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Conector reto 11">
                <a:extLst>
                  <a:ext uri="{FF2B5EF4-FFF2-40B4-BE49-F238E27FC236}">
                    <a16:creationId xmlns:a16="http://schemas.microsoft.com/office/drawing/2014/main" id="{2A2BA32B-0994-494D-BF2D-6D0EAA514D50}"/>
                  </a:ext>
                </a:extLst>
              </p:cNvPr>
              <p:cNvCxnSpPr/>
              <p:nvPr/>
            </p:nvCxnSpPr>
            <p:spPr>
              <a:xfrm>
                <a:off x="10227055" y="3900450"/>
                <a:ext cx="0" cy="606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CaixaDeTexto 8">
              <a:extLst>
                <a:ext uri="{FF2B5EF4-FFF2-40B4-BE49-F238E27FC236}">
                  <a16:creationId xmlns:a16="http://schemas.microsoft.com/office/drawing/2014/main" id="{1AE7D97A-FB00-1C4B-BE5A-B467E63D38D2}"/>
                </a:ext>
              </a:extLst>
            </p:cNvPr>
            <p:cNvSpPr txBox="1"/>
            <p:nvPr/>
          </p:nvSpPr>
          <p:spPr>
            <a:xfrm>
              <a:off x="3645403" y="4910229"/>
              <a:ext cx="786178" cy="437130"/>
            </a:xfrm>
            <a:prstGeom prst="rect">
              <a:avLst/>
            </a:prstGeom>
            <a:noFill/>
          </p:spPr>
          <p:txBody>
            <a:bodyPr wrap="square" rtlCol="0">
              <a:spAutoFit/>
            </a:bodyPr>
            <a:lstStyle/>
            <a:p>
              <a:pPr algn="ctr"/>
              <a:r>
                <a:rPr lang="en-US" sz="1800" dirty="0"/>
                <a:t>Stack</a:t>
              </a:r>
            </a:p>
          </p:txBody>
        </p:sp>
      </p:grpSp>
      <p:sp>
        <p:nvSpPr>
          <p:cNvPr id="4" name="TextBox 3">
            <a:extLst>
              <a:ext uri="{FF2B5EF4-FFF2-40B4-BE49-F238E27FC236}">
                <a16:creationId xmlns:a16="http://schemas.microsoft.com/office/drawing/2014/main" id="{B6CF7226-4315-A74C-9748-953C76225ADB}"/>
              </a:ext>
            </a:extLst>
          </p:cNvPr>
          <p:cNvSpPr txBox="1"/>
          <p:nvPr/>
        </p:nvSpPr>
        <p:spPr>
          <a:xfrm>
            <a:off x="5386647" y="81014"/>
            <a:ext cx="4954386" cy="1323439"/>
          </a:xfrm>
          <a:prstGeom prst="rect">
            <a:avLst/>
          </a:prstGeom>
          <a:solidFill>
            <a:schemeClr val="accent1">
              <a:lumMod val="20000"/>
              <a:lumOff val="80000"/>
              <a:alpha val="82000"/>
            </a:schemeClr>
          </a:solidFill>
        </p:spPr>
        <p:txBody>
          <a:bodyPr wrap="square" rtlCol="0">
            <a:spAutoFit/>
          </a:bodyPr>
          <a:lstStyle/>
          <a:p>
            <a:r>
              <a:rPr lang="en-US" sz="4000" dirty="0"/>
              <a:t>Recall that each thread has its own stack</a:t>
            </a:r>
          </a:p>
        </p:txBody>
      </p:sp>
      <p:sp>
        <p:nvSpPr>
          <p:cNvPr id="43" name="TextBox 42">
            <a:extLst>
              <a:ext uri="{FF2B5EF4-FFF2-40B4-BE49-F238E27FC236}">
                <a16:creationId xmlns:a16="http://schemas.microsoft.com/office/drawing/2014/main" id="{D76F50A1-C6D4-E343-A8F5-A4E7353C92C3}"/>
              </a:ext>
            </a:extLst>
          </p:cNvPr>
          <p:cNvSpPr txBox="1"/>
          <p:nvPr/>
        </p:nvSpPr>
        <p:spPr>
          <a:xfrm>
            <a:off x="5505066" y="3193203"/>
            <a:ext cx="4954386" cy="2554545"/>
          </a:xfrm>
          <a:prstGeom prst="rect">
            <a:avLst/>
          </a:prstGeom>
          <a:solidFill>
            <a:schemeClr val="accent1">
              <a:lumMod val="20000"/>
              <a:lumOff val="80000"/>
              <a:alpha val="82000"/>
            </a:schemeClr>
          </a:solidFill>
        </p:spPr>
        <p:txBody>
          <a:bodyPr wrap="square" rtlCol="0">
            <a:spAutoFit/>
          </a:bodyPr>
          <a:lstStyle/>
          <a:p>
            <a:r>
              <a:rPr lang="en-US" sz="4000" dirty="0"/>
              <a:t>We can make space for a separate tmp variable on top of each stack</a:t>
            </a:r>
          </a:p>
        </p:txBody>
      </p:sp>
      <p:sp>
        <p:nvSpPr>
          <p:cNvPr id="5" name="Rounded Rectangle 4">
            <a:extLst>
              <a:ext uri="{FF2B5EF4-FFF2-40B4-BE49-F238E27FC236}">
                <a16:creationId xmlns:a16="http://schemas.microsoft.com/office/drawing/2014/main" id="{3675B5A6-79D3-664B-9207-B23F4962434A}"/>
              </a:ext>
            </a:extLst>
          </p:cNvPr>
          <p:cNvSpPr/>
          <p:nvPr/>
        </p:nvSpPr>
        <p:spPr>
          <a:xfrm>
            <a:off x="3647409" y="4164385"/>
            <a:ext cx="775528" cy="122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tmp</a:t>
            </a:r>
          </a:p>
        </p:txBody>
      </p:sp>
      <p:sp>
        <p:nvSpPr>
          <p:cNvPr id="51" name="Rounded Rectangle 50">
            <a:extLst>
              <a:ext uri="{FF2B5EF4-FFF2-40B4-BE49-F238E27FC236}">
                <a16:creationId xmlns:a16="http://schemas.microsoft.com/office/drawing/2014/main" id="{6F7D4331-B6EB-B841-BF89-D6501C5474D4}"/>
              </a:ext>
            </a:extLst>
          </p:cNvPr>
          <p:cNvSpPr/>
          <p:nvPr/>
        </p:nvSpPr>
        <p:spPr>
          <a:xfrm>
            <a:off x="3640410" y="2413408"/>
            <a:ext cx="775528" cy="122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tmp</a:t>
            </a:r>
          </a:p>
        </p:txBody>
      </p:sp>
    </p:spTree>
    <p:extLst>
      <p:ext uri="{BB962C8B-B14F-4D97-AF65-F5344CB8AC3E}">
        <p14:creationId xmlns:p14="http://schemas.microsoft.com/office/powerpoint/2010/main" val="332662185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50000">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14:bounceEnd="50000">
                                          <p:cBhvr additive="base">
                                            <p:cTn id="7" dur="2000" fill="hold"/>
                                            <p:tgtEl>
                                              <p:spTgt spid="51"/>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50000">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14:bounceEnd="50000">
                                          <p:cBhvr additive="base">
                                            <p:cTn id="13" dur="2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4"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1"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2000" fill="hold"/>
                                            <p:tgtEl>
                                              <p:spTgt spid="51"/>
                                            </p:tgtEl>
                                            <p:attrNameLst>
                                              <p:attrName>ppt_x</p:attrName>
                                            </p:attrNameLst>
                                          </p:cBhvr>
                                          <p:tavLst>
                                            <p:tav tm="0">
                                              <p:val>
                                                <p:strVal val="#ppt_x"/>
                                              </p:val>
                                            </p:tav>
                                            <p:tav tm="100000">
                                              <p:val>
                                                <p:strVal val="#ppt_x"/>
                                              </p:val>
                                            </p:tav>
                                          </p:tavLst>
                                        </p:anim>
                                        <p:anim calcmode="lin" valueType="num">
                                          <p:cBhvr additive="base">
                                            <p:cTn id="8" dur="20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ppt_x"/>
                                              </p:val>
                                            </p:tav>
                                            <p:tav tm="100000">
                                              <p:val>
                                                <p:strVal val="#ppt_x"/>
                                              </p:val>
                                            </p:tav>
                                          </p:tavLst>
                                        </p:anim>
                                        <p:anim calcmode="lin" valueType="num">
                                          <p:cBhvr additive="base">
                                            <p:cTn id="14"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661" y="253745"/>
            <a:ext cx="8229600" cy="914400"/>
          </a:xfrm>
        </p:spPr>
        <p:txBody>
          <a:bodyPr/>
          <a:lstStyle/>
          <a:p>
            <a:r>
              <a:rPr lang="en-US" dirty="0"/>
              <a:t>Example Loop</a:t>
            </a:r>
          </a:p>
        </p:txBody>
      </p:sp>
      <p:sp>
        <p:nvSpPr>
          <p:cNvPr id="7" name="Content Placeholder 6"/>
          <p:cNvSpPr>
            <a:spLocks noGrp="1"/>
          </p:cNvSpPr>
          <p:nvPr>
            <p:ph sz="half" idx="1"/>
          </p:nvPr>
        </p:nvSpPr>
        <p:spPr>
          <a:xfrm>
            <a:off x="841248" y="1232677"/>
            <a:ext cx="5181600" cy="4351338"/>
          </a:xfrm>
        </p:spPr>
        <p:txBody>
          <a:bodyPr/>
          <a:lstStyle/>
          <a:p>
            <a:r>
              <a:rPr lang="en-US" dirty="0"/>
              <a:t>The compiler supports this idea with a “private” clause</a:t>
            </a:r>
          </a:p>
          <a:p>
            <a:r>
              <a:rPr lang="en-US" dirty="0"/>
              <a:t>The keyword “</a:t>
            </a:r>
            <a:r>
              <a:rPr lang="en-US" dirty="0">
                <a:solidFill>
                  <a:srgbClr val="FF0000"/>
                </a:solidFill>
              </a:rPr>
              <a:t>private</a:t>
            </a:r>
            <a:r>
              <a:rPr lang="en-US" dirty="0"/>
              <a:t>” is followed by a parenthesized list of variables, separated by commas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9" name="TextBox 8"/>
          <p:cNvSpPr txBox="1"/>
          <p:nvPr/>
        </p:nvSpPr>
        <p:spPr>
          <a:xfrm>
            <a:off x="6324600" y="1524000"/>
            <a:ext cx="3886200" cy="369332"/>
          </a:xfrm>
          <a:prstGeom prst="rect">
            <a:avLst/>
          </a:prstGeom>
          <a:noFill/>
        </p:spPr>
        <p:txBody>
          <a:bodyPr wrap="square" rtlCol="0">
            <a:spAutoFit/>
          </a:bodyPr>
          <a:lstStyle/>
          <a:p>
            <a:r>
              <a:rPr lang="en-US" dirty="0"/>
              <a:t> </a:t>
            </a:r>
          </a:p>
        </p:txBody>
      </p:sp>
      <p:sp>
        <p:nvSpPr>
          <p:cNvPr id="10" name="Rectangle 9"/>
          <p:cNvSpPr/>
          <p:nvPr/>
        </p:nvSpPr>
        <p:spPr>
          <a:xfrm>
            <a:off x="6117220" y="877669"/>
            <a:ext cx="4187952" cy="2031325"/>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tmp = x[i]*x[i]*3.1415</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z[i] = tmp*x[i]+y[i];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t[i] = tmp *y[i];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13" name="Rectangle 12"/>
          <p:cNvSpPr/>
          <p:nvPr/>
        </p:nvSpPr>
        <p:spPr>
          <a:xfrm>
            <a:off x="4191000" y="3408346"/>
            <a:ext cx="6114172" cy="2031325"/>
          </a:xfrm>
          <a:prstGeom prst="rect">
            <a:avLst/>
          </a:prstGeom>
          <a:solidFill>
            <a:schemeClr val="accent1">
              <a:lumMod val="20000"/>
              <a:lumOff val="80000"/>
            </a:schemeClr>
          </a:solidFill>
        </p:spPr>
        <p:txBody>
          <a:bodyPr wrap="square">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 for </a:t>
            </a:r>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private (tmp)</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for(int i=0; i&lt;n;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tmp = x[i]*x[i]*3.1415</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z[i] = tmp*x[i]+y[i];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t[i] = tmp *y[i];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cxnSp>
        <p:nvCxnSpPr>
          <p:cNvPr id="4" name="Curved Connector 3">
            <a:extLst>
              <a:ext uri="{FF2B5EF4-FFF2-40B4-BE49-F238E27FC236}">
                <a16:creationId xmlns:a16="http://schemas.microsoft.com/office/drawing/2014/main" id="{371B520B-FDEF-8246-88FE-70E8CF4B588B}"/>
              </a:ext>
            </a:extLst>
          </p:cNvPr>
          <p:cNvCxnSpPr>
            <a:cxnSpLocks/>
          </p:cNvCxnSpPr>
          <p:nvPr/>
        </p:nvCxnSpPr>
        <p:spPr>
          <a:xfrm>
            <a:off x="4572000" y="2365248"/>
            <a:ext cx="3741576" cy="1124401"/>
          </a:xfrm>
          <a:prstGeom prst="curvedConnector3">
            <a:avLst>
              <a:gd name="adj1" fmla="val 10409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57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Shared and Private Variables and Defaults</a:t>
            </a:r>
          </a:p>
        </p:txBody>
      </p:sp>
      <p:sp>
        <p:nvSpPr>
          <p:cNvPr id="6" name="Content Placeholder 5"/>
          <p:cNvSpPr>
            <a:spLocks noGrp="1"/>
          </p:cNvSpPr>
          <p:nvPr>
            <p:ph idx="1"/>
          </p:nvPr>
        </p:nvSpPr>
        <p:spPr/>
        <p:txBody>
          <a:bodyPr/>
          <a:lstStyle/>
          <a:p>
            <a:r>
              <a:rPr lang="en-US" dirty="0"/>
              <a:t>Shared variable: there exists one copy that all threads access</a:t>
            </a:r>
          </a:p>
          <a:p>
            <a:r>
              <a:rPr lang="en-US" dirty="0"/>
              <a:t>Private variable: one copy for each thread</a:t>
            </a:r>
          </a:p>
          <a:p>
            <a:pPr algn="just"/>
            <a:r>
              <a:rPr lang="en-US" dirty="0"/>
              <a:t>Global variables are shared among threads</a:t>
            </a:r>
          </a:p>
          <a:p>
            <a:r>
              <a:rPr lang="en-US" dirty="0"/>
              <a:t>Loop index variables are private by default</a:t>
            </a:r>
          </a:p>
          <a:p>
            <a:pPr lvl="1"/>
            <a:r>
              <a:rPr lang="en-US" dirty="0"/>
              <a:t>i does not have to be declared as private in the code below</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Content Placeholder 5">
            <a:extLst>
              <a:ext uri="{FF2B5EF4-FFF2-40B4-BE49-F238E27FC236}">
                <a16:creationId xmlns:a16="http://schemas.microsoft.com/office/drawing/2014/main" id="{F2368772-0FAC-48F2-8216-E7A73E7260FA}"/>
              </a:ext>
            </a:extLst>
          </p:cNvPr>
          <p:cNvSpPr txBox="1">
            <a:spLocks/>
          </p:cNvSpPr>
          <p:nvPr/>
        </p:nvSpPr>
        <p:spPr>
          <a:xfrm>
            <a:off x="2058573" y="3743662"/>
            <a:ext cx="8422908" cy="2462684"/>
          </a:xfrm>
          <a:prstGeom prst="rect">
            <a:avLst/>
          </a:prstGeom>
          <a:solidFill>
            <a:schemeClr val="accent1">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buFont typeface="Arial"/>
              <a:buNone/>
            </a:pPr>
            <a:endParaRPr lang="en-US" sz="1800" b="1" dirty="0">
              <a:latin typeface="Courier New" panose="02070309020205020404" pitchFamily="49" charset="0"/>
              <a:cs typeface="Courier New" panose="02070309020205020404" pitchFamily="49" charset="0"/>
            </a:endParaRPr>
          </a:p>
          <a:p>
            <a:pPr>
              <a:spcBef>
                <a:spcPts val="0"/>
              </a:spcBef>
              <a:buFont typeface="Arial"/>
              <a:buNone/>
            </a:pPr>
            <a:r>
              <a:rPr lang="en-US" sz="1900" b="1" dirty="0">
                <a:latin typeface="Courier New" panose="02070309020205020404" pitchFamily="49" charset="0"/>
                <a:cs typeface="Courier New" panose="02070309020205020404" pitchFamily="49" charset="0"/>
              </a:rPr>
              <a:t>void daxpy(double *z, double a, double *x, double *y, int n)</a:t>
            </a:r>
          </a:p>
          <a:p>
            <a:pPr>
              <a:spcBef>
                <a:spcPts val="0"/>
              </a:spcBef>
              <a:buFont typeface="Arial"/>
              <a:buNone/>
            </a:pPr>
            <a:r>
              <a:rPr lang="en-US" sz="1900" b="1" dirty="0">
                <a:latin typeface="Courier New" panose="02070309020205020404" pitchFamily="49" charset="0"/>
                <a:cs typeface="Courier New" panose="02070309020205020404" pitchFamily="49" charset="0"/>
              </a:rPr>
              <a:t>{</a:t>
            </a:r>
          </a:p>
          <a:p>
            <a:pPr>
              <a:spcBef>
                <a:spcPts val="0"/>
              </a:spcBef>
              <a:buFont typeface="Arial"/>
              <a:buNone/>
            </a:pPr>
            <a:r>
              <a:rPr lang="en-US" sz="1900" b="1" dirty="0">
                <a:latin typeface="Courier New" panose="02070309020205020404" pitchFamily="49" charset="0"/>
                <a:cs typeface="Courier New" panose="02070309020205020404" pitchFamily="49" charset="0"/>
              </a:rPr>
              <a:t>	</a:t>
            </a:r>
            <a:r>
              <a:rPr lang="en-US" sz="1900" b="1" dirty="0">
                <a:solidFill>
                  <a:srgbClr val="FF0000"/>
                </a:solidFill>
                <a:latin typeface="Courier New" panose="02070309020205020404" pitchFamily="49" charset="0"/>
                <a:cs typeface="Courier New" panose="02070309020205020404" pitchFamily="49" charset="0"/>
              </a:rPr>
              <a:t>#pragma omp parallel for</a:t>
            </a:r>
          </a:p>
          <a:p>
            <a:pPr>
              <a:spcBef>
                <a:spcPts val="0"/>
              </a:spcBef>
              <a:buFont typeface="Arial"/>
              <a:buNone/>
            </a:pPr>
            <a:endParaRPr lang="en-US" sz="1900" b="1" dirty="0">
              <a:solidFill>
                <a:srgbClr val="FF0000"/>
              </a:solidFill>
              <a:latin typeface="Courier New" panose="02070309020205020404" pitchFamily="49" charset="0"/>
              <a:cs typeface="Courier New" panose="02070309020205020404" pitchFamily="49" charset="0"/>
            </a:endParaRPr>
          </a:p>
          <a:p>
            <a:pPr>
              <a:spcBef>
                <a:spcPts val="0"/>
              </a:spcBef>
              <a:buFont typeface="Arial"/>
              <a:buNone/>
            </a:pPr>
            <a:r>
              <a:rPr lang="en-US" sz="1900" b="1" dirty="0">
                <a:latin typeface="Courier New" panose="02070309020205020404" pitchFamily="49" charset="0"/>
                <a:cs typeface="Courier New" panose="02070309020205020404" pitchFamily="49" charset="0"/>
              </a:rPr>
              <a:t>	for(</a:t>
            </a:r>
            <a:r>
              <a:rPr lang="en-US" sz="1900" b="1" dirty="0" err="1">
                <a:latin typeface="Courier New" panose="02070309020205020404" pitchFamily="49" charset="0"/>
                <a:cs typeface="Courier New" panose="02070309020205020404" pitchFamily="49" charset="0"/>
              </a:rPr>
              <a:t>int</a:t>
            </a:r>
            <a:r>
              <a:rPr lang="en-US" sz="1900" b="1" dirty="0">
                <a:latin typeface="Courier New" panose="02070309020205020404" pitchFamily="49" charset="0"/>
                <a:cs typeface="Courier New" panose="02070309020205020404" pitchFamily="49" charset="0"/>
              </a:rPr>
              <a:t> </a:t>
            </a:r>
            <a:r>
              <a:rPr lang="en-US" sz="1900" b="1" dirty="0" err="1">
                <a:latin typeface="Courier New" panose="02070309020205020404" pitchFamily="49" charset="0"/>
                <a:cs typeface="Courier New" panose="02070309020205020404" pitchFamily="49" charset="0"/>
              </a:rPr>
              <a:t>i</a:t>
            </a:r>
            <a:r>
              <a:rPr lang="en-US" sz="1900" b="1" dirty="0">
                <a:latin typeface="Courier New" panose="02070309020205020404" pitchFamily="49" charset="0"/>
                <a:cs typeface="Courier New" panose="02070309020205020404" pitchFamily="49" charset="0"/>
              </a:rPr>
              <a:t>=0; i&lt;n; i++)</a:t>
            </a:r>
          </a:p>
          <a:p>
            <a:pPr>
              <a:spcBef>
                <a:spcPts val="0"/>
              </a:spcBef>
              <a:buFont typeface="Arial"/>
              <a:buNone/>
            </a:pPr>
            <a:r>
              <a:rPr lang="en-US" sz="1900" b="1" dirty="0">
                <a:latin typeface="Courier New" panose="02070309020205020404" pitchFamily="49" charset="0"/>
                <a:cs typeface="Courier New" panose="02070309020205020404" pitchFamily="49" charset="0"/>
              </a:rPr>
              <a:t>	{</a:t>
            </a:r>
          </a:p>
          <a:p>
            <a:pPr>
              <a:spcBef>
                <a:spcPts val="0"/>
              </a:spcBef>
              <a:buFont typeface="Arial"/>
              <a:buNone/>
            </a:pPr>
            <a:r>
              <a:rPr lang="en-US" sz="1900" b="1" dirty="0">
                <a:latin typeface="Courier New" panose="02070309020205020404" pitchFamily="49" charset="0"/>
                <a:cs typeface="Courier New" panose="02070309020205020404" pitchFamily="49" charset="0"/>
              </a:rPr>
              <a:t>		z[i] = a*x[i]+y[i];</a:t>
            </a:r>
          </a:p>
          <a:p>
            <a:pPr>
              <a:spcBef>
                <a:spcPts val="0"/>
              </a:spcBef>
              <a:buFont typeface="Arial"/>
              <a:buNone/>
            </a:pPr>
            <a:r>
              <a:rPr lang="en-US" sz="1900" b="1" dirty="0">
                <a:latin typeface="Courier New" panose="02070309020205020404" pitchFamily="49" charset="0"/>
                <a:cs typeface="Courier New" panose="02070309020205020404" pitchFamily="49" charset="0"/>
              </a:rPr>
              <a:t>	}</a:t>
            </a:r>
          </a:p>
          <a:p>
            <a:pPr>
              <a:spcBef>
                <a:spcPts val="0"/>
              </a:spcBef>
              <a:buFont typeface="Arial"/>
              <a:buNone/>
            </a:pPr>
            <a:r>
              <a:rPr lang="en-US" sz="1900" b="1" dirty="0">
                <a:latin typeface="Courier New" panose="02070309020205020404" pitchFamily="49" charset="0"/>
                <a:cs typeface="Courier New" panose="02070309020205020404" pitchFamily="49" charset="0"/>
              </a:rPr>
              <a:t>	return;</a:t>
            </a:r>
          </a:p>
          <a:p>
            <a:pPr>
              <a:spcBef>
                <a:spcPts val="0"/>
              </a:spcBef>
              <a:buFont typeface="Arial"/>
              <a:buNone/>
            </a:pPr>
            <a:r>
              <a:rPr lang="en-US" sz="19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1938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75" y="269127"/>
            <a:ext cx="11218460" cy="766482"/>
          </a:xfrm>
        </p:spPr>
        <p:txBody>
          <a:bodyPr>
            <a:normAutofit/>
          </a:bodyPr>
          <a:lstStyle/>
          <a:p>
            <a:r>
              <a:rPr lang="en-US" sz="4000" dirty="0"/>
              <a:t>Shared and Private Variables and Defaults</a:t>
            </a:r>
          </a:p>
        </p:txBody>
      </p:sp>
      <p:sp>
        <p:nvSpPr>
          <p:cNvPr id="6" name="Content Placeholder 5"/>
          <p:cNvSpPr>
            <a:spLocks noGrp="1"/>
          </p:cNvSpPr>
          <p:nvPr>
            <p:ph idx="1"/>
          </p:nvPr>
        </p:nvSpPr>
        <p:spPr/>
        <p:txBody>
          <a:bodyPr/>
          <a:lstStyle/>
          <a:p>
            <a:r>
              <a:rPr lang="en-US" dirty="0"/>
              <a:t>Stack variables in function calls from parallel regions are thread-private</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Content Placeholder 5">
            <a:extLst>
              <a:ext uri="{FF2B5EF4-FFF2-40B4-BE49-F238E27FC236}">
                <a16:creationId xmlns:a16="http://schemas.microsoft.com/office/drawing/2014/main" id="{F2368772-0FAC-48F2-8216-E7A73E7260FA}"/>
              </a:ext>
            </a:extLst>
          </p:cNvPr>
          <p:cNvSpPr txBox="1">
            <a:spLocks/>
          </p:cNvSpPr>
          <p:nvPr/>
        </p:nvSpPr>
        <p:spPr>
          <a:xfrm>
            <a:off x="1815152" y="2622457"/>
            <a:ext cx="4326341" cy="3055011"/>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buFont typeface="Arial"/>
              <a:buNone/>
            </a:pPr>
            <a:r>
              <a:rPr lang="en-US" sz="1800" b="1" dirty="0">
                <a:latin typeface="Courier New" panose="02070309020205020404" pitchFamily="49" charset="0"/>
                <a:cs typeface="Courier New" panose="02070309020205020404" pitchFamily="49" charset="0"/>
              </a:rPr>
              <a:t>…</a:t>
            </a:r>
          </a:p>
          <a:p>
            <a:pPr>
              <a:spcBef>
                <a:spcPts val="0"/>
              </a:spcBef>
              <a:buFont typeface="Arial"/>
              <a:buNone/>
            </a:pP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#pragma omp parallel for</a:t>
            </a:r>
          </a:p>
          <a:p>
            <a:pPr>
              <a:spcBef>
                <a:spcPts val="0"/>
              </a:spcBef>
              <a:buFont typeface="Arial"/>
              <a:buNone/>
            </a:pPr>
            <a:endParaRPr lang="en-US" sz="1800" b="1" dirty="0">
              <a:solidFill>
                <a:srgbClr val="FF0000"/>
              </a:solidFill>
              <a:latin typeface="Courier New" panose="02070309020205020404" pitchFamily="49" charset="0"/>
              <a:cs typeface="Courier New" panose="02070309020205020404" pitchFamily="49" charset="0"/>
            </a:endParaRPr>
          </a:p>
          <a:p>
            <a:pPr>
              <a:spcBef>
                <a:spcPts val="0"/>
              </a:spcBef>
              <a:buFont typeface="Arial"/>
              <a:buNone/>
            </a:pPr>
            <a:r>
              <a:rPr lang="en-US" sz="1800" b="1" dirty="0">
                <a:latin typeface="Courier New" panose="02070309020205020404" pitchFamily="49" charset="0"/>
                <a:cs typeface="Courier New" panose="02070309020205020404" pitchFamily="49" charset="0"/>
              </a:rPr>
              <a:t>	for(int i=0; i&lt;n; i++)</a:t>
            </a:r>
          </a:p>
          <a:p>
            <a:pPr>
              <a:spcBef>
                <a:spcPts val="0"/>
              </a:spcBef>
              <a:buFont typeface="Arial"/>
              <a:buNone/>
            </a:pPr>
            <a:r>
              <a:rPr lang="en-US" sz="1800" b="1" dirty="0">
                <a:latin typeface="Courier New" panose="02070309020205020404" pitchFamily="49" charset="0"/>
                <a:cs typeface="Courier New" panose="02070309020205020404" pitchFamily="49" charset="0"/>
              </a:rPr>
              <a:t>	{</a:t>
            </a:r>
          </a:p>
          <a:p>
            <a:pPr>
              <a:spcBef>
                <a:spcPts val="0"/>
              </a:spcBef>
              <a:buFont typeface="Arial"/>
              <a:buNone/>
            </a:pPr>
            <a:r>
              <a:rPr lang="en-US" sz="1800" b="1" dirty="0">
                <a:latin typeface="Courier New" panose="02070309020205020404" pitchFamily="49" charset="0"/>
                <a:cs typeface="Courier New" panose="02070309020205020404" pitchFamily="49" charset="0"/>
              </a:rPr>
              <a:t>		z[i] = f(x[i]);</a:t>
            </a:r>
          </a:p>
          <a:p>
            <a:pPr>
              <a:spcBef>
                <a:spcPts val="0"/>
              </a:spcBef>
              <a:buFont typeface="Arial"/>
              <a:buNone/>
            </a:pPr>
            <a:r>
              <a:rPr lang="en-US" sz="1800" b="1" dirty="0">
                <a:latin typeface="Courier New" panose="02070309020205020404" pitchFamily="49" charset="0"/>
                <a:cs typeface="Courier New" panose="02070309020205020404" pitchFamily="49" charset="0"/>
              </a:rPr>
              <a:t>	}</a:t>
            </a:r>
          </a:p>
          <a:p>
            <a:pPr>
              <a:spcBef>
                <a:spcPts val="0"/>
              </a:spcBef>
              <a:buFont typeface="Arial"/>
              <a:buNone/>
            </a:pPr>
            <a:r>
              <a:rPr lang="en-US" sz="1800" b="1" dirty="0">
                <a:latin typeface="Courier New" panose="02070309020205020404" pitchFamily="49" charset="0"/>
                <a:cs typeface="Courier New" panose="02070309020205020404" pitchFamily="49" charset="0"/>
              </a:rPr>
              <a:t>  </a:t>
            </a:r>
          </a:p>
          <a:p>
            <a:pPr>
              <a:spcBef>
                <a:spcPts val="0"/>
              </a:spcBef>
              <a:buFont typeface="Arial"/>
              <a:buNone/>
            </a:pPr>
            <a:r>
              <a:rPr lang="en-US" sz="1800" b="1" dirty="0">
                <a:latin typeface="Courier New" panose="02070309020205020404" pitchFamily="49" charset="0"/>
                <a:cs typeface="Courier New" panose="02070309020205020404" pitchFamily="49" charset="0"/>
              </a:rPr>
              <a:t>double f(double a){ </a:t>
            </a:r>
          </a:p>
          <a:p>
            <a:pPr>
              <a:spcBef>
                <a:spcPts val="0"/>
              </a:spcBef>
              <a:buFont typeface="Arial"/>
              <a:buNone/>
            </a:pPr>
            <a:r>
              <a:rPr lang="en-US" sz="1800" b="1" dirty="0">
                <a:latin typeface="Courier New" panose="02070309020205020404" pitchFamily="49" charset="0"/>
                <a:cs typeface="Courier New" panose="02070309020205020404" pitchFamily="49" charset="0"/>
              </a:rPr>
              <a:t>  double b = sqrt(a);</a:t>
            </a:r>
          </a:p>
          <a:p>
            <a:pPr>
              <a:spcBef>
                <a:spcPts val="0"/>
              </a:spcBef>
              <a:buFont typeface="Arial"/>
              <a:buNone/>
            </a:pPr>
            <a:r>
              <a:rPr lang="en-US" sz="1800" b="1" dirty="0">
                <a:latin typeface="Courier New" panose="02070309020205020404" pitchFamily="49" charset="0"/>
                <a:cs typeface="Courier New" panose="02070309020205020404" pitchFamily="49" charset="0"/>
              </a:rPr>
              <a:t>  return a+b+b/5;</a:t>
            </a:r>
          </a:p>
          <a:p>
            <a:pPr>
              <a:spcBef>
                <a:spcPts val="0"/>
              </a:spcBef>
              <a:buFont typeface="Arial"/>
              <a:buNone/>
            </a:pPr>
            <a:r>
              <a:rPr lang="en-US" sz="1800" b="1"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733F38B6-A048-4CFE-8367-FDF361CE42CD}"/>
              </a:ext>
            </a:extLst>
          </p:cNvPr>
          <p:cNvSpPr txBox="1"/>
          <p:nvPr/>
        </p:nvSpPr>
        <p:spPr>
          <a:xfrm>
            <a:off x="6482686" y="2838734"/>
            <a:ext cx="3548418" cy="2308324"/>
          </a:xfrm>
          <a:prstGeom prst="rect">
            <a:avLst/>
          </a:prstGeom>
          <a:noFill/>
        </p:spPr>
        <p:txBody>
          <a:bodyPr wrap="square" rtlCol="0">
            <a:spAutoFit/>
          </a:bodyPr>
          <a:lstStyle/>
          <a:p>
            <a:r>
              <a:rPr lang="en-US" sz="2400" dirty="0"/>
              <a:t>Since each thread has its own stack and function calls are implemented using stacks, each thread gets its own copy of the variable b</a:t>
            </a:r>
          </a:p>
        </p:txBody>
      </p:sp>
    </p:spTree>
    <p:extLst>
      <p:ext uri="{BB962C8B-B14F-4D97-AF65-F5344CB8AC3E}">
        <p14:creationId xmlns:p14="http://schemas.microsoft.com/office/powerpoint/2010/main" val="269105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Mandlebrot Sets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Rectangle 7">
            <a:extLst>
              <a:ext uri="{FF2B5EF4-FFF2-40B4-BE49-F238E27FC236}">
                <a16:creationId xmlns:a16="http://schemas.microsoft.com/office/drawing/2014/main" id="{5EFEC26C-C75B-4F48-A5C7-FDB98D611F25}"/>
              </a:ext>
            </a:extLst>
          </p:cNvPr>
          <p:cNvSpPr/>
          <p:nvPr/>
        </p:nvSpPr>
        <p:spPr>
          <a:xfrm>
            <a:off x="1676400" y="1213924"/>
            <a:ext cx="4406878" cy="2308324"/>
          </a:xfrm>
          <a:prstGeom prst="rect">
            <a:avLst/>
          </a:prstGeom>
          <a:solidFill>
            <a:schemeClr val="accent1">
              <a:lumMod val="20000"/>
              <a:lumOff val="80000"/>
            </a:schemeClr>
          </a:solidFill>
        </p:spPr>
        <p:txBody>
          <a:bodyPr wrap="square" lIns="91440" tIns="45720" rIns="91440" bIns="45720">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double x, y;</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int i, j, m, n, maxiter;</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int depth[200][300];</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extern int mandel_val();</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n = 300;</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m = 200;</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maxiter = 200;</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BF860E1C-FB59-461D-A55D-8EB84A232E6B}"/>
              </a:ext>
            </a:extLst>
          </p:cNvPr>
          <p:cNvPicPr>
            <a:picLocks noChangeAspect="1"/>
          </p:cNvPicPr>
          <p:nvPr/>
        </p:nvPicPr>
        <p:blipFill>
          <a:blip r:embed="rId3"/>
          <a:stretch>
            <a:fillRect/>
          </a:stretch>
        </p:blipFill>
        <p:spPr>
          <a:xfrm>
            <a:off x="7866797" y="111391"/>
            <a:ext cx="1591102" cy="1054690"/>
          </a:xfrm>
          <a:prstGeom prst="rect">
            <a:avLst/>
          </a:prstGeom>
        </p:spPr>
      </p:pic>
      <p:pic>
        <p:nvPicPr>
          <p:cNvPr id="4" name="Picture 3">
            <a:extLst>
              <a:ext uri="{FF2B5EF4-FFF2-40B4-BE49-F238E27FC236}">
                <a16:creationId xmlns:a16="http://schemas.microsoft.com/office/drawing/2014/main" id="{9C6E4902-6595-48F2-957D-2135E14CEE0F}"/>
              </a:ext>
            </a:extLst>
          </p:cNvPr>
          <p:cNvPicPr>
            <a:picLocks noChangeAspect="1"/>
          </p:cNvPicPr>
          <p:nvPr/>
        </p:nvPicPr>
        <p:blipFill>
          <a:blip r:embed="rId4"/>
          <a:stretch>
            <a:fillRect/>
          </a:stretch>
        </p:blipFill>
        <p:spPr>
          <a:xfrm>
            <a:off x="9675765" y="1342898"/>
            <a:ext cx="1678035" cy="1025187"/>
          </a:xfrm>
          <a:prstGeom prst="rect">
            <a:avLst/>
          </a:prstGeom>
        </p:spPr>
      </p:pic>
      <p:sp>
        <p:nvSpPr>
          <p:cNvPr id="6" name="TextBox 5">
            <a:extLst>
              <a:ext uri="{FF2B5EF4-FFF2-40B4-BE49-F238E27FC236}">
                <a16:creationId xmlns:a16="http://schemas.microsoft.com/office/drawing/2014/main" id="{8BD38745-B62C-4557-8AE4-883F2FD9A7A1}"/>
              </a:ext>
            </a:extLst>
          </p:cNvPr>
          <p:cNvSpPr txBox="1"/>
          <p:nvPr/>
        </p:nvSpPr>
        <p:spPr>
          <a:xfrm>
            <a:off x="6373504" y="2535002"/>
            <a:ext cx="184731" cy="369332"/>
          </a:xfrm>
          <a:prstGeom prst="rect">
            <a:avLst/>
          </a:prstGeom>
          <a:noFill/>
        </p:spPr>
        <p:txBody>
          <a:bodyPr wrap="none" rtlCol="0">
            <a:spAutoFit/>
          </a:bodyPr>
          <a:lstStyle/>
          <a:p>
            <a:endParaRPr lang="en-US" dirty="0"/>
          </a:p>
        </p:txBody>
      </p:sp>
      <p:sp>
        <p:nvSpPr>
          <p:cNvPr id="15" name="TextBox 14">
            <a:extLst>
              <a:ext uri="{FF2B5EF4-FFF2-40B4-BE49-F238E27FC236}">
                <a16:creationId xmlns:a16="http://schemas.microsoft.com/office/drawing/2014/main" id="{707F4646-1EE3-4772-BE23-204D1F690227}"/>
              </a:ext>
            </a:extLst>
          </p:cNvPr>
          <p:cNvSpPr txBox="1"/>
          <p:nvPr/>
        </p:nvSpPr>
        <p:spPr>
          <a:xfrm>
            <a:off x="1676400" y="3714194"/>
            <a:ext cx="6801862" cy="365760"/>
          </a:xfrm>
          <a:prstGeom prst="rect">
            <a:avLst/>
          </a:prstGeom>
          <a:solidFill>
            <a:schemeClr val="accent1">
              <a:lumMod val="20000"/>
              <a:lumOff val="80000"/>
            </a:schemeClr>
          </a:solidFill>
        </p:spPr>
        <p:txBody>
          <a:bodyPr wrap="square" rtlCol="0">
            <a:spAutoFit/>
          </a:bodyPr>
          <a:lstStyle/>
          <a:p>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#pragma omp parallel</a:t>
            </a:r>
          </a:p>
          <a:p>
            <a:endParaRPr lang="en-US" dirty="0"/>
          </a:p>
        </p:txBody>
      </p:sp>
      <p:sp>
        <p:nvSpPr>
          <p:cNvPr id="16" name="TextBox 15">
            <a:extLst>
              <a:ext uri="{FF2B5EF4-FFF2-40B4-BE49-F238E27FC236}">
                <a16:creationId xmlns:a16="http://schemas.microsoft.com/office/drawing/2014/main" id="{8DCC899F-9DCC-4950-97A8-0390BB276624}"/>
              </a:ext>
            </a:extLst>
          </p:cNvPr>
          <p:cNvSpPr txBox="1"/>
          <p:nvPr/>
        </p:nvSpPr>
        <p:spPr>
          <a:xfrm>
            <a:off x="1676399" y="4079954"/>
            <a:ext cx="6801862" cy="1645920"/>
          </a:xfrm>
          <a:prstGeom prst="rect">
            <a:avLst/>
          </a:prstGeom>
          <a:solidFill>
            <a:schemeClr val="accent1">
              <a:lumMod val="20000"/>
              <a:lumOff val="80000"/>
            </a:schemeClr>
          </a:solidFill>
        </p:spPr>
        <p:txBody>
          <a:bodyPr wrap="square" rtlCol="0">
            <a:spAutoFit/>
          </a:bodyPr>
          <a:lstStyle/>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for (i = 0; i &lt; m; i++)</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for (j = 0; j &lt; n; j++)  {</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x = i/ (double) m;</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y = j/ (double) n;</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depth[i][j] = mandel_val(x, y, maxiter);</a:t>
            </a:r>
          </a:p>
          <a:p>
            <a:r>
              <a:rPr lang="en-US" b="1" dirty="0">
                <a:effectLst>
                  <a:outerShdw blurRad="38100" dist="38100" dir="2700000" algn="tl">
                    <a:srgbClr val="FFFFFF"/>
                  </a:outerShdw>
                </a:effectLst>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endParaRPr lang="en-US" dirty="0"/>
          </a:p>
        </p:txBody>
      </p:sp>
      <p:sp>
        <p:nvSpPr>
          <p:cNvPr id="17" name="TextBox 16">
            <a:extLst>
              <a:ext uri="{FF2B5EF4-FFF2-40B4-BE49-F238E27FC236}">
                <a16:creationId xmlns:a16="http://schemas.microsoft.com/office/drawing/2014/main" id="{D7C5BBC7-DC6D-49DD-BC2C-0C95CA9A5971}"/>
              </a:ext>
            </a:extLst>
          </p:cNvPr>
          <p:cNvSpPr txBox="1"/>
          <p:nvPr/>
        </p:nvSpPr>
        <p:spPr>
          <a:xfrm>
            <a:off x="4546978" y="3714195"/>
            <a:ext cx="3931283" cy="365760"/>
          </a:xfrm>
          <a:prstGeom prst="rect">
            <a:avLst/>
          </a:prstGeom>
          <a:solidFill>
            <a:schemeClr val="accent1">
              <a:lumMod val="20000"/>
              <a:lumOff val="80000"/>
            </a:schemeClr>
          </a:solidFill>
        </p:spPr>
        <p:txBody>
          <a:bodyPr wrap="square" rtlCol="0">
            <a:spAutoFit/>
          </a:bodyPr>
          <a:lstStyle/>
          <a:p>
            <a:r>
              <a:rPr lang="en-US" b="1" dirty="0">
                <a:solidFill>
                  <a:srgbClr val="FF0000"/>
                </a:solidFill>
                <a:effectLst>
                  <a:outerShdw blurRad="38100" dist="38100" dir="2700000" algn="tl">
                    <a:srgbClr val="FFFFFF"/>
                  </a:outerShdw>
                </a:effectLst>
                <a:latin typeface="Courier New" panose="02070309020205020404" pitchFamily="49" charset="0"/>
                <a:cs typeface="Courier New" panose="02070309020205020404" pitchFamily="49" charset="0"/>
              </a:rPr>
              <a:t>for private(j, x, y)</a:t>
            </a:r>
          </a:p>
          <a:p>
            <a:endParaRPr lang="en-US" dirty="0"/>
          </a:p>
        </p:txBody>
      </p:sp>
      <p:sp>
        <p:nvSpPr>
          <p:cNvPr id="7" name="TextBox 6">
            <a:extLst>
              <a:ext uri="{FF2B5EF4-FFF2-40B4-BE49-F238E27FC236}">
                <a16:creationId xmlns:a16="http://schemas.microsoft.com/office/drawing/2014/main" id="{33D9F22A-B33F-9848-8701-36D78D644974}"/>
              </a:ext>
            </a:extLst>
          </p:cNvPr>
          <p:cNvSpPr txBox="1"/>
          <p:nvPr/>
        </p:nvSpPr>
        <p:spPr>
          <a:xfrm>
            <a:off x="9457899" y="791144"/>
            <a:ext cx="2480101" cy="461665"/>
          </a:xfrm>
          <a:prstGeom prst="rect">
            <a:avLst/>
          </a:prstGeom>
          <a:noFill/>
        </p:spPr>
        <p:txBody>
          <a:bodyPr wrap="square" rtlCol="0">
            <a:spAutoFit/>
          </a:bodyPr>
          <a:lstStyle/>
          <a:p>
            <a:r>
              <a:rPr lang="en-US" sz="1200" dirty="0"/>
              <a:t>© 2005-2013 Wolfgang Beyer / CC BY-SA 3.0 / </a:t>
            </a:r>
            <a:r>
              <a:rPr lang="en-US" sz="1200" u="sng" dirty="0">
                <a:hlinkClick r:id="rId5"/>
              </a:rPr>
              <a:t>https://goo.gl/VmZ5Jp</a:t>
            </a:r>
            <a:r>
              <a:rPr lang="en-US" sz="1200" dirty="0"/>
              <a:t> </a:t>
            </a:r>
          </a:p>
        </p:txBody>
      </p:sp>
    </p:spTree>
    <p:extLst>
      <p:ext uri="{BB962C8B-B14F-4D97-AF65-F5344CB8AC3E}">
        <p14:creationId xmlns:p14="http://schemas.microsoft.com/office/powerpoint/2010/main" val="33430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Private Clause: Semantics and Limitations</a:t>
            </a:r>
          </a:p>
        </p:txBody>
      </p:sp>
      <p:sp>
        <p:nvSpPr>
          <p:cNvPr id="3" name="Content Placeholder 2"/>
          <p:cNvSpPr>
            <a:spLocks noGrp="1"/>
          </p:cNvSpPr>
          <p:nvPr>
            <p:ph idx="1"/>
          </p:nvPr>
        </p:nvSpPr>
        <p:spPr/>
        <p:txBody>
          <a:bodyPr>
            <a:normAutofit/>
          </a:bodyPr>
          <a:lstStyle/>
          <a:p>
            <a:r>
              <a:rPr lang="en-US" dirty="0"/>
              <a:t>Each thread has its own copy of each variable declared private</a:t>
            </a:r>
          </a:p>
          <a:p>
            <a:r>
              <a:rPr lang="en-US" dirty="0"/>
              <a:t>Copies of private variables have undefined values, when the loop starts</a:t>
            </a:r>
          </a:p>
          <a:p>
            <a:pPr lvl="1"/>
            <a:r>
              <a:rPr lang="en-US" dirty="0"/>
              <a:t>Except on the master thread</a:t>
            </a:r>
          </a:p>
          <a:p>
            <a:r>
              <a:rPr lang="en-US" dirty="0"/>
              <a:t>The value of a private variable is unavailable to the master thread after a parallel loop terminates</a:t>
            </a:r>
          </a:p>
          <a:p>
            <a:pPr lvl="1"/>
            <a:r>
              <a:rPr lang="en-US" dirty="0"/>
              <a:t>Because it is unclear which thread’s value to copy back into the master thread’s copy</a:t>
            </a:r>
          </a:p>
          <a:p>
            <a:r>
              <a:rPr lang="en-US" dirty="0">
                <a:latin typeface="Courier New" panose="02070309020205020404" pitchFamily="49" charset="0"/>
                <a:cs typeface="Courier New" panose="02070309020205020404" pitchFamily="49" charset="0"/>
              </a:rPr>
              <a:t>firstprivate</a:t>
            </a:r>
            <a:r>
              <a:rPr lang="en-US" dirty="0"/>
              <a:t> and </a:t>
            </a:r>
            <a:r>
              <a:rPr lang="en-US" dirty="0">
                <a:latin typeface="Courier New" panose="02070309020205020404" pitchFamily="49" charset="0"/>
                <a:cs typeface="Courier New" panose="02070309020205020404" pitchFamily="49" charset="0"/>
              </a:rPr>
              <a:t>lastprivate</a:t>
            </a:r>
            <a:r>
              <a:rPr lang="en-US" dirty="0"/>
              <a:t> clauses provide additional functionality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97455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trips(downRigh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S-DS_PPT_template_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MCS-DS_PPT_template_final</Template>
  <TotalTime>4493</TotalTime>
  <Words>1237</Words>
  <Application>Microsoft Macintosh PowerPoint</Application>
  <PresentationFormat>Widescreen</PresentationFormat>
  <Paragraphs>245</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Helvetica</vt:lpstr>
      <vt:lpstr>Lato</vt:lpstr>
      <vt:lpstr>Lato Medium</vt:lpstr>
      <vt:lpstr>MCS-DS_PPT_template_final</vt:lpstr>
      <vt:lpstr>OpenMP: Enabling Parallelization</vt:lpstr>
      <vt:lpstr>Example Loop</vt:lpstr>
      <vt:lpstr>PowerPoint Presentation</vt:lpstr>
      <vt:lpstr>PowerPoint Presentation</vt:lpstr>
      <vt:lpstr>Example Loop</vt:lpstr>
      <vt:lpstr>Shared and Private Variables and Defaults</vt:lpstr>
      <vt:lpstr>Shared and Private Variables and Defaults</vt:lpstr>
      <vt:lpstr>Example: Mandlebrot Sets </vt:lpstr>
      <vt:lpstr>Private Clause: Semantics and Limitations</vt:lpstr>
      <vt:lpstr>firstprivate and lastprivate</vt:lpstr>
      <vt:lpstr>lastprivate Example</vt:lpstr>
      <vt:lpstr>firstprivate Example</vt:lpstr>
      <vt:lpstr>A variable can be in both lists</vt:lpstr>
      <vt:lpstr>Summary: Data Sharing</vt:lpstr>
      <vt:lpstr>Reduction Example</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 enabling parallelization</dc:title>
  <dc:creator>Microsoft Office User</dc:creator>
  <cp:lastModifiedBy>Microsoft Office User</cp:lastModifiedBy>
  <cp:revision>33</cp:revision>
  <dcterms:created xsi:type="dcterms:W3CDTF">2018-07-04T20:02:11Z</dcterms:created>
  <dcterms:modified xsi:type="dcterms:W3CDTF">2018-07-12T22:14:01Z</dcterms:modified>
</cp:coreProperties>
</file>