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9" r:id="rId3"/>
    <p:sldId id="271" r:id="rId4"/>
    <p:sldId id="270" r:id="rId5"/>
    <p:sldId id="296" r:id="rId6"/>
    <p:sldId id="29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20"/>
    <p:restoredTop sz="94617"/>
  </p:normalViewPr>
  <p:slideViewPr>
    <p:cSldViewPr snapToGrid="0" snapToObjects="1">
      <p:cViewPr varScale="1">
        <p:scale>
          <a:sx n="88" d="100"/>
          <a:sy n="88" d="100"/>
        </p:scale>
        <p:origin x="984" y="184"/>
      </p:cViewPr>
      <p:guideLst>
        <p:guide orient="horz" pos="2160"/>
        <p:guide pos="3840"/>
      </p:guideLst>
    </p:cSldViewPr>
  </p:slideViewPr>
  <p:notesTextViewPr>
    <p:cViewPr>
      <p:scale>
        <a:sx n="1" d="1"/>
        <a:sy n="1" d="1"/>
      </p:scale>
      <p:origin x="0" y="0"/>
    </p:cViewPr>
  </p:notesTextViewPr>
  <p:sorterViewPr>
    <p:cViewPr>
      <p:scale>
        <a:sx n="155" d="100"/>
        <a:sy n="15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EB65F-3198-C342-AF5C-9E84F1A53AF1}" type="datetimeFigureOut">
              <a:rPr lang="en-US" smtClean="0"/>
              <a:t>7/12/18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7683B-D5C0-8D40-AAEC-164ED7D440AF}" type="slidenum">
              <a:rPr lang="en-US" smtClean="0"/>
              <a:t>‹#›</a:t>
            </a:fld>
            <a:endParaRPr lang="en-US" dirty="0"/>
          </a:p>
        </p:txBody>
      </p:sp>
    </p:spTree>
    <p:extLst>
      <p:ext uri="{BB962C8B-B14F-4D97-AF65-F5344CB8AC3E}">
        <p14:creationId xmlns:p14="http://schemas.microsoft.com/office/powerpoint/2010/main" val="234537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1</a:t>
            </a:fld>
            <a:endParaRPr lang="en-US" dirty="0"/>
          </a:p>
        </p:txBody>
      </p:sp>
    </p:spTree>
    <p:extLst>
      <p:ext uri="{BB962C8B-B14F-4D97-AF65-F5344CB8AC3E}">
        <p14:creationId xmlns:p14="http://schemas.microsoft.com/office/powerpoint/2010/main" val="3506561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2</a:t>
            </a:fld>
            <a:endParaRPr lang="en-US" dirty="0"/>
          </a:p>
        </p:txBody>
      </p:sp>
    </p:spTree>
    <p:extLst>
      <p:ext uri="{BB962C8B-B14F-4D97-AF65-F5344CB8AC3E}">
        <p14:creationId xmlns:p14="http://schemas.microsoft.com/office/powerpoint/2010/main" val="285760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3</a:t>
            </a:fld>
            <a:endParaRPr lang="en-US" dirty="0"/>
          </a:p>
        </p:txBody>
      </p:sp>
    </p:spTree>
    <p:extLst>
      <p:ext uri="{BB962C8B-B14F-4D97-AF65-F5344CB8AC3E}">
        <p14:creationId xmlns:p14="http://schemas.microsoft.com/office/powerpoint/2010/main" val="305975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4</a:t>
            </a:fld>
            <a:endParaRPr lang="en-US" dirty="0"/>
          </a:p>
        </p:txBody>
      </p:sp>
    </p:spTree>
    <p:extLst>
      <p:ext uri="{BB962C8B-B14F-4D97-AF65-F5344CB8AC3E}">
        <p14:creationId xmlns:p14="http://schemas.microsoft.com/office/powerpoint/2010/main" val="308656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7683B-D5C0-8D40-AAEC-164ED7D440AF}" type="slidenum">
              <a:rPr lang="en-US" smtClean="0"/>
              <a:t>5</a:t>
            </a:fld>
            <a:endParaRPr lang="en-US" dirty="0"/>
          </a:p>
        </p:txBody>
      </p:sp>
    </p:spTree>
    <p:extLst>
      <p:ext uri="{BB962C8B-B14F-4D97-AF65-F5344CB8AC3E}">
        <p14:creationId xmlns:p14="http://schemas.microsoft.com/office/powerpoint/2010/main" val="402614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7683B-D5C0-8D40-AAEC-164ED7D440AF}" type="slidenum">
              <a:rPr lang="en-US" smtClean="0"/>
              <a:t>6</a:t>
            </a:fld>
            <a:endParaRPr lang="en-US" dirty="0"/>
          </a:p>
        </p:txBody>
      </p:sp>
    </p:spTree>
    <p:extLst>
      <p:ext uri="{BB962C8B-B14F-4D97-AF65-F5344CB8AC3E}">
        <p14:creationId xmlns:p14="http://schemas.microsoft.com/office/powerpoint/2010/main" val="2946929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2387600"/>
          </a:xfrm>
        </p:spPr>
        <p:txBody>
          <a:bodyPr anchor="b">
            <a:normAutofit/>
          </a:bodyPr>
          <a:lstStyle>
            <a:lvl1pPr algn="ctr">
              <a:defRPr sz="5000" b="1" baseline="0">
                <a:solidFill>
                  <a:srgbClr val="007592"/>
                </a:solidFill>
                <a:latin typeface="+mj-lt"/>
                <a:cs typeface="Arial" panose="020B0604020202020204" pitchFamily="34" charset="0"/>
              </a:defRPr>
            </a:lvl1pPr>
          </a:lstStyle>
          <a:p>
            <a:r>
              <a:rPr lang="en-US" dirty="0"/>
              <a:t>Lecture Title Goes Here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Title Goes Here</a:t>
            </a:r>
          </a:p>
        </p:txBody>
      </p:sp>
      <p:sp>
        <p:nvSpPr>
          <p:cNvPr id="7" name="Rectangle 6"/>
          <p:cNvSpPr/>
          <p:nvPr userDrawn="1"/>
        </p:nvSpPr>
        <p:spPr>
          <a:xfrm>
            <a:off x="3209614" y="4063200"/>
            <a:ext cx="5772772" cy="369332"/>
          </a:xfrm>
          <a:prstGeom prst="rect">
            <a:avLst/>
          </a:prstGeom>
        </p:spPr>
        <p:txBody>
          <a:bodyPr wrap="none">
            <a:spAutoFit/>
          </a:bodyPr>
          <a:lstStyle/>
          <a:p>
            <a:r>
              <a:rPr lang="en-US" dirty="0">
                <a:solidFill>
                  <a:schemeClr val="bg1">
                    <a:lumMod val="75000"/>
                  </a:schemeClr>
                </a:solidFill>
                <a:latin typeface="Arial" panose="020B0604020202020204" pitchFamily="34" charset="0"/>
                <a:ea typeface="Lato Medium" charset="0"/>
                <a:cs typeface="Arial" panose="020B0604020202020204" pitchFamily="34" charset="0"/>
              </a:rPr>
              <a:t>UNIVERSITY OF ILLINOIS AT URBANA-CHAMPAIGN</a:t>
            </a:r>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365125"/>
            <a:ext cx="2628900" cy="5811838"/>
          </a:xfrm>
        </p:spPr>
        <p:txBody>
          <a:bodyPr vert="eaVert"/>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b="0">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b="0">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495"/>
            <a:ext cx="10515600" cy="766482"/>
          </a:xfrm>
        </p:spPr>
        <p:txBody>
          <a:bodyPr>
            <a:normAutofit/>
          </a:bodyPr>
          <a:lstStyle>
            <a:lvl1pPr>
              <a:defRPr sz="4400" b="0">
                <a:latin typeface="Helvetica" pitchFamily="2"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169894"/>
            <a:ext cx="10515600" cy="5007069"/>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dirty="0"/>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dirty="0"/>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7"/>
            <a:ext cx="10515600" cy="1325563"/>
          </a:xfrm>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3" name="Footer Placeholder 2"/>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dirty="0"/>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759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9B25-8707-AE4A-A896-E092163CC0DA}"/>
              </a:ext>
            </a:extLst>
          </p:cNvPr>
          <p:cNvSpPr>
            <a:spLocks noGrp="1"/>
          </p:cNvSpPr>
          <p:nvPr>
            <p:ph type="ctrTitle"/>
          </p:nvPr>
        </p:nvSpPr>
        <p:spPr/>
        <p:txBody>
          <a:bodyPr/>
          <a:lstStyle/>
          <a:p>
            <a:r>
              <a:rPr lang="en-US" dirty="0"/>
              <a:t>OpenMP: Enabling Parallelization</a:t>
            </a:r>
          </a:p>
        </p:txBody>
      </p:sp>
      <p:sp>
        <p:nvSpPr>
          <p:cNvPr id="3" name="Subtitle 2">
            <a:extLst>
              <a:ext uri="{FF2B5EF4-FFF2-40B4-BE49-F238E27FC236}">
                <a16:creationId xmlns:a16="http://schemas.microsoft.com/office/drawing/2014/main" id="{951BF691-2F49-A64C-ACF9-FBACEFAF0951}"/>
              </a:ext>
            </a:extLst>
          </p:cNvPr>
          <p:cNvSpPr>
            <a:spLocks noGrp="1"/>
          </p:cNvSpPr>
          <p:nvPr>
            <p:ph type="subTitle" idx="1"/>
          </p:nvPr>
        </p:nvSpPr>
        <p:spPr/>
        <p:txBody>
          <a:bodyPr/>
          <a:lstStyle/>
          <a:p>
            <a:r>
              <a:rPr lang="en-US" dirty="0"/>
              <a:t>Private Variables: </a:t>
            </a:r>
            <a:r>
              <a:rPr lang="en-US" dirty="0" err="1"/>
              <a:t>firstprivate</a:t>
            </a:r>
            <a:r>
              <a:rPr lang="en-US" dirty="0"/>
              <a:t> and </a:t>
            </a:r>
            <a:r>
              <a:rPr lang="en-US" dirty="0" err="1"/>
              <a:t>lastprivate</a:t>
            </a:r>
            <a:endParaRPr lang="en-US" dirty="0"/>
          </a:p>
        </p:txBody>
      </p:sp>
      <p:sp>
        <p:nvSpPr>
          <p:cNvPr id="4" name="Rectangle 3">
            <a:extLst>
              <a:ext uri="{FF2B5EF4-FFF2-40B4-BE49-F238E27FC236}">
                <a16:creationId xmlns:a16="http://schemas.microsoft.com/office/drawing/2014/main" id="{A32A338E-0AAF-49D8-BF8C-FD64F02FA631}"/>
              </a:ext>
            </a:extLst>
          </p:cNvPr>
          <p:cNvSpPr/>
          <p:nvPr/>
        </p:nvSpPr>
        <p:spPr>
          <a:xfrm>
            <a:off x="3651067" y="6096000"/>
            <a:ext cx="4889865" cy="338554"/>
          </a:xfrm>
          <a:prstGeom prst="rect">
            <a:avLst/>
          </a:prstGeom>
        </p:spPr>
        <p:txBody>
          <a:bodyPr wrap="none">
            <a:spAutoFit/>
          </a:bodyPr>
          <a:lstStyle/>
          <a:p>
            <a:pPr lvl="0" eaLnBrk="0" fontAlgn="base" hangingPunct="0">
              <a:spcBef>
                <a:spcPct val="0"/>
              </a:spcBef>
              <a:spcAft>
                <a:spcPct val="0"/>
              </a:spcAft>
            </a:pPr>
            <a:r>
              <a:rPr lang="en-US" altLang="en-US" sz="1600" dirty="0">
                <a:solidFill>
                  <a:schemeClr val="bg1">
                    <a:lumMod val="75000"/>
                  </a:schemeClr>
                </a:solidFill>
                <a:latin typeface="Arial" panose="020B0604020202020204" pitchFamily="34" charset="0"/>
                <a:cs typeface="Arial" panose="020B0604020202020204" pitchFamily="34" charset="0"/>
              </a:rPr>
              <a:t>© 2018 L. V. Kale at the University of Illinois Urbana</a:t>
            </a:r>
            <a:endParaRPr lang="en-US" altLang="en-US" sz="1600" dirty="0">
              <a:solidFill>
                <a:schemeClr val="bg1">
                  <a:lumMod val="75000"/>
                </a:schemeClr>
              </a:solidFill>
              <a:latin typeface="Lato"/>
            </a:endParaRPr>
          </a:p>
        </p:txBody>
      </p:sp>
    </p:spTree>
    <p:extLst>
      <p:ext uri="{BB962C8B-B14F-4D97-AF65-F5344CB8AC3E}">
        <p14:creationId xmlns:p14="http://schemas.microsoft.com/office/powerpoint/2010/main" val="390617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Private Clause: Semantics and Limitations</a:t>
            </a:r>
          </a:p>
        </p:txBody>
      </p:sp>
      <p:sp>
        <p:nvSpPr>
          <p:cNvPr id="3" name="Content Placeholder 2"/>
          <p:cNvSpPr>
            <a:spLocks noGrp="1"/>
          </p:cNvSpPr>
          <p:nvPr>
            <p:ph idx="1"/>
          </p:nvPr>
        </p:nvSpPr>
        <p:spPr/>
        <p:txBody>
          <a:bodyPr>
            <a:normAutofit/>
          </a:bodyPr>
          <a:lstStyle/>
          <a:p>
            <a:r>
              <a:rPr lang="en-US" dirty="0"/>
              <a:t>Each thread has its own copy of each variable declared private</a:t>
            </a:r>
          </a:p>
          <a:p>
            <a:r>
              <a:rPr lang="en-US" dirty="0"/>
              <a:t>Copies of private variables have undefined values, when the loop starts</a:t>
            </a:r>
          </a:p>
          <a:p>
            <a:pPr lvl="1"/>
            <a:r>
              <a:rPr lang="en-US" dirty="0"/>
              <a:t>Except on the master thread</a:t>
            </a:r>
          </a:p>
          <a:p>
            <a:r>
              <a:rPr lang="en-US" dirty="0"/>
              <a:t>The value of a private variable is unavailable to the master thread after a parallel loop terminates</a:t>
            </a:r>
          </a:p>
          <a:p>
            <a:pPr lvl="1"/>
            <a:r>
              <a:rPr lang="en-US" dirty="0"/>
              <a:t>Because it is unclear which thread’s value to copy back into the master thread’s copy</a:t>
            </a:r>
          </a:p>
          <a:p>
            <a:r>
              <a:rPr lang="en-US" dirty="0">
                <a:latin typeface="Courier New" panose="02070309020205020404" pitchFamily="49" charset="0"/>
                <a:cs typeface="Courier New" panose="02070309020205020404" pitchFamily="49" charset="0"/>
              </a:rPr>
              <a:t>firstprivate</a:t>
            </a:r>
            <a:r>
              <a:rPr lang="en-US" dirty="0"/>
              <a:t> and </a:t>
            </a:r>
            <a:r>
              <a:rPr lang="en-US" dirty="0">
                <a:latin typeface="Courier New" panose="02070309020205020404" pitchFamily="49" charset="0"/>
                <a:cs typeface="Courier New" panose="02070309020205020404" pitchFamily="49" charset="0"/>
              </a:rPr>
              <a:t>lastprivate</a:t>
            </a:r>
            <a:r>
              <a:rPr lang="en-US" dirty="0"/>
              <a:t> clauses provide additional functionality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97455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trips(downRigh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firstprivate and lastprivate</a:t>
            </a:r>
          </a:p>
        </p:txBody>
      </p:sp>
      <p:sp>
        <p:nvSpPr>
          <p:cNvPr id="6" name="Content Placeholder 5"/>
          <p:cNvSpPr>
            <a:spLocks noGrp="1"/>
          </p:cNvSpPr>
          <p:nvPr>
            <p:ph idx="1"/>
          </p:nvPr>
        </p:nvSpPr>
        <p:spPr/>
        <p:txBody>
          <a:bodyPr>
            <a:normAutofit/>
          </a:bodyPr>
          <a:lstStyle/>
          <a:p>
            <a:pPr>
              <a:buClr>
                <a:schemeClr val="tx1"/>
              </a:buClr>
            </a:pPr>
            <a:r>
              <a:rPr lang="en-US" dirty="0">
                <a:solidFill>
                  <a:schemeClr val="hlink"/>
                </a:solidFill>
              </a:rPr>
              <a:t>firstprivate (list)</a:t>
            </a:r>
            <a:r>
              <a:rPr lang="en-US" dirty="0"/>
              <a:t> initializes each thread’s copy of a private variable to the value of the master thread’s copy, for all variables in list</a:t>
            </a:r>
          </a:p>
          <a:p>
            <a:pPr>
              <a:buClr>
                <a:schemeClr val="tx1"/>
              </a:buClr>
            </a:pPr>
            <a:r>
              <a:rPr lang="en-US" dirty="0">
                <a:solidFill>
                  <a:schemeClr val="hlink"/>
                </a:solidFill>
              </a:rPr>
              <a:t>lastprivate (list)</a:t>
            </a:r>
            <a:r>
              <a:rPr lang="en-US" dirty="0"/>
              <a:t> writes back to the master’s copy the value contained in the private copy belonging to the thread that executed the sequentially last iteration of the loop, for all variables in list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87078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566C89"/>
                                      </p:to>
                                    </p:animClr>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anose="02070309020205020404" pitchFamily="49" charset="0"/>
                <a:cs typeface="Courier New" panose="02070309020205020404" pitchFamily="49" charset="0"/>
              </a:rPr>
              <a:t>lastprivate</a:t>
            </a:r>
            <a:r>
              <a:rPr lang="en-US" dirty="0"/>
              <a:t> Example</a:t>
            </a:r>
          </a:p>
        </p:txBody>
      </p:sp>
      <p:sp>
        <p:nvSpPr>
          <p:cNvPr id="6" name="Content Placeholder 5"/>
          <p:cNvSpPr>
            <a:spLocks noGrp="1"/>
          </p:cNvSpPr>
          <p:nvPr>
            <p:ph idx="1"/>
          </p:nvPr>
        </p:nvSpPr>
        <p:spPr>
          <a:xfrm>
            <a:off x="838198" y="1169894"/>
            <a:ext cx="10515602" cy="5186458"/>
          </a:xfrm>
        </p:spPr>
        <p:txBody>
          <a:bodyPr>
            <a:normAutofit/>
          </a:bodyPr>
          <a:lstStyle/>
          <a:p>
            <a:r>
              <a:rPr lang="en-US" dirty="0"/>
              <a:t>What’s wrong with this example?</a:t>
            </a:r>
          </a:p>
          <a:p>
            <a:r>
              <a:rPr lang="en-US" dirty="0"/>
              <a:t>The print statement, in sequential code, prints the value taken by </a:t>
            </a:r>
            <a:r>
              <a:rPr lang="en-US" dirty="0" err="1"/>
              <a:t>tmp</a:t>
            </a:r>
            <a:r>
              <a:rPr lang="en-US" dirty="0"/>
              <a:t> in the last iteration (</a:t>
            </a:r>
            <a:r>
              <a:rPr lang="en-US" dirty="0" err="1"/>
              <a:t>i</a:t>
            </a:r>
            <a:r>
              <a:rPr lang="en-US" dirty="0"/>
              <a:t>=n-1)</a:t>
            </a:r>
          </a:p>
          <a:p>
            <a:endParaRPr lang="en-US" dirty="0"/>
          </a:p>
          <a:p>
            <a:endParaRPr lang="en-US" dirty="0"/>
          </a:p>
          <a:p>
            <a:endParaRPr lang="en-US" dirty="0"/>
          </a:p>
          <a:p>
            <a:endParaRPr lang="en-US" dirty="0"/>
          </a:p>
          <a:p>
            <a:endParaRPr lang="en-US" dirty="0"/>
          </a:p>
          <a:p>
            <a:r>
              <a:rPr lang="en-US" dirty="0"/>
              <a:t>Changing “private” to “</a:t>
            </a:r>
            <a:r>
              <a:rPr lang="en-US" dirty="0" err="1"/>
              <a:t>lastprivate</a:t>
            </a:r>
            <a:r>
              <a:rPr lang="en-US" dirty="0"/>
              <a:t>” does the right thing: </a:t>
            </a:r>
          </a:p>
          <a:p>
            <a:pPr lvl="1"/>
            <a:r>
              <a:rPr lang="en-US" dirty="0"/>
              <a:t>The value of </a:t>
            </a:r>
            <a:r>
              <a:rPr lang="en-US" dirty="0" err="1"/>
              <a:t>tmp</a:t>
            </a:r>
            <a:r>
              <a:rPr lang="en-US" dirty="0"/>
              <a:t> from the thread that executed the last iteration is copied to the main thread.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838199" y="2657765"/>
            <a:ext cx="6404429" cy="2308324"/>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(tmp)</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printf</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%f\n”,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F4C15605-D90D-A040-8DAF-AA0144751646}"/>
              </a:ext>
            </a:extLst>
          </p:cNvPr>
          <p:cNvSpPr/>
          <p:nvPr/>
        </p:nvSpPr>
        <p:spPr>
          <a:xfrm>
            <a:off x="838198" y="2657765"/>
            <a:ext cx="6348186"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lastprivate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310DB6DD-213D-9541-AD93-5FC0EB05AF21}"/>
              </a:ext>
            </a:extLst>
          </p:cNvPr>
          <p:cNvSpPr txBox="1"/>
          <p:nvPr/>
        </p:nvSpPr>
        <p:spPr>
          <a:xfrm>
            <a:off x="7641521" y="2842431"/>
            <a:ext cx="3313386" cy="1569660"/>
          </a:xfrm>
          <a:prstGeom prst="rect">
            <a:avLst/>
          </a:prstGeom>
          <a:noFill/>
        </p:spPr>
        <p:txBody>
          <a:bodyPr wrap="square" rtlCol="0">
            <a:spAutoFit/>
          </a:bodyPr>
          <a:lstStyle/>
          <a:p>
            <a:r>
              <a:rPr lang="en-US" sz="2400" dirty="0"/>
              <a:t>In parallel execution, the value of </a:t>
            </a:r>
            <a:r>
              <a:rPr lang="en-US" sz="2400" dirty="0" err="1"/>
              <a:t>tmp</a:t>
            </a:r>
            <a:r>
              <a:rPr lang="en-US" sz="2400" dirty="0"/>
              <a:t> outside (after) the loop is undefined</a:t>
            </a:r>
          </a:p>
        </p:txBody>
      </p:sp>
    </p:spTree>
    <p:extLst>
      <p:ext uri="{BB962C8B-B14F-4D97-AF65-F5344CB8AC3E}">
        <p14:creationId xmlns:p14="http://schemas.microsoft.com/office/powerpoint/2010/main" val="366403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strips(downRight)">
                                      <p:cBhvr>
                                        <p:cTn id="21" dur="500"/>
                                        <p:tgtEl>
                                          <p:spTgt spid="6">
                                            <p:txEl>
                                              <p:pRg st="7" end="7"/>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strips(downRight)">
                                      <p:cBhvr>
                                        <p:cTn id="2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anose="02070309020205020404" pitchFamily="49" charset="0"/>
                <a:cs typeface="Courier New" panose="02070309020205020404" pitchFamily="49" charset="0"/>
              </a:rPr>
              <a:t>firstprivate</a:t>
            </a:r>
            <a:r>
              <a:rPr lang="en-US" dirty="0"/>
              <a:t> Example</a:t>
            </a:r>
          </a:p>
        </p:txBody>
      </p:sp>
      <p:sp>
        <p:nvSpPr>
          <p:cNvPr id="6" name="Content Placeholder 5"/>
          <p:cNvSpPr>
            <a:spLocks noGrp="1"/>
          </p:cNvSpPr>
          <p:nvPr>
            <p:ph idx="1"/>
          </p:nvPr>
        </p:nvSpPr>
        <p:spPr>
          <a:xfrm>
            <a:off x="838198" y="1169893"/>
            <a:ext cx="10515602" cy="5388561"/>
          </a:xfrm>
        </p:spPr>
        <p:txBody>
          <a:bodyPr>
            <a:normAutofit fontScale="92500" lnSpcReduction="10000"/>
          </a:bodyPr>
          <a:lstStyle/>
          <a:p>
            <a:r>
              <a:rPr lang="en-US" dirty="0"/>
              <a:t>What’s wrong with this example?</a:t>
            </a:r>
          </a:p>
          <a:p>
            <a:r>
              <a:rPr lang="en-US" dirty="0"/>
              <a:t>s is used as a scratchpad (like </a:t>
            </a:r>
            <a:r>
              <a:rPr lang="en-US" dirty="0" err="1"/>
              <a:t>tmp</a:t>
            </a:r>
            <a:r>
              <a:rPr lang="en-US" dirty="0"/>
              <a:t> was, in previous example)</a:t>
            </a:r>
          </a:p>
          <a:p>
            <a:r>
              <a:rPr lang="en-US" dirty="0"/>
              <a:t>I.e. values of s[1] ..s[7] are assigned before use in each iteration</a:t>
            </a:r>
          </a:p>
          <a:p>
            <a:r>
              <a:rPr lang="en-US" dirty="0"/>
              <a:t>But s[0] is only read.. It is assigned before the loop</a:t>
            </a:r>
          </a:p>
          <a:p>
            <a:endParaRPr lang="en-US" dirty="0"/>
          </a:p>
          <a:p>
            <a:endParaRPr lang="en-US" dirty="0"/>
          </a:p>
          <a:p>
            <a:endParaRPr lang="en-US" dirty="0"/>
          </a:p>
          <a:p>
            <a:endParaRPr lang="en-US" dirty="0"/>
          </a:p>
          <a:p>
            <a:endParaRPr lang="en-US" dirty="0"/>
          </a:p>
          <a:p>
            <a:endParaRPr lang="en-US" dirty="0"/>
          </a:p>
          <a:p>
            <a:r>
              <a:rPr lang="en-US" dirty="0"/>
              <a:t>Changing “private” to “</a:t>
            </a:r>
            <a:r>
              <a:rPr lang="en-US" dirty="0" err="1"/>
              <a:t>firstprivate</a:t>
            </a:r>
            <a:r>
              <a:rPr lang="en-US" dirty="0"/>
              <a:t>” does the right thing: </a:t>
            </a:r>
          </a:p>
          <a:p>
            <a:pPr lvl="1"/>
            <a:r>
              <a:rPr lang="en-US" dirty="0"/>
              <a:t>The value of s, including s[0], from the main thread is copied to all threads.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923782" y="2925160"/>
            <a:ext cx="6404429" cy="2585323"/>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float s[8];</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s[0] =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calculateBase</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s[..]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p:txBody>
      </p:sp>
      <p:sp>
        <p:nvSpPr>
          <p:cNvPr id="9" name="Rectangle 8">
            <a:extLst>
              <a:ext uri="{FF2B5EF4-FFF2-40B4-BE49-F238E27FC236}">
                <a16:creationId xmlns:a16="http://schemas.microsoft.com/office/drawing/2014/main" id="{F4C15605-D90D-A040-8DAF-AA0144751646}"/>
              </a:ext>
            </a:extLst>
          </p:cNvPr>
          <p:cNvSpPr/>
          <p:nvPr/>
        </p:nvSpPr>
        <p:spPr>
          <a:xfrm>
            <a:off x="923782" y="3479075"/>
            <a:ext cx="6348186"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firstprivate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(s)</a:t>
            </a:r>
          </a:p>
        </p:txBody>
      </p:sp>
      <p:sp>
        <p:nvSpPr>
          <p:cNvPr id="3" name="TextBox 2">
            <a:extLst>
              <a:ext uri="{FF2B5EF4-FFF2-40B4-BE49-F238E27FC236}">
                <a16:creationId xmlns:a16="http://schemas.microsoft.com/office/drawing/2014/main" id="{310DB6DD-213D-9541-AD93-5FC0EB05AF21}"/>
              </a:ext>
            </a:extLst>
          </p:cNvPr>
          <p:cNvSpPr txBox="1"/>
          <p:nvPr/>
        </p:nvSpPr>
        <p:spPr>
          <a:xfrm>
            <a:off x="8088651" y="2851682"/>
            <a:ext cx="3688190" cy="1569660"/>
          </a:xfrm>
          <a:prstGeom prst="rect">
            <a:avLst/>
          </a:prstGeom>
          <a:solidFill>
            <a:schemeClr val="accent2">
              <a:lumMod val="20000"/>
              <a:lumOff val="80000"/>
            </a:schemeClr>
          </a:solidFill>
        </p:spPr>
        <p:txBody>
          <a:bodyPr wrap="square" rtlCol="0">
            <a:spAutoFit/>
          </a:bodyPr>
          <a:lstStyle/>
          <a:p>
            <a:r>
              <a:rPr lang="en-US" sz="2400" dirty="0"/>
              <a:t>We want </a:t>
            </a:r>
            <a:r>
              <a:rPr lang="en-US" sz="2400" b="1" dirty="0"/>
              <a:t>s</a:t>
            </a:r>
            <a:r>
              <a:rPr lang="en-US" sz="2400" dirty="0"/>
              <a:t> to be private, to allow its use as scratchpad for temporary iteration-specific calculations. </a:t>
            </a:r>
          </a:p>
        </p:txBody>
      </p:sp>
      <p:sp>
        <p:nvSpPr>
          <p:cNvPr id="11" name="TextBox 10">
            <a:extLst>
              <a:ext uri="{FF2B5EF4-FFF2-40B4-BE49-F238E27FC236}">
                <a16:creationId xmlns:a16="http://schemas.microsoft.com/office/drawing/2014/main" id="{222D940D-7311-CB4A-8BFD-7D7D3BF55B54}"/>
              </a:ext>
            </a:extLst>
          </p:cNvPr>
          <p:cNvSpPr txBox="1"/>
          <p:nvPr/>
        </p:nvSpPr>
        <p:spPr>
          <a:xfrm>
            <a:off x="8174047" y="4569258"/>
            <a:ext cx="3602794" cy="830997"/>
          </a:xfrm>
          <a:prstGeom prst="rect">
            <a:avLst/>
          </a:prstGeom>
          <a:solidFill>
            <a:schemeClr val="accent2">
              <a:lumMod val="20000"/>
              <a:lumOff val="80000"/>
            </a:schemeClr>
          </a:solidFill>
        </p:spPr>
        <p:txBody>
          <a:bodyPr wrap="square" rtlCol="0">
            <a:spAutoFit/>
          </a:bodyPr>
          <a:lstStyle/>
          <a:p>
            <a:r>
              <a:rPr lang="en-US" sz="2400" dirty="0"/>
              <a:t>But, we want s[0] to come from before the loop. </a:t>
            </a:r>
          </a:p>
        </p:txBody>
      </p:sp>
    </p:spTree>
    <p:extLst>
      <p:ext uri="{BB962C8B-B14F-4D97-AF65-F5344CB8AC3E}">
        <p14:creationId xmlns:p14="http://schemas.microsoft.com/office/powerpoint/2010/main" val="16012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strips(downRight)">
                                      <p:cBhvr>
                                        <p:cTn id="35" dur="500"/>
                                        <p:tgtEl>
                                          <p:spTgt spid="6">
                                            <p:txEl>
                                              <p:pRg st="10" end="10"/>
                                            </p:txEl>
                                          </p:spTgt>
                                        </p:tgtEl>
                                      </p:cBhvr>
                                    </p:animEffect>
                                  </p:childTnLst>
                                </p:cTn>
                              </p:par>
                              <p:par>
                                <p:cTn id="36" presetID="18" presetClass="entr" presetSubtype="6"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strips(downRight)">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variable can be in both lists</a:t>
            </a:r>
          </a:p>
        </p:txBody>
      </p:sp>
      <p:sp>
        <p:nvSpPr>
          <p:cNvPr id="6" name="Content Placeholder 5"/>
          <p:cNvSpPr>
            <a:spLocks noGrp="1"/>
          </p:cNvSpPr>
          <p:nvPr>
            <p:ph idx="1"/>
          </p:nvPr>
        </p:nvSpPr>
        <p:spPr>
          <a:xfrm>
            <a:off x="838198" y="1169893"/>
            <a:ext cx="10515602" cy="5388561"/>
          </a:xfrm>
        </p:spPr>
        <p:txBody>
          <a:bodyPr>
            <a:normAutofit/>
          </a:bodyPr>
          <a:lstStyle/>
          <a:p>
            <a:r>
              <a:rPr lang="en-US" dirty="0"/>
              <a:t>What if we also want to print (say) s[7] after the loop?</a:t>
            </a:r>
          </a:p>
          <a:p>
            <a:r>
              <a:rPr lang="en-US" dirty="0"/>
              <a:t>We can declare s as </a:t>
            </a:r>
            <a:r>
              <a:rPr lang="en-US" b="1" dirty="0" err="1">
                <a:latin typeface="Courier New" panose="02070309020205020404" pitchFamily="49" charset="0"/>
                <a:cs typeface="Courier New" panose="02070309020205020404" pitchFamily="49" charset="0"/>
              </a:rPr>
              <a:t>firstprivate</a:t>
            </a:r>
            <a:r>
              <a:rPr lang="en-US" dirty="0"/>
              <a:t> as well as </a:t>
            </a:r>
            <a:r>
              <a:rPr lang="en-US" b="1" dirty="0" err="1">
                <a:latin typeface="Courier New" panose="02070309020205020404" pitchFamily="49" charset="0"/>
                <a:cs typeface="Courier New" panose="02070309020205020404" pitchFamily="49" charset="0"/>
              </a:rPr>
              <a:t>lastprivate</a:t>
            </a:r>
            <a:r>
              <a:rPr lang="en-US" b="1" dirty="0">
                <a:latin typeface="Courier New" panose="02070309020205020404" pitchFamily="49" charset="0"/>
                <a:cs typeface="Courier New" panose="02070309020205020404" pitchFamily="49" charset="0"/>
              </a:rPr>
              <a:t> </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923781" y="2925160"/>
            <a:ext cx="8567059" cy="286232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float s[8];</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s[0] =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calculateBase</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s[..]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err="1">
                <a:solidFill>
                  <a:schemeClr val="accent1">
                    <a:lumMod val="7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Printf</a:t>
            </a:r>
            <a:r>
              <a:rPr lang="en-US" b="1" dirty="0">
                <a:solidFill>
                  <a:schemeClr val="accent1">
                    <a:lumMod val="7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(“last iteration’s scratchpad value was: %f\n”, s[7]);</a:t>
            </a:r>
          </a:p>
        </p:txBody>
      </p:sp>
      <p:sp>
        <p:nvSpPr>
          <p:cNvPr id="9" name="Rectangle 8">
            <a:extLst>
              <a:ext uri="{FF2B5EF4-FFF2-40B4-BE49-F238E27FC236}">
                <a16:creationId xmlns:a16="http://schemas.microsoft.com/office/drawing/2014/main" id="{F4C15605-D90D-A040-8DAF-AA0144751646}"/>
              </a:ext>
            </a:extLst>
          </p:cNvPr>
          <p:cNvSpPr/>
          <p:nvPr/>
        </p:nvSpPr>
        <p:spPr>
          <a:xfrm>
            <a:off x="923782" y="3484179"/>
            <a:ext cx="7967970"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firstprivate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(s)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lastprivate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(s)</a:t>
            </a:r>
          </a:p>
        </p:txBody>
      </p:sp>
    </p:spTree>
    <p:extLst>
      <p:ext uri="{BB962C8B-B14F-4D97-AF65-F5344CB8AC3E}">
        <p14:creationId xmlns:p14="http://schemas.microsoft.com/office/powerpoint/2010/main" val="600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MCS-DS_PPT_template_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MCS-DS_PPT_template_final</Template>
  <TotalTime>4647</TotalTime>
  <Words>542</Words>
  <Application>Microsoft Macintosh PowerPoint</Application>
  <PresentationFormat>Widescreen</PresentationFormat>
  <Paragraphs>87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Courier New</vt:lpstr>
      <vt:lpstr>Helvetica</vt:lpstr>
      <vt:lpstr>Lato</vt:lpstr>
      <vt:lpstr>Lato Medium</vt:lpstr>
      <vt:lpstr>MCS-DS_PPT_template_final</vt:lpstr>
      <vt:lpstr>OpenMP: Enabling Parallelization</vt:lpstr>
      <vt:lpstr>Private Clause: Semantics and Limitations</vt:lpstr>
      <vt:lpstr>firstprivate and lastprivate</vt:lpstr>
      <vt:lpstr>lastprivate Example</vt:lpstr>
      <vt:lpstr>firstprivate Example</vt:lpstr>
      <vt:lpstr>A variable can be in both lists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 enabling parallelization</dc:title>
  <dc:creator>Microsoft Office User</dc:creator>
  <cp:lastModifiedBy>Microsoft Office User</cp:lastModifiedBy>
  <cp:revision>37</cp:revision>
  <dcterms:created xsi:type="dcterms:W3CDTF">2018-07-04T20:02:11Z</dcterms:created>
  <dcterms:modified xsi:type="dcterms:W3CDTF">2018-07-13T01:43:18Z</dcterms:modified>
</cp:coreProperties>
</file>