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4" r:id="rId3"/>
    <p:sldId id="306" r:id="rId4"/>
    <p:sldId id="305" r:id="rId5"/>
    <p:sldId id="26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1"/>
    <p:restoredTop sz="94565"/>
  </p:normalViewPr>
  <p:slideViewPr>
    <p:cSldViewPr snapToGrid="0" snapToObjects="1">
      <p:cViewPr varScale="1">
        <p:scale>
          <a:sx n="77" d="100"/>
          <a:sy n="77" d="100"/>
        </p:scale>
        <p:origin x="208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EB65F-3198-C342-AF5C-9E84F1A53AF1}" type="datetimeFigureOut">
              <a:rPr lang="en-US" smtClean="0"/>
              <a:t>7/15/18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7683B-D5C0-8D40-AAEC-164ED7D44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683B-D5C0-8D40-AAEC-164ED7D440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2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683B-D5C0-8D40-AAEC-164ED7D440A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3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683B-D5C0-8D40-AAEC-164ED7D440A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9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683B-D5C0-8D40-AAEC-164ED7D440A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2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.org/specificatio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m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9B25-8707-AE4A-A896-E092163CC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OpenMP: Enabling Parallelization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BF691-2F49-A64C-ACF9-FBACEFAF0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Reduction Variables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A338E-0AAF-49D8-BF8C-FD64F02FA631}"/>
              </a:ext>
            </a:extLst>
          </p:cNvPr>
          <p:cNvSpPr/>
          <p:nvPr/>
        </p:nvSpPr>
        <p:spPr>
          <a:xfrm>
            <a:off x="3651067" y="6096000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0617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D36D-EEFA-1245-B59C-363438CB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over an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DCA0C4-7ABB-7B46-8256-31C9B7953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7" y="1349283"/>
            <a:ext cx="10515600" cy="5007069"/>
          </a:xfrm>
        </p:spPr>
        <p:txBody>
          <a:bodyPr/>
          <a:lstStyle/>
          <a:p>
            <a:r>
              <a:rPr lang="en-US" dirty="0"/>
              <a:t>The operations on sum </a:t>
            </a:r>
          </a:p>
          <a:p>
            <a:pPr lvl="1"/>
            <a:r>
              <a:rPr lang="en-US" dirty="0"/>
              <a:t>Create a loop carried dependency</a:t>
            </a:r>
          </a:p>
          <a:p>
            <a:pPr lvl="1"/>
            <a:r>
              <a:rPr lang="en-US" dirty="0"/>
              <a:t> ”+=” implies both a read and write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But really, all that we are doing is “adding into” sum</a:t>
            </a:r>
          </a:p>
          <a:p>
            <a:pPr lvl="1"/>
            <a:r>
              <a:rPr lang="en-US" dirty="0"/>
              <a:t>It is a commutative-associative operation</a:t>
            </a:r>
          </a:p>
          <a:p>
            <a:pPr lvl="1"/>
            <a:r>
              <a:rPr lang="en-US" dirty="0"/>
              <a:t>We don’t care which thread or iterations add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first</a:t>
            </a:r>
          </a:p>
          <a:p>
            <a:r>
              <a:rPr lang="en-US" dirty="0"/>
              <a:t>But that doesn’t help</a:t>
            </a:r>
          </a:p>
          <a:p>
            <a:pPr lvl="1"/>
            <a:r>
              <a:rPr lang="en-US" dirty="0"/>
              <a:t>Statements like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]”</a:t>
            </a:r>
            <a:r>
              <a:rPr lang="en-US" dirty="0"/>
              <a:t> are implemented a a series of machine instructions (load, store, add)</a:t>
            </a:r>
          </a:p>
          <a:p>
            <a:pPr lvl="1"/>
            <a:r>
              <a:rPr lang="en-US" dirty="0"/>
              <a:t>Interleaving of these instructions will create an inconsistent result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4F29A-AF52-4641-8983-B6850116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D67A4-193C-6D4B-8761-DE93690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93E4F-AA5D-E348-86D2-8E596485E1A2}"/>
              </a:ext>
            </a:extLst>
          </p:cNvPr>
          <p:cNvSpPr txBox="1"/>
          <p:nvPr/>
        </p:nvSpPr>
        <p:spPr>
          <a:xfrm>
            <a:off x="7068457" y="1140237"/>
            <a:ext cx="4923971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sum = 0;</a:t>
            </a:r>
          </a:p>
          <a:p>
            <a:r>
              <a:rPr lang="en-US" sz="2400" dirty="0">
                <a:latin typeface="Courier"/>
                <a:cs typeface="Courier"/>
              </a:rPr>
              <a:t>for (i = 0; i &lt; N;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++){</a:t>
            </a:r>
          </a:p>
          <a:p>
            <a:r>
              <a:rPr lang="en-US" sz="2400" dirty="0">
                <a:latin typeface="Courier"/>
                <a:cs typeface="Courier"/>
              </a:rPr>
              <a:t>  sum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9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277F-400E-1C43-A932-FC3243D3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Enter OpenMP’s </a:t>
            </a:r>
            <a:r>
              <a:rPr lang="en-US" dirty="0"/>
              <a:t>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reduction</a:t>
            </a:r>
            <a:r>
              <a:rPr lang="en-US" dirty="0"/>
              <a:t>” </a:t>
            </a:r>
            <a:r>
              <a:rPr lang="en-US" dirty="0">
                <a:latin typeface="+mj-lt"/>
              </a:rPr>
              <a:t>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1F3B-BDF6-2348-8EFD-0066E627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 variables can be thought of as a special case of private variables</a:t>
            </a:r>
          </a:p>
          <a:p>
            <a:r>
              <a:rPr lang="en-US" dirty="0"/>
              <a:t>Syntax: </a:t>
            </a:r>
          </a:p>
          <a:p>
            <a:pPr lvl="1"/>
            <a:r>
              <a:rPr lang="en-US" dirty="0"/>
              <a:t>reduction(</a:t>
            </a:r>
            <a:r>
              <a:rPr lang="en-US" dirty="0" err="1"/>
              <a:t>op:varList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Op (for operation)</a:t>
            </a:r>
          </a:p>
          <a:p>
            <a:pPr lvl="1"/>
            <a:r>
              <a:rPr lang="en-US" dirty="0"/>
              <a:t>Can be one of : +, -, *, &amp;&amp;, ||, &amp;, |, ^</a:t>
            </a:r>
          </a:p>
          <a:p>
            <a:r>
              <a:rPr lang="en-US" dirty="0"/>
              <a:t>A loop may have multiple reduction clauses</a:t>
            </a:r>
          </a:p>
          <a:p>
            <a:r>
              <a:rPr lang="en-US" dirty="0"/>
              <a:t>Reduction variables may be array sub-ranges: A[</a:t>
            </a:r>
            <a:r>
              <a:rPr lang="en-US" dirty="0" err="1"/>
              <a:t>lowerBound:length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e.g. A[53:10] 10 elements starting with A[53]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08AB5-517E-C549-846F-7C9BD2E5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DC907-08AA-F44C-A521-F70DBBFD33F8}"/>
              </a:ext>
            </a:extLst>
          </p:cNvPr>
          <p:cNvSpPr txBox="1"/>
          <p:nvPr/>
        </p:nvSpPr>
        <p:spPr>
          <a:xfrm>
            <a:off x="4308897" y="2137019"/>
            <a:ext cx="769468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sum = 0;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parallel for reduction(+:sum)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for (i = 0; i &lt; N;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++){</a:t>
            </a:r>
          </a:p>
          <a:p>
            <a:r>
              <a:rPr lang="en-US" sz="2400" dirty="0">
                <a:latin typeface="Courier"/>
                <a:cs typeface="Courier"/>
              </a:rPr>
              <a:t>  sum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260-B490-9A42-8660-B6F1F210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54A464-D5CE-7B44-8611-5BCC5943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A2666-8F73-3946-91B0-D02C0EF17C89}"/>
              </a:ext>
            </a:extLst>
          </p:cNvPr>
          <p:cNvSpPr txBox="1"/>
          <p:nvPr/>
        </p:nvSpPr>
        <p:spPr>
          <a:xfrm>
            <a:off x="420914" y="1906212"/>
            <a:ext cx="11366533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sum = 0;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parallel for reduction(+: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reduction(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max:m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for (i = 0; i &lt; N;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++){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sa</a:t>
            </a:r>
            <a:r>
              <a:rPr lang="en-US" sz="2400" dirty="0">
                <a:latin typeface="Courier"/>
                <a:cs typeface="Courier"/>
              </a:rPr>
              <a:t>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sb</a:t>
            </a:r>
            <a:r>
              <a:rPr lang="en-US" sz="2400" dirty="0">
                <a:latin typeface="Courier"/>
                <a:cs typeface="Courier"/>
              </a:rPr>
              <a:t> += 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  <a:p>
            <a:r>
              <a:rPr lang="en-US" sz="2400" dirty="0">
                <a:latin typeface="Courier"/>
                <a:cs typeface="Courier"/>
              </a:rPr>
              <a:t> if (A[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]&gt;m) m 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 </a:t>
            </a:r>
          </a:p>
          <a:p>
            <a:r>
              <a:rPr lang="en-US" sz="2400" dirty="0">
                <a:latin typeface="Courier"/>
                <a:cs typeface="Courier"/>
              </a:rPr>
              <a:t> m = 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]&gt;</a:t>
            </a:r>
            <a:r>
              <a:rPr lang="en-US" sz="2400" dirty="0" err="1">
                <a:latin typeface="Courier"/>
                <a:cs typeface="Courier"/>
              </a:rPr>
              <a:t>m?B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]:m;  // same result as: if (B[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]&gt;m) m = 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 </a:t>
            </a: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2C5CE-2C66-8E4A-89CA-B705A987F6D8}"/>
              </a:ext>
            </a:extLst>
          </p:cNvPr>
          <p:cNvSpPr txBox="1"/>
          <p:nvPr/>
        </p:nvSpPr>
        <p:spPr>
          <a:xfrm>
            <a:off x="1654627" y="5168722"/>
            <a:ext cx="521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sa</a:t>
            </a:r>
            <a:r>
              <a:rPr lang="en-US" sz="2400" dirty="0"/>
              <a:t> will be the sum over array A</a:t>
            </a:r>
          </a:p>
          <a:p>
            <a:r>
              <a:rPr lang="en-US" sz="2400" dirty="0" err="1"/>
              <a:t>sb</a:t>
            </a:r>
            <a:r>
              <a:rPr lang="en-US" sz="2400" dirty="0"/>
              <a:t> will be the sum over array B</a:t>
            </a:r>
          </a:p>
          <a:p>
            <a:r>
              <a:rPr lang="en-US" sz="2400" dirty="0"/>
              <a:t>m will be the max over both arrays </a:t>
            </a:r>
          </a:p>
        </p:txBody>
      </p:sp>
    </p:spTree>
    <p:extLst>
      <p:ext uri="{BB962C8B-B14F-4D97-AF65-F5344CB8AC3E}">
        <p14:creationId xmlns:p14="http://schemas.microsoft.com/office/powerpoint/2010/main" val="48993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Sharing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3235851"/>
          </a:xfrm>
        </p:spPr>
        <p:txBody>
          <a:bodyPr>
            <a:normAutofit/>
          </a:bodyPr>
          <a:lstStyle/>
          <a:p>
            <a:r>
              <a:rPr lang="en-US" sz="2800" dirty="0"/>
              <a:t>Six clause types allow the programmer to specify how data is shared between threads executing a parallel do (</a:t>
            </a:r>
            <a:r>
              <a:rPr lang="en-US" sz="2800" i="1" dirty="0"/>
              <a:t>data scope clauses</a:t>
            </a:r>
            <a:r>
              <a:rPr lang="en-US" sz="2800" dirty="0"/>
              <a:t>):</a:t>
            </a:r>
          </a:p>
          <a:p>
            <a:pPr lvl="1"/>
            <a:r>
              <a:rPr lang="en-US" dirty="0"/>
              <a:t>private: </a:t>
            </a:r>
            <a:r>
              <a:rPr lang="en-US" dirty="0">
                <a:solidFill>
                  <a:schemeClr val="accent1"/>
                </a:solidFill>
              </a:rPr>
              <a:t>private (list)</a:t>
            </a:r>
          </a:p>
          <a:p>
            <a:pPr lvl="1"/>
            <a:r>
              <a:rPr lang="en-US" dirty="0"/>
              <a:t>shared: </a:t>
            </a:r>
            <a:r>
              <a:rPr lang="en-US" dirty="0">
                <a:solidFill>
                  <a:schemeClr val="accent1"/>
                </a:solidFill>
              </a:rPr>
              <a:t>shared(list)</a:t>
            </a:r>
          </a:p>
          <a:p>
            <a:pPr lvl="1"/>
            <a:r>
              <a:rPr lang="en-US" dirty="0"/>
              <a:t>default: </a:t>
            </a:r>
            <a:r>
              <a:rPr lang="en-US" dirty="0">
                <a:solidFill>
                  <a:schemeClr val="accent1"/>
                </a:solidFill>
              </a:rPr>
              <a:t>default (private | shared | none)</a:t>
            </a:r>
            <a:endParaRPr lang="en-US" dirty="0"/>
          </a:p>
          <a:p>
            <a:pPr lvl="1"/>
            <a:r>
              <a:rPr lang="en-US" dirty="0"/>
              <a:t>reduction: </a:t>
            </a:r>
            <a:r>
              <a:rPr lang="en-US" dirty="0">
                <a:solidFill>
                  <a:schemeClr val="accent1"/>
                </a:solidFill>
              </a:rPr>
              <a:t>reduction(intrinsic operator : list)</a:t>
            </a:r>
          </a:p>
          <a:p>
            <a:pPr lvl="1"/>
            <a:r>
              <a:rPr lang="en-US" dirty="0"/>
              <a:t>firstprivate: </a:t>
            </a:r>
            <a:r>
              <a:rPr lang="en-US" dirty="0">
                <a:solidFill>
                  <a:schemeClr val="accent1"/>
                </a:solidFill>
              </a:rPr>
              <a:t>firstprivate(list)</a:t>
            </a:r>
          </a:p>
          <a:p>
            <a:pPr lvl="1"/>
            <a:r>
              <a:rPr lang="en-US" dirty="0"/>
              <a:t>lastprivate: </a:t>
            </a:r>
            <a:r>
              <a:rPr lang="en-US" dirty="0">
                <a:solidFill>
                  <a:schemeClr val="accent1"/>
                </a:solidFill>
              </a:rPr>
              <a:t>lastprivate(list)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F4B8B-234C-984E-AE9F-2EA99B456217}"/>
              </a:ext>
            </a:extLst>
          </p:cNvPr>
          <p:cNvSpPr txBox="1"/>
          <p:nvPr/>
        </p:nvSpPr>
        <p:spPr>
          <a:xfrm>
            <a:off x="1545434" y="4782485"/>
            <a:ext cx="9326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default(private), for example, can be used to avoid large list of variables to be privatized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default(none) : many programmers like to use this clause so they are forced to express each variable’s sharing attribute: shared/private/</a:t>
            </a:r>
            <a:r>
              <a:rPr lang="en-US" sz="2400" dirty="0" err="1"/>
              <a:t>lastprivate</a:t>
            </a:r>
            <a:r>
              <a:rPr lang="en-US" sz="2400" dirty="0"/>
              <a:t>/</a:t>
            </a:r>
            <a:r>
              <a:rPr lang="en-US" sz="2400" dirty="0" err="1"/>
              <a:t>firstprivate</a:t>
            </a:r>
            <a:r>
              <a:rPr lang="en-US" sz="2400" dirty="0"/>
              <a:t>  explicitly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12DA48F-8333-AD47-AF08-D2F5C53E5C1B}"/>
              </a:ext>
            </a:extLst>
          </p:cNvPr>
          <p:cNvSpPr/>
          <p:nvPr/>
        </p:nvSpPr>
        <p:spPr>
          <a:xfrm>
            <a:off x="838200" y="2975956"/>
            <a:ext cx="654587" cy="2094808"/>
          </a:xfrm>
          <a:custGeom>
            <a:avLst/>
            <a:gdLst>
              <a:gd name="connsiteX0" fmla="*/ 504958 w 654587"/>
              <a:gd name="connsiteY0" fmla="*/ 0 h 2094808"/>
              <a:gd name="connsiteX1" fmla="*/ 139198 w 654587"/>
              <a:gd name="connsiteY1" fmla="*/ 299259 h 2094808"/>
              <a:gd name="connsiteX2" fmla="*/ 139198 w 654587"/>
              <a:gd name="connsiteY2" fmla="*/ 299259 h 2094808"/>
              <a:gd name="connsiteX3" fmla="*/ 22819 w 654587"/>
              <a:gd name="connsiteY3" fmla="*/ 1612669 h 2094808"/>
              <a:gd name="connsiteX4" fmla="*/ 654587 w 654587"/>
              <a:gd name="connsiteY4" fmla="*/ 2094808 h 209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587" h="2094808">
                <a:moveTo>
                  <a:pt x="504958" y="0"/>
                </a:moveTo>
                <a:lnTo>
                  <a:pt x="139198" y="299259"/>
                </a:lnTo>
                <a:lnTo>
                  <a:pt x="139198" y="299259"/>
                </a:lnTo>
                <a:cubicBezTo>
                  <a:pt x="119801" y="518161"/>
                  <a:pt x="-63079" y="1313411"/>
                  <a:pt x="22819" y="1612669"/>
                </a:cubicBezTo>
                <a:cubicBezTo>
                  <a:pt x="108717" y="1911927"/>
                  <a:pt x="381652" y="2003367"/>
                  <a:pt x="654587" y="2094808"/>
                </a:cubicBezTo>
              </a:path>
            </a:pathLst>
          </a:custGeom>
          <a:noFill/>
          <a:ln w="254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2366-7D3B-944D-A1DB-5F512432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understanding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BBBF-FCE1-BC45-835E-7EB4AF27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 doubt, consult the standard:</a:t>
            </a:r>
          </a:p>
          <a:p>
            <a:pPr lvl="1"/>
            <a:r>
              <a:rPr lang="en-US" dirty="0">
                <a:hlinkClick r:id="rId3"/>
              </a:rPr>
              <a:t>https://www.openmp.org/specifications/</a:t>
            </a:r>
            <a:endParaRPr lang="en-US" dirty="0"/>
          </a:p>
          <a:p>
            <a:pPr lvl="1"/>
            <a:r>
              <a:rPr lang="en-US" dirty="0"/>
              <a:t>Consult the complete specification (we are using OpenMP 4.5)</a:t>
            </a:r>
          </a:p>
          <a:p>
            <a:pPr lvl="1"/>
            <a:r>
              <a:rPr lang="en-US" dirty="0"/>
              <a:t>Also associated example programs are provided there</a:t>
            </a:r>
          </a:p>
          <a:p>
            <a:r>
              <a:rPr lang="en-US" dirty="0"/>
              <a:t>More resources at: </a:t>
            </a:r>
            <a:r>
              <a:rPr lang="en-US" dirty="0">
                <a:hlinkClick r:id="rId4"/>
              </a:rPr>
              <a:t>https://www.openmp.org/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0954-A83D-0044-A8E1-9FEFAF92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28461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</Template>
  <TotalTime>5110</TotalTime>
  <Words>569</Words>
  <Application>Microsoft Macintosh PowerPoint</Application>
  <PresentationFormat>Widescreen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</vt:lpstr>
      <vt:lpstr>Courier New</vt:lpstr>
      <vt:lpstr>Helvetica</vt:lpstr>
      <vt:lpstr>Lato</vt:lpstr>
      <vt:lpstr>Lato Medium</vt:lpstr>
      <vt:lpstr>MCS-DS_PPT_template_final</vt:lpstr>
      <vt:lpstr>OpenMP: Enabling Parallelization</vt:lpstr>
      <vt:lpstr>Example: Sum over an array</vt:lpstr>
      <vt:lpstr>Enter OpenMP’s “reduction” clause</vt:lpstr>
      <vt:lpstr>Reduction Example 2</vt:lpstr>
      <vt:lpstr>Summary: Data Sharing</vt:lpstr>
      <vt:lpstr>Exploring and understanding further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: enabling parallelization</dc:title>
  <dc:creator>Microsoft Office User</dc:creator>
  <cp:lastModifiedBy>Microsoft Office User</cp:lastModifiedBy>
  <cp:revision>45</cp:revision>
  <dcterms:created xsi:type="dcterms:W3CDTF">2018-07-04T20:02:11Z</dcterms:created>
  <dcterms:modified xsi:type="dcterms:W3CDTF">2018-07-15T23:26:59Z</dcterms:modified>
</cp:coreProperties>
</file>