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4" r:id="rId4"/>
    <p:sldId id="301" r:id="rId5"/>
    <p:sldId id="305" r:id="rId6"/>
    <p:sldId id="304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5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192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15" d="100"/>
        <a:sy n="2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EB65F-3198-C342-AF5C-9E84F1A53AF1}" type="datetimeFigureOut">
              <a:rPr lang="en-US" smtClean="0"/>
              <a:t>7/20/18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7683B-D5C0-8D40-AAEC-164ED7D44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9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each sub-bullet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2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motion paths for the two 2-line boxes so they are interchanged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3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7683B-D5C0-8D40-AAEC-164ED7D440A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9B25-8707-AE4A-A896-E092163CC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Restructuring for Parallelization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BF691-2F49-A64C-ACF9-FBACEFAF0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Eliminating Apparent Dependences by Rewriting Portions of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A338E-0AAF-49D8-BF8C-FD64F02FA631}"/>
              </a:ext>
            </a:extLst>
          </p:cNvPr>
          <p:cNvSpPr/>
          <p:nvPr/>
        </p:nvSpPr>
        <p:spPr>
          <a:xfrm>
            <a:off x="3651067" y="6096000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0617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629-01B7-8342-AFE4-1915C189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3747"/>
            <a:ext cx="11049001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Sometimes, You Have to Tweak Your Code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8997-03E9-3943-9F72-AC1C645A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definition of loop-carried dependency</a:t>
            </a:r>
          </a:p>
          <a:p>
            <a:pPr lvl="1"/>
            <a:r>
              <a:rPr lang="en-US" dirty="0"/>
              <a:t>If two different iterations access the same location, and </a:t>
            </a:r>
          </a:p>
          <a:p>
            <a:pPr lvl="1"/>
            <a:r>
              <a:rPr lang="en-US" dirty="0"/>
              <a:t>One of the two accesses is a write</a:t>
            </a:r>
          </a:p>
          <a:p>
            <a:r>
              <a:rPr lang="en-US" dirty="0"/>
              <a:t>We already noted that this is more strict than necessary, and we can deal with some “dependences” by privatizing the associated variables</a:t>
            </a:r>
          </a:p>
          <a:p>
            <a:r>
              <a:rPr lang="en-US" dirty="0"/>
              <a:t>We will next see examples where rewriting the code (without changing what it is accomplishing in the end) can make a loop parallelizable</a:t>
            </a:r>
          </a:p>
          <a:p>
            <a:pPr lvl="1"/>
            <a:r>
              <a:rPr lang="en-US" dirty="0"/>
              <a:t>This happens because there are many ways of writing code</a:t>
            </a:r>
          </a:p>
          <a:p>
            <a:pPr lvl="1"/>
            <a:r>
              <a:rPr lang="en-US" dirty="0"/>
              <a:t>Sequential programmer has no reason to worry about which way will hinder parallelization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A400-2D72-074D-BA47-99C6A5F4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661" y="253745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Restructuring Example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77061" y="1735221"/>
            <a:ext cx="547886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Loop-carried dependence via t</a:t>
            </a:r>
          </a:p>
          <a:p>
            <a:pPr lvl="1"/>
            <a:r>
              <a:rPr lang="en-US" dirty="0">
                <a:latin typeface="+mn-lt"/>
              </a:rPr>
              <a:t>We can handle it: privatize t</a:t>
            </a:r>
          </a:p>
          <a:p>
            <a:pPr lvl="1"/>
            <a:r>
              <a:rPr lang="en-US" dirty="0">
                <a:latin typeface="+mn-lt"/>
              </a:rPr>
              <a:t>Note that t is defined before used in each iteration (twice)</a:t>
            </a:r>
          </a:p>
          <a:p>
            <a:r>
              <a:rPr lang="en-US" dirty="0">
                <a:latin typeface="+mn-lt"/>
              </a:rPr>
              <a:t>But that doesn’t solve the problem</a:t>
            </a:r>
          </a:p>
          <a:p>
            <a:pPr lvl="1"/>
            <a:r>
              <a:rPr lang="en-US" dirty="0">
                <a:latin typeface="+mn-lt"/>
              </a:rPr>
              <a:t>Array A values are being written and read</a:t>
            </a:r>
          </a:p>
          <a:p>
            <a:pPr lvl="1"/>
            <a:r>
              <a:rPr lang="en-US" dirty="0">
                <a:latin typeface="+mn-lt"/>
              </a:rPr>
              <a:t>Which would be fine if each iteration touches distinct set of values … </a:t>
            </a:r>
          </a:p>
          <a:p>
            <a:pPr lvl="1"/>
            <a:r>
              <a:rPr lang="en-US" dirty="0">
                <a:latin typeface="+mn-lt"/>
              </a:rPr>
              <a:t>But A[i+1] and A[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 create loop-carried dependence</a:t>
            </a: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1524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4338" y="1195103"/>
            <a:ext cx="5243298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for??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for(int i=0; i&lt;n-1; i++)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2400" dirty="0"/>
              <a:t>      t = A[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+ B[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];</a:t>
            </a:r>
          </a:p>
          <a:p>
            <a:r>
              <a:rPr lang="en-US" altLang="en-US" sz="2400" dirty="0"/>
              <a:t>      C[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= t + t;</a:t>
            </a:r>
          </a:p>
          <a:p>
            <a:r>
              <a:rPr lang="en-US" altLang="en-US" sz="2400" dirty="0"/>
              <a:t>       t = D[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- B[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];</a:t>
            </a:r>
          </a:p>
          <a:p>
            <a:r>
              <a:rPr lang="en-US" altLang="en-US" sz="2400" dirty="0"/>
              <a:t>      A[i+1] = t*t;</a:t>
            </a:r>
            <a:endParaRPr lang="en-US" sz="24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105400" y="1471351"/>
            <a:ext cx="12505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1CFE62-5D95-4A2E-95BE-F16BA031AB5E}"/>
              </a:ext>
            </a:extLst>
          </p:cNvPr>
          <p:cNvSpPr txBox="1"/>
          <p:nvPr/>
        </p:nvSpPr>
        <p:spPr>
          <a:xfrm>
            <a:off x="876649" y="1185993"/>
            <a:ext cx="4359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Is this parallelizable? Why?</a:t>
            </a:r>
          </a:p>
        </p:txBody>
      </p:sp>
    </p:spTree>
    <p:extLst>
      <p:ext uri="{BB962C8B-B14F-4D97-AF65-F5344CB8AC3E}">
        <p14:creationId xmlns:p14="http://schemas.microsoft.com/office/powerpoint/2010/main" val="77819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661" y="253745"/>
            <a:ext cx="8229600" cy="914400"/>
          </a:xfrm>
        </p:spPr>
        <p:txBody>
          <a:bodyPr/>
          <a:lstStyle/>
          <a:p>
            <a:r>
              <a:rPr lang="en-US" dirty="0"/>
              <a:t>Restructuring Example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34016" y="1364343"/>
            <a:ext cx="7876584" cy="431074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Let us analyze what the loop is doing in detail</a:t>
            </a:r>
          </a:p>
          <a:p>
            <a:r>
              <a:rPr lang="en-US" dirty="0">
                <a:latin typeface="+mn-lt"/>
              </a:rPr>
              <a:t>Observations:</a:t>
            </a:r>
          </a:p>
          <a:p>
            <a:pPr lvl="1"/>
            <a:r>
              <a:rPr lang="en-US" dirty="0">
                <a:latin typeface="+mn-lt"/>
              </a:rPr>
              <a:t>Arrays B and D are only read (not written into)</a:t>
            </a:r>
          </a:p>
          <a:p>
            <a:pPr lvl="1"/>
            <a:r>
              <a:rPr lang="en-US" dirty="0">
                <a:latin typeface="+mn-lt"/>
              </a:rPr>
              <a:t>Array C is written into, but not read</a:t>
            </a:r>
          </a:p>
          <a:p>
            <a:pPr lvl="1"/>
            <a:r>
              <a:rPr lang="en-US" dirty="0">
                <a:latin typeface="+mn-lt"/>
              </a:rPr>
              <a:t>All values in A except A[0] are changed at the end</a:t>
            </a:r>
          </a:p>
          <a:p>
            <a:pPr lvl="1"/>
            <a:r>
              <a:rPr lang="en-US" dirty="0">
                <a:latin typeface="+mn-lt"/>
              </a:rPr>
              <a:t>C[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 is assigned values using the new value in A[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 (except for C[0], which uses old A[0])</a:t>
            </a:r>
          </a:p>
          <a:p>
            <a:pPr lvl="2"/>
            <a:r>
              <a:rPr lang="en-US" dirty="0">
                <a:latin typeface="+mn-lt"/>
              </a:rPr>
              <a:t>I.e., stale values of A are not used in assigning to C</a:t>
            </a:r>
          </a:p>
          <a:p>
            <a:pPr lvl="2"/>
            <a:r>
              <a:rPr lang="en-US" dirty="0">
                <a:latin typeface="+mn-lt"/>
              </a:rPr>
              <a:t>By “stale” we mean values that existed before the loop started</a:t>
            </a:r>
          </a:p>
          <a:p>
            <a:pPr lvl="1"/>
            <a:r>
              <a:rPr lang="en-US" dirty="0">
                <a:latin typeface="+mn-lt"/>
              </a:rPr>
              <a:t>The variable t is used for two different purposes …</a:t>
            </a:r>
          </a:p>
          <a:p>
            <a:pPr lvl="2"/>
            <a:r>
              <a:rPr lang="en-US" dirty="0">
                <a:latin typeface="+mn-lt"/>
              </a:rPr>
              <a:t>For assigning to C[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 and for assigning to A[i+1]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35685" y="1168145"/>
            <a:ext cx="409303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for(int i=0; i&lt;n-1; i++)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2000" dirty="0"/>
              <a:t>     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t = A[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 + B[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en-US" altLang="en-US" sz="2000" dirty="0"/>
              <a:t>      C[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t + t</a:t>
            </a:r>
          </a:p>
          <a:p>
            <a:r>
              <a:rPr lang="en-US" altLang="en-US" sz="2000" dirty="0"/>
              <a:t>      t = D[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- B[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      A[i+1] = t*t</a:t>
            </a:r>
            <a:endParaRPr 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5" y="208157"/>
            <a:ext cx="9968753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Restructuring Example 1 : Transformations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34016" y="1364343"/>
            <a:ext cx="6871470" cy="431074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Let us use two different variables </a:t>
            </a:r>
          </a:p>
          <a:p>
            <a:pPr lvl="1"/>
            <a:r>
              <a:rPr lang="en-US" dirty="0">
                <a:latin typeface="+mn-lt"/>
              </a:rPr>
              <a:t>for the two uses of t</a:t>
            </a:r>
          </a:p>
          <a:p>
            <a:pPr lvl="1"/>
            <a:r>
              <a:rPr lang="en-US" dirty="0">
                <a:latin typeface="+mn-lt"/>
              </a:rPr>
              <a:t>Assume they are declared inside the for body</a:t>
            </a:r>
          </a:p>
          <a:p>
            <a:r>
              <a:rPr lang="en-US" dirty="0">
                <a:latin typeface="+mn-lt"/>
              </a:rPr>
              <a:t>Now we notice that the 2 statements involving t and t1 can be interchanged</a:t>
            </a:r>
          </a:p>
          <a:p>
            <a:r>
              <a:rPr lang="en-US" dirty="0">
                <a:latin typeface="+mn-lt"/>
              </a:rPr>
              <a:t>Next, we can make two loops out of this</a:t>
            </a:r>
          </a:p>
          <a:p>
            <a:pPr lvl="1"/>
            <a:r>
              <a:rPr lang="en-US" dirty="0">
                <a:latin typeface="+mn-lt"/>
              </a:rPr>
              <a:t>And both are parallel!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35685" y="1168145"/>
            <a:ext cx="409303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for(int i=0; i&lt;n-1; i++)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2000" dirty="0"/>
              <a:t>     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t = A[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 + B[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r>
              <a:rPr lang="en-US" altLang="en-US" sz="2000" dirty="0"/>
              <a:t>      C[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t + t;</a:t>
            </a:r>
          </a:p>
          <a:p>
            <a:r>
              <a:rPr lang="en-US" altLang="en-US" sz="2000" dirty="0"/>
              <a:t>      t = D[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- B[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];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      A[i+1] = t*t;</a:t>
            </a:r>
            <a:endParaRPr lang="en-US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438E3-B21B-F945-8A79-95C3726722E5}"/>
              </a:ext>
            </a:extLst>
          </p:cNvPr>
          <p:cNvSpPr txBox="1"/>
          <p:nvPr/>
        </p:nvSpPr>
        <p:spPr>
          <a:xfrm>
            <a:off x="8242833" y="1480634"/>
            <a:ext cx="224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t, t1;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681CC-8456-0349-BBB9-35613565475E}"/>
              </a:ext>
            </a:extLst>
          </p:cNvPr>
          <p:cNvSpPr/>
          <p:nvPr/>
        </p:nvSpPr>
        <p:spPr>
          <a:xfrm>
            <a:off x="7981742" y="3687901"/>
            <a:ext cx="4093030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for(int i=0; i&lt;n-1; i++)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t1;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   t1</a:t>
            </a:r>
            <a:r>
              <a:rPr lang="en-US" altLang="en-US" sz="2000" dirty="0"/>
              <a:t> = D[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- B[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];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      A[i+1] </a:t>
            </a:r>
            <a:r>
              <a:rPr lang="en-US" altLang="en-US" sz="2000" b="1" dirty="0">
                <a:solidFill>
                  <a:srgbClr val="FF0000"/>
                </a:solidFill>
              </a:rPr>
              <a:t>= t1*t1;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&lt;n-1;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/>
              <a:t>     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t = A[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 + B[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r>
              <a:rPr lang="en-US" altLang="en-US" sz="2000" dirty="0"/>
              <a:t>      C[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t + t</a:t>
            </a:r>
            <a:r>
              <a:rPr lang="en-US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98970" y="1880744"/>
            <a:ext cx="2018694" cy="1222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A3302-A0CA-2E49-9C9D-9D6EC4F9C9E5}"/>
              </a:ext>
            </a:extLst>
          </p:cNvPr>
          <p:cNvSpPr/>
          <p:nvPr/>
        </p:nvSpPr>
        <p:spPr>
          <a:xfrm>
            <a:off x="8162468" y="2395750"/>
            <a:ext cx="195519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  t1</a:t>
            </a:r>
            <a:r>
              <a:rPr lang="en-US" altLang="en-US" sz="2000" dirty="0"/>
              <a:t> = D[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- B[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];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  A[i+1] </a:t>
            </a:r>
            <a:r>
              <a:rPr lang="en-US" altLang="en-US" sz="2000" b="1" dirty="0">
                <a:solidFill>
                  <a:srgbClr val="FF0000"/>
                </a:solidFill>
              </a:rPr>
              <a:t>= t1*t1;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BC88D-1573-A64E-83C3-24FA304ECE68}"/>
              </a:ext>
            </a:extLst>
          </p:cNvPr>
          <p:cNvSpPr/>
          <p:nvPr/>
        </p:nvSpPr>
        <p:spPr>
          <a:xfrm>
            <a:off x="8224685" y="1789568"/>
            <a:ext cx="172363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 t = A[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 + B[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r>
              <a:rPr lang="en-US" altLang="en-US" sz="2000" dirty="0"/>
              <a:t> C[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t + t ;</a:t>
            </a:r>
          </a:p>
        </p:txBody>
      </p:sp>
    </p:spTree>
    <p:extLst>
      <p:ext uri="{BB962C8B-B14F-4D97-AF65-F5344CB8AC3E}">
        <p14:creationId xmlns:p14="http://schemas.microsoft.com/office/powerpoint/2010/main" val="149152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-0.00162 C -0.0276 0.01435 -0.05886 0.03078 -0.05873 0.04744 C -0.0586 0.06433 -0.01706 0.08956 0.00482 0.0990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502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87 -0.01482 0.05587 -0.0294 0.05574 -0.04444 C 0.05561 -0.05948 0.00821 -0.08193 -0.00052 -0.09003 " pathEditMode="relative" ptsTypes="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4" grpId="0" animBg="1"/>
      <p:bldP spid="9" grpId="0" animBg="1"/>
      <p:bldP spid="9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24" y="253745"/>
            <a:ext cx="9081247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Restructuring Example 1: Parallel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681CC-8456-0349-BBB9-35613565475E}"/>
              </a:ext>
            </a:extLst>
          </p:cNvPr>
          <p:cNvSpPr/>
          <p:nvPr/>
        </p:nvSpPr>
        <p:spPr>
          <a:xfrm>
            <a:off x="1568824" y="1464654"/>
            <a:ext cx="6248400" cy="3847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for(int i=0; i&lt;n-1; i++)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t1;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   t1</a:t>
            </a:r>
            <a:r>
              <a:rPr lang="en-US" altLang="en-US" sz="2000" dirty="0"/>
              <a:t> = D[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- B[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];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      A[i+1] </a:t>
            </a:r>
            <a:r>
              <a:rPr lang="en-US" altLang="en-US" sz="2000" b="1" dirty="0">
                <a:solidFill>
                  <a:srgbClr val="FF0000"/>
                </a:solidFill>
              </a:rPr>
              <a:t>= t1*t1;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&lt;n-1; </a:t>
            </a:r>
            <a:r>
              <a:rPr lang="en-US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/>
              <a:t>     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t = A[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 + B[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r>
              <a:rPr lang="en-US" altLang="en-US" sz="2000" dirty="0"/>
              <a:t>      C[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t + t</a:t>
            </a:r>
            <a:r>
              <a:rPr lang="en-US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0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Using the Loop Index Variable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600201"/>
            <a:ext cx="4194048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j=1;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j+7;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B[j]*5;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9009" y="1600200"/>
            <a:ext cx="5804452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j=1;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private(j)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j =8 +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*7;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B[j]*5;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71324" y="2900302"/>
            <a:ext cx="1063752" cy="23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09861" y="5193615"/>
            <a:ext cx="608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Eliminated using expressions </a:t>
            </a:r>
          </a:p>
          <a:p>
            <a:r>
              <a:rPr lang="en-US" sz="2000" dirty="0"/>
              <a:t>that are functions of index variable 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49427-E129-AE4D-A29C-001CE3F45AA3}"/>
              </a:ext>
            </a:extLst>
          </p:cNvPr>
          <p:cNvSpPr txBox="1"/>
          <p:nvPr/>
        </p:nvSpPr>
        <p:spPr>
          <a:xfrm>
            <a:off x="993780" y="4979071"/>
            <a:ext cx="388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Loop-carried dependence due to 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761D2-86FC-D042-81ED-35C8E97650B7}"/>
              </a:ext>
            </a:extLst>
          </p:cNvPr>
          <p:cNvSpPr txBox="1"/>
          <p:nvPr/>
        </p:nvSpPr>
        <p:spPr>
          <a:xfrm>
            <a:off x="1898468" y="5795582"/>
            <a:ext cx="391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some simple algebra!</a:t>
            </a:r>
          </a:p>
        </p:txBody>
      </p:sp>
    </p:spTree>
    <p:extLst>
      <p:ext uri="{BB962C8B-B14F-4D97-AF65-F5344CB8AC3E}">
        <p14:creationId xmlns:p14="http://schemas.microsoft.com/office/powerpoint/2010/main" val="23758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2" grpId="0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</Template>
  <TotalTime>6044</TotalTime>
  <Words>965</Words>
  <Application>Microsoft Macintosh PowerPoint</Application>
  <PresentationFormat>Widescreen</PresentationFormat>
  <Paragraphs>126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Lato</vt:lpstr>
      <vt:lpstr>Lato Medium</vt:lpstr>
      <vt:lpstr>MCS-DS_PPT_template_final</vt:lpstr>
      <vt:lpstr>Restructuring for Parallelization</vt:lpstr>
      <vt:lpstr>Sometimes, You Have to Tweak Your Code a Bit</vt:lpstr>
      <vt:lpstr>Restructuring Example 1</vt:lpstr>
      <vt:lpstr>Restructuring Example 1</vt:lpstr>
      <vt:lpstr>Restructuring Example 1 : Transformations</vt:lpstr>
      <vt:lpstr>Restructuring Example 1: Parallel Code</vt:lpstr>
      <vt:lpstr>Using the Loop Index Variable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: enabling parallelization</dc:title>
  <dc:creator>Microsoft Office User</dc:creator>
  <cp:lastModifiedBy>Microsoft Office User</cp:lastModifiedBy>
  <cp:revision>50</cp:revision>
  <dcterms:created xsi:type="dcterms:W3CDTF">2018-07-04T20:02:11Z</dcterms:created>
  <dcterms:modified xsi:type="dcterms:W3CDTF">2018-07-21T00:15:23Z</dcterms:modified>
</cp:coreProperties>
</file>