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6" r:id="rId4"/>
    <p:sldId id="260" r:id="rId5"/>
    <p:sldId id="262" r:id="rId6"/>
    <p:sldId id="267" r:id="rId7"/>
    <p:sldId id="268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3" autoAdjust="0"/>
    <p:restoredTop sz="94690"/>
  </p:normalViewPr>
  <p:slideViewPr>
    <p:cSldViewPr snapToGrid="0">
      <p:cViewPr varScale="1">
        <p:scale>
          <a:sx n="61" d="100"/>
          <a:sy n="61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42E0-D634-4911-AB3C-CF91A3398999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D049-4E94-4B07-B9B7-F515E0D24E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has Fortran and C delete Fortran.</a:t>
            </a:r>
          </a:p>
          <a:p>
            <a:r>
              <a:rPr lang="en-US" dirty="0"/>
              <a:t>If only Fortran then mention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D049-4E94-4B07-B9B7-F515E0D24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20989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F453BC-8934-474E-857D-1D8C47E2DA25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06B519-5199-4046-8916-CE9B2328AF86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086-5349-479E-A639-CA3DF61C572D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7C8A8-3B8B-479E-A7C9-90BBF230AA72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2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721A-6264-45C8-9239-145FDDD77C2B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2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06A4C-6F38-485D-B5B2-FCE533354C59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350E9C-450B-485D-BC4C-80ECDE238E71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746E9E-08FA-426C-A942-3C0E348613D2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1BB753-A1FD-4A45-A3BA-9B84AEEEB6C7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37337F-4060-4350-8035-8F9BA1B514FB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0494-ED25-40C6-8D65-61A68EC22979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6C74-031E-4CD9-9C63-21EB8CA8D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E2A-9746-49F4-93D6-A980A146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87" y="2439518"/>
            <a:ext cx="11869793" cy="1070445"/>
          </a:xfrm>
        </p:spPr>
        <p:txBody>
          <a:bodyPr/>
          <a:lstStyle/>
          <a:p>
            <a:r>
              <a:rPr lang="en-US" dirty="0"/>
              <a:t>Beyond Loops: The </a:t>
            </a:r>
            <a:r>
              <a:rPr lang="en-US" dirty="0">
                <a:latin typeface="Courier New"/>
                <a:cs typeface="Courier New"/>
              </a:rPr>
              <a:t>parallel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BFC2B-1508-4FB8-9A6C-22932866F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SPMD Parallelism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8B46C-4CB3-47EB-B8F9-E6F5C1B1137A}"/>
              </a:ext>
            </a:extLst>
          </p:cNvPr>
          <p:cNvSpPr/>
          <p:nvPr/>
        </p:nvSpPr>
        <p:spPr>
          <a:xfrm>
            <a:off x="3651067" y="6096001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45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parallel for</a:t>
            </a:r>
            <a:r>
              <a:rPr lang="en-US" dirty="0"/>
              <a:t>: Restrictions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times that the loop body is executed (</a:t>
            </a:r>
            <a:r>
              <a:rPr lang="en-US" i="1" dirty="0"/>
              <a:t>trip-count</a:t>
            </a:r>
            <a:r>
              <a:rPr lang="en-US" dirty="0"/>
              <a:t>) must be available at runtime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loop is </a:t>
            </a:r>
            <a:r>
              <a:rPr lang="en-US" dirty="0" smtClean="0"/>
              <a:t>executed</a:t>
            </a:r>
            <a:endParaRPr lang="en-US" dirty="0"/>
          </a:p>
          <a:p>
            <a:r>
              <a:rPr lang="en-US" dirty="0"/>
              <a:t>The loop body </a:t>
            </a:r>
            <a:r>
              <a:rPr lang="en-US" dirty="0" smtClean="0"/>
              <a:t>must </a:t>
            </a:r>
            <a:r>
              <a:rPr lang="en-US" dirty="0"/>
              <a:t>be such that all iterations of the loop are completed</a:t>
            </a:r>
          </a:p>
          <a:p>
            <a:r>
              <a:rPr lang="en-US" dirty="0"/>
              <a:t>Also, some computations may be parallel, but not expressible easily via parallel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74E3F-2FB5-4B74-ADC7-89115C3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342999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/>
              <a:t> Directive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the programmer to explicitly say what each thread does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directive tells all the threads to execute the structure block</a:t>
            </a:r>
          </a:p>
          <a:p>
            <a:r>
              <a:rPr lang="en-US" dirty="0"/>
              <a:t>What is the point of having all threads execute the same code?</a:t>
            </a:r>
          </a:p>
          <a:p>
            <a:r>
              <a:rPr lang="en-US" dirty="0"/>
              <a:t>Each thread </a:t>
            </a:r>
            <a:r>
              <a:rPr lang="en-US" dirty="0" smtClean="0"/>
              <a:t>has </a:t>
            </a:r>
            <a:r>
              <a:rPr lang="en-US" dirty="0"/>
              <a:t>access to each id and so it can do different work depending on id</a:t>
            </a:r>
          </a:p>
          <a:p>
            <a:pPr lvl="1"/>
            <a:r>
              <a:rPr lang="en-US" dirty="0" smtClean="0"/>
              <a:t>Ids </a:t>
            </a:r>
            <a:r>
              <a:rPr lang="en-US" dirty="0"/>
              <a:t>are serial </a:t>
            </a:r>
            <a:r>
              <a:rPr lang="en-US" dirty="0" smtClean="0"/>
              <a:t>numbers </a:t>
            </a:r>
            <a:r>
              <a:rPr lang="en-US" dirty="0"/>
              <a:t>from 0 to total number of thread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4823" y="1669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#pragma omp parallel [clause [clause …]]</a:t>
            </a:r>
          </a:p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structured block</a:t>
            </a:r>
          </a:p>
        </p:txBody>
      </p:sp>
    </p:spTree>
    <p:extLst>
      <p:ext uri="{BB962C8B-B14F-4D97-AF65-F5344CB8AC3E}">
        <p14:creationId xmlns:p14="http://schemas.microsoft.com/office/powerpoint/2010/main" val="16186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/>
              <a:t> Directive: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i="1" dirty="0"/>
              <a:t>parallel</a:t>
            </a:r>
            <a:r>
              <a:rPr lang="en-US" dirty="0"/>
              <a:t> directive is encountered, threads are </a:t>
            </a:r>
            <a:r>
              <a:rPr lang="en-US" dirty="0" smtClean="0"/>
              <a:t>spawned, </a:t>
            </a:r>
            <a:r>
              <a:rPr lang="en-US" dirty="0"/>
              <a:t>which execute the code of the enclosed structured block (the parallel region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number of threads can be specified just like for the </a:t>
            </a:r>
            <a:r>
              <a:rPr lang="en-US" i="1" dirty="0"/>
              <a:t>parallel for </a:t>
            </a:r>
            <a:r>
              <a:rPr lang="en-US" dirty="0" smtClean="0"/>
              <a:t>directive</a:t>
            </a:r>
            <a:endParaRPr lang="en-US" dirty="0"/>
          </a:p>
          <a:p>
            <a:r>
              <a:rPr lang="en-US" dirty="0"/>
              <a:t>Each thread executes the code in the enclosed code-block</a:t>
            </a:r>
          </a:p>
          <a:p>
            <a:r>
              <a:rPr lang="en-US" dirty="0"/>
              <a:t>You can specify private variables as before (but no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5D0EA-D5FE-4DCC-8050-418DB14E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34004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 smtClean="0"/>
              <a:t> vs. </a:t>
            </a:r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 smtClean="0"/>
              <a:t> </a:t>
            </a:r>
            <a:r>
              <a:rPr lang="en-US" dirty="0"/>
              <a:t>for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structured blocks v/s loops</a:t>
            </a:r>
          </a:p>
          <a:p>
            <a:r>
              <a:rPr lang="en-US" dirty="0"/>
              <a:t>Coarse grained v/s fine grained</a:t>
            </a:r>
          </a:p>
          <a:p>
            <a:r>
              <a:rPr lang="en-US" dirty="0"/>
              <a:t>Replication v/s work division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4253022"/>
            <a:ext cx="5943600" cy="2013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private(i)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for(i=0; i&lt;10; i++)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printf(“Hello world\n”);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1" y="2691607"/>
            <a:ext cx="5943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for(i=0; i&lt;10; i++)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printf(“Hello world\n”);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66557" y="3323041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Output: 10 Hello world messages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094113" y="4953001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Output: 10*T Hello world messages</a:t>
            </a:r>
          </a:p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where T = number of threads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BC553-260F-4BB7-B97B-C167E10F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9301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Example </a:t>
            </a:r>
            <a:r>
              <a:rPr lang="en-US" dirty="0"/>
              <a:t>with </a:t>
            </a:r>
            <a:r>
              <a:rPr lang="en-US" b="1" dirty="0">
                <a:latin typeface="Courier New"/>
                <a:cs typeface="Courier New"/>
              </a:rPr>
              <a:t>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60" y="1561916"/>
            <a:ext cx="368797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for( i=0; i&lt;N; i++ ) {</a:t>
            </a:r>
          </a:p>
          <a:p>
            <a:r>
              <a:rPr lang="en-US" b="1" dirty="0">
                <a:latin typeface="Courier New"/>
                <a:cs typeface="Courier New"/>
              </a:rPr>
              <a:t>   A[i] = x*B[i];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72" y="3144094"/>
            <a:ext cx="5331746" cy="2862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#pragma omp parallel </a:t>
            </a:r>
          </a:p>
          <a:p>
            <a:r>
              <a:rPr lang="en-US" b="1" dirty="0">
                <a:latin typeface="Courier New"/>
                <a:cs typeface="Courier New"/>
              </a:rPr>
              <a:t>{ int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id = omp_get_thread_num();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  int p = </a:t>
            </a:r>
            <a:r>
              <a:rPr lang="en-US" b="1" dirty="0">
                <a:latin typeface="Courier New"/>
                <a:cs typeface="Courier New"/>
              </a:rPr>
              <a:t>omp_get_num_threads();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mystart</a:t>
            </a:r>
            <a:r>
              <a:rPr lang="en-US" b="1" dirty="0">
                <a:latin typeface="Courier New"/>
                <a:cs typeface="Courier New"/>
              </a:rPr>
              <a:t> = (N*id)/p;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myend</a:t>
            </a:r>
            <a:r>
              <a:rPr lang="en-US" b="1" dirty="0">
                <a:latin typeface="Courier New"/>
                <a:cs typeface="Courier New"/>
              </a:rPr>
              <a:t> = (N*(id+1))/p;</a:t>
            </a:r>
          </a:p>
          <a:p>
            <a:r>
              <a:rPr lang="en-US" b="1" dirty="0">
                <a:latin typeface="Courier New"/>
                <a:cs typeface="Courier New"/>
              </a:rPr>
              <a:t>  if(myend&gt;N) myend = N;</a:t>
            </a:r>
          </a:p>
          <a:p>
            <a:r>
              <a:rPr lang="en-US" b="1" dirty="0">
                <a:latin typeface="Courier New"/>
                <a:cs typeface="Courier New"/>
              </a:rPr>
              <a:t>  for( i=mystart; i&lt;myend; i++ ) {</a:t>
            </a:r>
          </a:p>
          <a:p>
            <a:r>
              <a:rPr lang="en-US" b="1" dirty="0">
                <a:latin typeface="Courier New"/>
                <a:cs typeface="Courier New"/>
              </a:rPr>
              <a:t>     A[i] = x*B[i];</a:t>
            </a:r>
          </a:p>
          <a:p>
            <a:r>
              <a:rPr lang="en-US" b="1" dirty="0">
                <a:latin typeface="Courier New"/>
                <a:cs typeface="Courier New"/>
              </a:rPr>
              <a:t>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4085" y="1605508"/>
            <a:ext cx="363912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#pragma omp parallel for </a:t>
            </a:r>
          </a:p>
          <a:p>
            <a:r>
              <a:rPr lang="en-US" b="1" dirty="0">
                <a:latin typeface="Courier New"/>
                <a:cs typeface="Courier New"/>
              </a:rPr>
              <a:t>for( i=0:N; i&lt;N; i++ ) {</a:t>
            </a:r>
          </a:p>
          <a:p>
            <a:r>
              <a:rPr lang="en-US" b="1" dirty="0">
                <a:latin typeface="Courier New"/>
                <a:cs typeface="Courier New"/>
              </a:rPr>
              <a:t>   A[i] = x*B[i];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3664" y="3149913"/>
            <a:ext cx="4756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thread </a:t>
            </a:r>
            <a:r>
              <a:rPr lang="en-US" sz="2400" dirty="0" smtClean="0"/>
              <a:t>calculates </a:t>
            </a:r>
            <a:r>
              <a:rPr lang="en-US" sz="2400" dirty="0"/>
              <a:t>the range of iterations </a:t>
            </a:r>
            <a:r>
              <a:rPr lang="en-US" sz="2400" dirty="0" smtClean="0"/>
              <a:t>it’s </a:t>
            </a:r>
            <a:r>
              <a:rPr lang="en-US" sz="2400" dirty="0"/>
              <a:t>going to work on using variables mystart and </a:t>
            </a:r>
            <a:r>
              <a:rPr lang="en-US" sz="2400" dirty="0" smtClean="0"/>
              <a:t>myend</a:t>
            </a:r>
            <a:r>
              <a:rPr lang="en-US" sz="2400" dirty="0"/>
              <a:t> </a:t>
            </a:r>
            <a:r>
              <a:rPr lang="en-US" sz="2400" dirty="0" smtClean="0"/>
              <a:t>after </a:t>
            </a:r>
            <a:r>
              <a:rPr lang="en-US" sz="2400" dirty="0"/>
              <a:t>finding out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total number of threads, p, in its team and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Its </a:t>
            </a:r>
            <a:r>
              <a:rPr lang="en-US" sz="2400" dirty="0"/>
              <a:t>own rank, id, within the team</a:t>
            </a:r>
          </a:p>
        </p:txBody>
      </p:sp>
    </p:spTree>
    <p:extLst>
      <p:ext uri="{BB962C8B-B14F-4D97-AF65-F5344CB8AC3E}">
        <p14:creationId xmlns:p14="http://schemas.microsoft.com/office/powerpoint/2010/main" val="15156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 smtClean="0"/>
              <a:t> </a:t>
            </a:r>
            <a:r>
              <a:rPr lang="en-US" dirty="0"/>
              <a:t>for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7609" y="2289054"/>
            <a:ext cx="10515600" cy="2967227"/>
          </a:xfrm>
        </p:spPr>
        <p:txBody>
          <a:bodyPr/>
          <a:lstStyle/>
          <a:p>
            <a:r>
              <a:rPr lang="en-US" dirty="0"/>
              <a:t>The code with parallel is much longer and complicated </a:t>
            </a:r>
          </a:p>
          <a:p>
            <a:r>
              <a:rPr lang="en-US" dirty="0"/>
              <a:t>But it gives you, the programmer, much greater control </a:t>
            </a:r>
          </a:p>
          <a:p>
            <a:pPr lvl="1"/>
            <a:r>
              <a:rPr lang="en-US" dirty="0"/>
              <a:t>And the cases where you will use it are typically much longer pieces of code </a:t>
            </a:r>
          </a:p>
          <a:p>
            <a:r>
              <a:rPr lang="en-US" dirty="0"/>
              <a:t>To use the full power of this construct you will also need to use other constructs, particularly synchronization constructs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Screen Shot 2018-07-13 at 3.24.13 PM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04" y="429933"/>
            <a:ext cx="1579930" cy="462881"/>
          </a:xfrm>
          <a:prstGeom prst="rect">
            <a:avLst/>
          </a:prstGeom>
        </p:spPr>
      </p:pic>
      <p:pic>
        <p:nvPicPr>
          <p:cNvPr id="9" name="Picture 8" descr="Screen Shot 2018-07-13 at 3.23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54" y="899139"/>
            <a:ext cx="2607874" cy="13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0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/>
              <a:t> Construct: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114800" y="834161"/>
            <a:ext cx="723900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double x, y;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int i, j, m, n, maxiter, depth[300][200],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dith_depth[300][200], mandel_val();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n = 300; m = 200;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maxiter = 200;</a:t>
            </a:r>
          </a:p>
          <a:p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private(j, x, y)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for (i = 1; i &lt;= m; i++)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for (j = 1; j &lt;= n; j++)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x = i/ (double) m;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y = j/ (double) n;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depth[j][i] = mandel_val(x, y, maxiter);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private(j)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for (i = 1; i &lt;= m; i++)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for (j = 1; j &lt;= n; j++)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dith_depth[j][i] = 0.5*depth[j][i]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+ 0.25*(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depth[j-1][i] + depth[j+1][i])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2987628"/>
            <a:ext cx="27432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Parallelizing consecutive </a:t>
            </a:r>
            <a:r>
              <a:rPr lang="en-US" sz="2200" i="1" dirty="0"/>
              <a:t>for</a:t>
            </a:r>
            <a:r>
              <a:rPr lang="en-US" sz="2200" dirty="0"/>
              <a:t> loops requires initializing threads twice!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7DF98-1F22-431E-8DB5-4413A4FC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4329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parallel</a:t>
            </a:r>
            <a:r>
              <a:rPr lang="en-US" dirty="0"/>
              <a:t> Construct: Example 2 </a:t>
            </a:r>
            <a:r>
              <a:rPr lang="en-US" dirty="0" smtClean="0"/>
              <a:t>Rewritten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with </a:t>
            </a:r>
            <a:r>
              <a:rPr lang="en-US" dirty="0" smtClean="0"/>
              <a:t>parallel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262651" y="1459635"/>
            <a:ext cx="67056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double x, y;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int i, j, m, n, maxiter, depth[300][200],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dith_depth[300][200], mandel_val();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n = 300; m = 200;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maxiter = 200;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int id, myfirst, mylast;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omp_set_num_threads(16);</a:t>
            </a: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private(id, myfirst, mylast, i, j, x, y)</a:t>
            </a: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id = omp_get_thread_num();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myfirst = first_idx(id, m, 16);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mylast = last_idx(id, m, 16);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for (i = myfirst; i &lt;= mylast; i++)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for (j = 1; j &lt;= n; j++) {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x = i/ (double) m;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y = j/ (double) n;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depth[j][i] = mandel_val(x, y, maxiter);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for (i = myfirst; i &lt;= mylast; i++)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for (j = 1; j &lt;= n; j++) 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dith_depth[j][i] = 0.5*depth[j][i] 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+ 0.25*(depth[j-1][i] + depth[j+1][i]);</a:t>
            </a:r>
          </a:p>
          <a:p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3962400"/>
            <a:ext cx="27432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Threads are forked once and then work independently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100C-525F-4EFE-85F1-C91400F3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19027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344</TotalTime>
  <Words>526</Words>
  <Application>Microsoft Office PowerPoint</Application>
  <PresentationFormat>Widescreen</PresentationFormat>
  <Paragraphs>133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Lato</vt:lpstr>
      <vt:lpstr>Lato Medium</vt:lpstr>
      <vt:lpstr>Lucida Console</vt:lpstr>
      <vt:lpstr>MCS-DS_PPT_template_final</vt:lpstr>
      <vt:lpstr>Beyond Loops: The parallel Construct</vt:lpstr>
      <vt:lpstr>parallel for: Restrictions</vt:lpstr>
      <vt:lpstr>The parallel Directive</vt:lpstr>
      <vt:lpstr>The parallel Directive:  </vt:lpstr>
      <vt:lpstr>parallel vs. parallel for</vt:lpstr>
      <vt:lpstr>A Simple Example with parallel</vt:lpstr>
      <vt:lpstr>parallel vs. parallel for</vt:lpstr>
      <vt:lpstr>parallel Construct: Example 2</vt:lpstr>
      <vt:lpstr>parallel Construct: Example 2 Rewritten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Salunke, Abhilasha Anil</dc:creator>
  <cp:lastModifiedBy>Courter, Jamie</cp:lastModifiedBy>
  <cp:revision>26</cp:revision>
  <dcterms:created xsi:type="dcterms:W3CDTF">2018-07-09T16:38:13Z</dcterms:created>
  <dcterms:modified xsi:type="dcterms:W3CDTF">2018-07-18T15:51:19Z</dcterms:modified>
</cp:coreProperties>
</file>