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7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1" autoAdjust="0"/>
    <p:restoredTop sz="94617"/>
  </p:normalViewPr>
  <p:slideViewPr>
    <p:cSldViewPr snapToGrid="0">
      <p:cViewPr varScale="1">
        <p:scale>
          <a:sx n="76" d="100"/>
          <a:sy n="76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A3D54-452F-4625-B7BB-8A61991F123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E647E-5CCD-47F4-98EA-8FFADBD90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AD049-4E94-4B07-B9B7-F515E0D24E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314040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AE98455-58FC-48FD-9036-769FA0058442}" type="datetime1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A8426-00A5-4837-8D57-993164C5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2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11896D-1D70-4C94-BEBD-DD77761089A8}" type="datetime1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A8426-00A5-4837-8D57-993164C5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317-781A-4A88-B9EE-8DB0FCFACB42}" type="datetime1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426-00A5-4837-8D57-993164C5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5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08B93D-4E46-4C12-82DA-69DC9B9B13C4}" type="datetime1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A8426-00A5-4837-8D57-993164C5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1E4-4D7E-4585-BC3A-64E90C20346E}" type="datetime1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426-00A5-4837-8D57-993164C5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19F0EA-891A-4220-8FD0-706FCAC84D9C}" type="datetime1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A8426-00A5-4837-8D57-993164C5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2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90515"/>
            <a:ext cx="10515600" cy="661985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FB9C89-7F57-4DAB-99ED-83D4BA2A8D28}" type="datetime1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A8426-00A5-4837-8D57-993164C5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B4CF-3236-4F61-8F38-8974DB7B5DA1}" type="datetime1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A8426-00A5-4837-8D57-993164C5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DC29C8-73E4-4D06-A00D-8481208951B2}" type="datetime1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A8426-00A5-4837-8D57-993164C5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229698-E087-48F9-8CED-CF73961F9D0A}" type="datetime1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A8426-00A5-4837-8D57-993164C5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C528-C253-44D6-AD61-EB2F84D21CD4}" type="datetime1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8426-00A5-4837-8D57-993164C5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6AC8-3025-4A29-BF6C-582436228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 inside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omp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 parallel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DAB36-F8F5-48F7-A0CD-286FA5D80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sharing within </a:t>
            </a:r>
            <a:r>
              <a:rPr lang="en-US" b="1" dirty="0">
                <a:latin typeface="Courier" pitchFamily="2" charset="0"/>
              </a:rPr>
              <a:t>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F84C7-3A47-474F-90B9-8D85754DE287}"/>
              </a:ext>
            </a:extLst>
          </p:cNvPr>
          <p:cNvSpPr/>
          <p:nvPr/>
        </p:nvSpPr>
        <p:spPr>
          <a:xfrm>
            <a:off x="3651067" y="6057363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8832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38B3-7C1B-45D8-B241-D1AF5988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Worksharing</a:t>
            </a:r>
            <a:r>
              <a:rPr lang="en-US" dirty="0"/>
              <a:t> with </a:t>
            </a:r>
            <a:r>
              <a:rPr lang="en-US" b="1" dirty="0" err="1">
                <a:latin typeface="Courier" pitchFamily="2" charset="0"/>
              </a:rPr>
              <a:t>omp</a:t>
            </a:r>
            <a:r>
              <a:rPr lang="en-US" b="1" dirty="0">
                <a:latin typeface="Courier" pitchFamily="2" charset="0"/>
              </a:rPr>
              <a:t>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CEB3-69F8-4CA3-A220-FE2B2AEF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9893"/>
            <a:ext cx="9583057" cy="3111401"/>
          </a:xfrm>
        </p:spPr>
        <p:txBody>
          <a:bodyPr>
            <a:normAutofit/>
          </a:bodyPr>
          <a:lstStyle/>
          <a:p>
            <a:r>
              <a:rPr lang="en-US" dirty="0"/>
              <a:t>We will introduce a directive</a:t>
            </a:r>
          </a:p>
          <a:p>
            <a:pPr lvl="1"/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It is one of the “</a:t>
            </a:r>
            <a:r>
              <a:rPr lang="en-US" dirty="0" err="1"/>
              <a:t>worksharing</a:t>
            </a:r>
            <a:r>
              <a:rPr lang="en-US" dirty="0"/>
              <a:t>” constructs</a:t>
            </a:r>
          </a:p>
          <a:p>
            <a:r>
              <a:rPr lang="en-US" dirty="0"/>
              <a:t>This can be used only inside a ”</a:t>
            </a:r>
            <a:r>
              <a:rPr lang="en-US" dirty="0" err="1"/>
              <a:t>omp</a:t>
            </a:r>
            <a:r>
              <a:rPr lang="en-US" dirty="0"/>
              <a:t> parallel” block</a:t>
            </a:r>
          </a:p>
          <a:p>
            <a:pPr marL="457200" lvl="1" indent="0">
              <a:buNone/>
            </a:pPr>
            <a:r>
              <a:rPr lang="en-US" dirty="0"/>
              <a:t>You already have a team of threads, which is being told to share the work of a loop</a:t>
            </a:r>
          </a:p>
          <a:p>
            <a:r>
              <a:rPr lang="en-US" dirty="0"/>
              <a:t>The following two are equivalent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808F9-CE47-4AF1-815D-684A1A2D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92594-A4DD-4186-A15B-E68DFFA5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426-00A5-4837-8D57-993164C533F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E04E8-AADB-2E41-8F2C-1F112A74E07B}"/>
              </a:ext>
            </a:extLst>
          </p:cNvPr>
          <p:cNvSpPr txBox="1"/>
          <p:nvPr/>
        </p:nvSpPr>
        <p:spPr>
          <a:xfrm>
            <a:off x="5183875" y="4575712"/>
            <a:ext cx="29695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2711B-C272-4346-8324-F33C69623B8E}"/>
              </a:ext>
            </a:extLst>
          </p:cNvPr>
          <p:cNvSpPr txBox="1"/>
          <p:nvPr/>
        </p:nvSpPr>
        <p:spPr>
          <a:xfrm>
            <a:off x="1298433" y="4575712"/>
            <a:ext cx="29695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</a:t>
            </a:r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291064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18" y="365128"/>
            <a:ext cx="10548582" cy="711598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Simple Example with </a:t>
            </a:r>
            <a:r>
              <a:rPr lang="en-US" b="1" dirty="0">
                <a:latin typeface="Courier New"/>
                <a:cs typeface="Courier New"/>
              </a:rPr>
              <a:t>parallel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6C74-031E-4CD9-9C63-21EB8CA8DC2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960" y="1561916"/>
            <a:ext cx="368797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for(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=0;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&lt;N;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++ ) {</a:t>
            </a:r>
          </a:p>
          <a:p>
            <a:r>
              <a:rPr lang="en-US" b="1" dirty="0">
                <a:latin typeface="Courier New"/>
                <a:cs typeface="Courier New"/>
              </a:rPr>
              <a:t>   A[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x*B[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72" y="3144094"/>
            <a:ext cx="5331746" cy="2862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#pragma </a:t>
            </a:r>
            <a:r>
              <a:rPr lang="en-US" b="1" dirty="0" err="1">
                <a:latin typeface="Courier New"/>
                <a:cs typeface="Courier New"/>
              </a:rPr>
              <a:t>omp</a:t>
            </a:r>
            <a:r>
              <a:rPr lang="en-US" b="1" dirty="0">
                <a:latin typeface="Courier New"/>
                <a:cs typeface="Courier New"/>
              </a:rPr>
              <a:t> parallel </a:t>
            </a:r>
          </a:p>
          <a:p>
            <a:r>
              <a:rPr lang="en-US" b="1" dirty="0">
                <a:latin typeface="Courier New"/>
                <a:cs typeface="Courier New"/>
              </a:rPr>
              <a:t>{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/>
                <a:cs typeface="Courier New"/>
              </a:rPr>
              <a:t>id =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/>
                <a:cs typeface="Courier New"/>
              </a:rPr>
              <a:t>omp_get_thread_num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/>
                <a:cs typeface="Courier New"/>
              </a:rPr>
              <a:t> 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/>
                <a:cs typeface="Courier New"/>
              </a:rPr>
              <a:t>int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/>
                <a:cs typeface="Courier New"/>
              </a:rPr>
              <a:t> p = </a:t>
            </a:r>
            <a:r>
              <a:rPr lang="en-US" b="1" dirty="0" err="1">
                <a:latin typeface="Courier New"/>
                <a:cs typeface="Courier New"/>
              </a:rPr>
              <a:t>omp_get_num_threads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mystart</a:t>
            </a:r>
            <a:r>
              <a:rPr lang="en-US" b="1" dirty="0">
                <a:latin typeface="Courier New"/>
                <a:cs typeface="Courier New"/>
              </a:rPr>
              <a:t> = (N*id)/p;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myend</a:t>
            </a:r>
            <a:r>
              <a:rPr lang="en-US" b="1" dirty="0">
                <a:latin typeface="Courier New"/>
                <a:cs typeface="Courier New"/>
              </a:rPr>
              <a:t> = (N*(id+1))/p;</a:t>
            </a:r>
          </a:p>
          <a:p>
            <a:r>
              <a:rPr lang="en-US" b="1" dirty="0">
                <a:latin typeface="Courier New"/>
                <a:cs typeface="Courier New"/>
              </a:rPr>
              <a:t>  if(id = (p-1)) </a:t>
            </a:r>
            <a:r>
              <a:rPr lang="en-US" b="1" dirty="0" err="1">
                <a:latin typeface="Courier New"/>
                <a:cs typeface="Courier New"/>
              </a:rPr>
              <a:t>myend</a:t>
            </a:r>
            <a:r>
              <a:rPr lang="en-US" b="1" dirty="0">
                <a:latin typeface="Courier New"/>
                <a:cs typeface="Courier New"/>
              </a:rPr>
              <a:t> = N;</a:t>
            </a:r>
          </a:p>
          <a:p>
            <a:r>
              <a:rPr lang="en-US" b="1" dirty="0">
                <a:latin typeface="Courier New"/>
                <a:cs typeface="Courier New"/>
              </a:rPr>
              <a:t>  for(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dirty="0" err="1">
                <a:latin typeface="Courier New"/>
                <a:cs typeface="Courier New"/>
              </a:rPr>
              <a:t>mystart</a:t>
            </a:r>
            <a:r>
              <a:rPr lang="en-US" b="1" dirty="0">
                <a:latin typeface="Courier New"/>
                <a:cs typeface="Courier New"/>
              </a:rPr>
              <a:t>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&lt;</a:t>
            </a:r>
            <a:r>
              <a:rPr lang="en-US" b="1" dirty="0" err="1">
                <a:latin typeface="Courier New"/>
                <a:cs typeface="Courier New"/>
              </a:rPr>
              <a:t>myend</a:t>
            </a:r>
            <a:r>
              <a:rPr lang="en-US" b="1" dirty="0">
                <a:latin typeface="Courier New"/>
                <a:cs typeface="Courier New"/>
              </a:rPr>
              <a:t>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++ ) {</a:t>
            </a:r>
          </a:p>
          <a:p>
            <a:r>
              <a:rPr lang="en-US" b="1" dirty="0">
                <a:latin typeface="Courier New"/>
                <a:cs typeface="Courier New"/>
              </a:rPr>
              <a:t>     A[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x*B[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];</a:t>
            </a:r>
          </a:p>
          <a:p>
            <a:r>
              <a:rPr lang="en-US" b="1" dirty="0">
                <a:latin typeface="Courier New"/>
                <a:cs typeface="Courier New"/>
              </a:rPr>
              <a:t>  }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9039" y="1561916"/>
            <a:ext cx="363912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#pragma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omp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parallel for </a:t>
            </a:r>
          </a:p>
          <a:p>
            <a:r>
              <a:rPr lang="en-US" b="1" dirty="0">
                <a:latin typeface="Courier New"/>
                <a:cs typeface="Courier New"/>
              </a:rPr>
              <a:t>for(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=0:N;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&lt;N;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++ ) {</a:t>
            </a:r>
          </a:p>
          <a:p>
            <a:r>
              <a:rPr lang="en-US" b="1" dirty="0">
                <a:latin typeface="Courier New"/>
                <a:cs typeface="Courier New"/>
              </a:rPr>
              <a:t>   A[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x*B[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B92B6-9F7A-074A-A462-13D64E90A30C}"/>
              </a:ext>
            </a:extLst>
          </p:cNvPr>
          <p:cNvSpPr txBox="1"/>
          <p:nvPr/>
        </p:nvSpPr>
        <p:spPr>
          <a:xfrm>
            <a:off x="6469039" y="3158622"/>
            <a:ext cx="415446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#pragma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omp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parallel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#pragma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omp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for </a:t>
            </a:r>
          </a:p>
          <a:p>
            <a:r>
              <a:rPr lang="en-US" b="1" dirty="0">
                <a:latin typeface="Courier New"/>
                <a:cs typeface="Courier New"/>
              </a:rPr>
              <a:t>  for(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=0:N;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&lt;N;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++ ) {</a:t>
            </a:r>
          </a:p>
          <a:p>
            <a:r>
              <a:rPr lang="en-US" b="1" dirty="0">
                <a:latin typeface="Courier New"/>
                <a:cs typeface="Courier New"/>
              </a:rPr>
              <a:t>    A[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x*B[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3D152-D571-B946-B2C9-04A5B8B1FCC1}"/>
              </a:ext>
            </a:extLst>
          </p:cNvPr>
          <p:cNvSpPr txBox="1"/>
          <p:nvPr/>
        </p:nvSpPr>
        <p:spPr>
          <a:xfrm>
            <a:off x="6469039" y="5032327"/>
            <a:ext cx="4684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a more flexible construct ... you can have multiple blocks of code, including some “</a:t>
            </a:r>
            <a:r>
              <a:rPr lang="en-US" sz="2000" dirty="0" err="1"/>
              <a:t>workshared</a:t>
            </a:r>
            <a:r>
              <a:rPr lang="en-US" sz="2000" dirty="0"/>
              <a:t>” loops, others normal SPMD </a:t>
            </a:r>
          </a:p>
        </p:txBody>
      </p:sp>
    </p:spTree>
    <p:extLst>
      <p:ext uri="{BB962C8B-B14F-4D97-AF65-F5344CB8AC3E}">
        <p14:creationId xmlns:p14="http://schemas.microsoft.com/office/powerpoint/2010/main" val="166948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CBA80-C508-704B-88CB-724CC189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8DD6A-4429-8546-8865-EAC88690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426-00A5-4837-8D57-993164C533F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B071C-2985-264F-A244-397DF616A6FE}"/>
              </a:ext>
            </a:extLst>
          </p:cNvPr>
          <p:cNvSpPr txBox="1"/>
          <p:nvPr/>
        </p:nvSpPr>
        <p:spPr>
          <a:xfrm>
            <a:off x="2841577" y="1889379"/>
            <a:ext cx="6508845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#pragma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omp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parallel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..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SPMD code block A executed by all threads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..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#pragma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omp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for </a:t>
            </a:r>
          </a:p>
          <a:p>
            <a:r>
              <a:rPr lang="en-US" b="1" dirty="0">
                <a:latin typeface="Courier New"/>
                <a:cs typeface="Courier New"/>
              </a:rPr>
              <a:t>    forLoop1</a:t>
            </a:r>
          </a:p>
          <a:p>
            <a:r>
              <a:rPr lang="en-US" b="1" dirty="0">
                <a:latin typeface="Courier New"/>
                <a:cs typeface="Courier New"/>
              </a:rPr>
              <a:t>  #pragma </a:t>
            </a:r>
            <a:r>
              <a:rPr lang="en-US" b="1" dirty="0" err="1">
                <a:latin typeface="Courier New"/>
                <a:cs typeface="Courier New"/>
              </a:rPr>
              <a:t>omp</a:t>
            </a:r>
            <a:r>
              <a:rPr lang="en-US" b="1" dirty="0">
                <a:latin typeface="Courier New"/>
                <a:cs typeface="Courier New"/>
              </a:rPr>
              <a:t> for schedule(dynamic)</a:t>
            </a:r>
          </a:p>
          <a:p>
            <a:r>
              <a:rPr lang="en-US" b="1" dirty="0">
                <a:latin typeface="Courier New"/>
                <a:cs typeface="Courier New"/>
              </a:rPr>
              <a:t>    forLoop2</a:t>
            </a:r>
          </a:p>
          <a:p>
            <a:r>
              <a:rPr lang="en-US" b="1" dirty="0">
                <a:latin typeface="Courier New"/>
                <a:cs typeface="Courier New"/>
              </a:rPr>
              <a:t>  ..</a:t>
            </a:r>
          </a:p>
          <a:p>
            <a:r>
              <a:rPr lang="en-US" b="1" dirty="0">
                <a:latin typeface="Courier New"/>
                <a:cs typeface="Courier New"/>
              </a:rPr>
              <a:t>  SPMD code block B executed by all threads</a:t>
            </a:r>
          </a:p>
          <a:p>
            <a:r>
              <a:rPr lang="en-US" b="1" dirty="0">
                <a:latin typeface="Courier New"/>
                <a:cs typeface="Courier New"/>
              </a:rPr>
              <a:t>  ..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74642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131</TotalTime>
  <Words>385</Words>
  <Application>Microsoft Macintosh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</vt:lpstr>
      <vt:lpstr>Courier New</vt:lpstr>
      <vt:lpstr>Lato</vt:lpstr>
      <vt:lpstr>Lato Medium</vt:lpstr>
      <vt:lpstr>MCS-DS_PPT_template_final</vt:lpstr>
      <vt:lpstr>For loop inside omp parallel</vt:lpstr>
      <vt:lpstr>Worksharing with omp for</vt:lpstr>
      <vt:lpstr>Recall: Simple Example with parallel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False Sharing</dc:title>
  <dc:creator>Salunke, Abhilasha Anil</dc:creator>
  <cp:lastModifiedBy>Microsoft Office User</cp:lastModifiedBy>
  <cp:revision>20</cp:revision>
  <dcterms:created xsi:type="dcterms:W3CDTF">2018-07-20T19:08:51Z</dcterms:created>
  <dcterms:modified xsi:type="dcterms:W3CDTF">2018-08-14T13:23:11Z</dcterms:modified>
</cp:coreProperties>
</file>