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81" r:id="rId3"/>
    <p:sldId id="264" r:id="rId4"/>
    <p:sldId id="282" r:id="rId5"/>
    <p:sldId id="284" r:id="rId6"/>
    <p:sldId id="285" r:id="rId7"/>
    <p:sldId id="269" r:id="rId8"/>
    <p:sldId id="270" r:id="rId9"/>
    <p:sldId id="263" r:id="rId10"/>
    <p:sldId id="304" r:id="rId11"/>
    <p:sldId id="283" r:id="rId12"/>
    <p:sldId id="309" r:id="rId13"/>
    <p:sldId id="310" r:id="rId14"/>
    <p:sldId id="305" r:id="rId15"/>
    <p:sldId id="265" r:id="rId16"/>
    <p:sldId id="273" r:id="rId17"/>
    <p:sldId id="266" r:id="rId18"/>
    <p:sldId id="289" r:id="rId19"/>
    <p:sldId id="287" r:id="rId20"/>
    <p:sldId id="288" r:id="rId21"/>
    <p:sldId id="274" r:id="rId22"/>
    <p:sldId id="291" r:id="rId23"/>
    <p:sldId id="272" r:id="rId24"/>
    <p:sldId id="279" r:id="rId25"/>
    <p:sldId id="302" r:id="rId26"/>
    <p:sldId id="271" r:id="rId27"/>
    <p:sldId id="275" r:id="rId28"/>
    <p:sldId id="293" r:id="rId29"/>
    <p:sldId id="308" r:id="rId30"/>
    <p:sldId id="307" r:id="rId31"/>
    <p:sldId id="306" r:id="rId32"/>
    <p:sldId id="303" r:id="rId33"/>
    <p:sldId id="276" r:id="rId34"/>
    <p:sldId id="300" r:id="rId35"/>
    <p:sldId id="29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1BD105"/>
    <a:srgbClr val="21FF06"/>
    <a:srgbClr val="FF66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98" autoAdjust="0"/>
    <p:restoredTop sz="94928"/>
  </p:normalViewPr>
  <p:slideViewPr>
    <p:cSldViewPr snapToGrid="0">
      <p:cViewPr varScale="1">
        <p:scale>
          <a:sx n="99" d="100"/>
          <a:sy n="99" d="100"/>
        </p:scale>
        <p:origin x="208" y="6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22165-898F-4682-B7E0-B33BB4743EF1}" type="datetimeFigureOut">
              <a:rPr lang="en-US" smtClean="0"/>
              <a:t>10/7/18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9EC3C-2FE7-4356-87BE-FBD325F4AD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Needs more material on C++ atomic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9EC3C-2FE7-4356-87BE-FBD325F4AD1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205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59EC3C-2FE7-4356-87BE-FBD325F4AD1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520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Lock version required </a:t>
            </a:r>
          </a:p>
          <a:p>
            <a:r>
              <a:rPr lang="en-US" dirty="0">
                <a:cs typeface="Calibri"/>
              </a:rPr>
              <a:t>Code change and test with results </a:t>
            </a:r>
          </a:p>
          <a:p>
            <a:r>
              <a:rPr lang="en-US" dirty="0">
                <a:cs typeface="Calibri"/>
              </a:rPr>
              <a:t>Animation?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59EC3C-2FE7-4356-87BE-FBD325F4AD1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53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Lock version required </a:t>
            </a:r>
          </a:p>
          <a:p>
            <a:r>
              <a:rPr lang="en-US" dirty="0">
                <a:cs typeface="Calibri"/>
              </a:rPr>
              <a:t>Code change and test with results </a:t>
            </a:r>
          </a:p>
          <a:p>
            <a:r>
              <a:rPr lang="en-US" dirty="0">
                <a:cs typeface="Calibri"/>
              </a:rPr>
              <a:t>Animation?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59EC3C-2FE7-4356-87BE-FBD325F4AD1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31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Code change and test with results </a:t>
            </a:r>
          </a:p>
          <a:p>
            <a:r>
              <a:rPr lang="en-US" dirty="0">
                <a:cs typeface="Calibri"/>
              </a:rPr>
              <a:t>Animation?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59EC3C-2FE7-4356-87BE-FBD325F4AD1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476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Required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59EC3C-2FE7-4356-87BE-FBD325F4AD1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21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59EC3C-2FE7-4356-87BE-FBD325F4AD1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57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T-&gt; tail</a:t>
            </a:r>
            <a:endParaRPr lang="en-US" dirty="0"/>
          </a:p>
          <a:p>
            <a:r>
              <a:rPr lang="en-US" dirty="0">
                <a:cs typeface="Calibri"/>
              </a:rPr>
              <a:t>Better looking animations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59EC3C-2FE7-4356-87BE-FBD325F4AD1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700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 test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59EC3C-2FE7-4356-87BE-FBD325F4AD1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79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 test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59EC3C-2FE7-4356-87BE-FBD325F4AD1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15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Steps to be more clear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59EC3C-2FE7-4356-87BE-FBD325F4AD16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615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77420-8E76-42E1-A7C1-51F7F2275E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61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59EC3C-2FE7-4356-87BE-FBD325F4AD16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54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77420-8E76-42E1-A7C1-51F7F2275E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62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77420-8E76-42E1-A7C1-51F7F2275E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48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59EC3C-2FE7-4356-87BE-FBD325F4AD1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73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59EC3C-2FE7-4356-87BE-FBD325F4AD1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612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59EC3C-2FE7-4356-87BE-FBD325F4AD1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27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Acquire release to be explained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59EC3C-2FE7-4356-87BE-FBD325F4AD1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62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59EC3C-2FE7-4356-87BE-FBD325F4AD1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3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9614" y="4063200"/>
            <a:ext cx="577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424746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9B4D1B1-0E00-4CF0-99E2-2C82073BD0DF}" type="datetime1">
              <a:rPr lang="en-US" smtClean="0"/>
              <a:t>10/7/18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15AABF-39A8-4467-BC70-5528883172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74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D7D8CE-CF88-4B30-8062-0B8B5DC239D0}" type="datetime1">
              <a:rPr lang="en-US" smtClean="0"/>
              <a:t>10/7/18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15AABF-39A8-4467-BC70-5528883172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73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5495"/>
            <a:ext cx="10515600" cy="766482"/>
          </a:xfrm>
        </p:spPr>
        <p:txBody>
          <a:bodyPr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7C1C-5BA9-43C6-8EFD-C2D261E2CC3F}" type="datetime1">
              <a:rPr lang="en-US" smtClean="0"/>
              <a:t>10/7/18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AABF-39A8-4467-BC70-5528883172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1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1D329D5-6C0E-474D-8F35-77B2F9971465}" type="datetime1">
              <a:rPr lang="en-US" smtClean="0"/>
              <a:t>10/7/18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15AABF-39A8-4467-BC70-5528883172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25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8835-C10B-4247-A747-E2F3F728A82C}" type="datetime1">
              <a:rPr lang="en-US" smtClean="0"/>
              <a:t>10/7/18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AABF-39A8-4467-BC70-5528883172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C17F0D7-D0FA-4E55-9162-0034721652DD}" type="datetime1">
              <a:rPr lang="en-US" smtClean="0"/>
              <a:t>10/7/18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15AABF-39A8-4467-BC70-5528883172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1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0CABF00-27C8-4E9D-8E34-11475302491E}" type="datetime1">
              <a:rPr lang="en-US" smtClean="0"/>
              <a:t>10/7/18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15AABF-39A8-4467-BC70-5528883172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4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89ED69E-6530-4AD9-B8EA-D4A2985D7543}" type="datetime1">
              <a:rPr lang="en-US" smtClean="0"/>
              <a:t>10/7/18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15AABF-39A8-4467-BC70-5528883172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5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BB28CB9-FFC0-4101-A5D0-375233D67AFB}" type="datetime1">
              <a:rPr lang="en-US" smtClean="0"/>
              <a:t>10/7/18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15AABF-39A8-4467-BC70-5528883172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7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908EE39-5241-46D2-8E11-9A66B076BB80}" type="datetime1">
              <a:rPr lang="en-US" smtClean="0"/>
              <a:t>10/7/18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15AABF-39A8-4467-BC70-5528883172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5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5A352-A520-4216-9955-23770B289D08}" type="datetime1">
              <a:rPr lang="en-US" smtClean="0"/>
              <a:t>10/7/18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5AABF-39A8-4467-BC70-5528883172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59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atomic/atomi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artoszmilewski.com/2008/12/01/c-atomics-and-memory-ordering/" TargetMode="External"/><Relationship Id="rId2" Type="http://schemas.openxmlformats.org/officeDocument/2006/relationships/hyperlink" Target="http://en.cppreference.com/w/cpp/atomic/atomi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F84F-9585-4FE8-B699-0E76F404F9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C++11 Atomics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13A4E-5C6E-4D53-9F99-604A7A07A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Wait-Free Synchronization and Queues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5531A3-F5B2-4718-83E3-71D938B0A4CA}"/>
              </a:ext>
            </a:extLst>
          </p:cNvPr>
          <p:cNvSpPr/>
          <p:nvPr/>
        </p:nvSpPr>
        <p:spPr>
          <a:xfrm>
            <a:off x="3651067" y="6108879"/>
            <a:ext cx="4889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L. V. Kale at the University of Illinois Urbana</a:t>
            </a:r>
            <a:endParaRPr lang="en-US" altLang="en-US" sz="1600" dirty="0">
              <a:solidFill>
                <a:schemeClr val="bg1">
                  <a:lumMod val="75000"/>
                </a:schemeClr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71261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53A5-3A94-8045-B33B-A0E799A82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5495"/>
            <a:ext cx="10610461" cy="766482"/>
          </a:xfrm>
        </p:spPr>
        <p:txBody>
          <a:bodyPr>
            <a:normAutofit fontScale="90000"/>
          </a:bodyPr>
          <a:lstStyle/>
          <a:p>
            <a:r>
              <a:rPr lang="en-US" dirty="0"/>
              <a:t>Locks, Serialization, and Wait-Free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9AB81-6272-A647-B82C-2F50C7A5F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217"/>
            <a:ext cx="10515600" cy="50070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Locks are an established way of enforcing mutual exclusion </a:t>
            </a:r>
          </a:p>
          <a:p>
            <a:pPr lvl="1"/>
            <a:r>
              <a:rPr lang="en-US" dirty="0"/>
              <a:t>It also enforces aspects of sequential consistency: </a:t>
            </a:r>
          </a:p>
          <a:p>
            <a:pPr lvl="2"/>
            <a:r>
              <a:rPr lang="en-US" dirty="0"/>
              <a:t>Memory operations are not moved across lock or unlock calls by the compiler</a:t>
            </a:r>
          </a:p>
          <a:p>
            <a:pPr lvl="2"/>
            <a:r>
              <a:rPr lang="en-US" dirty="0"/>
              <a:t>Hardware is made to ensure all writes are completed at lock() or unlock()</a:t>
            </a:r>
          </a:p>
          <a:p>
            <a:r>
              <a:rPr lang="en-US" dirty="0"/>
              <a:t>But locks are expensive, because they cause serialization</a:t>
            </a:r>
            <a:endParaRPr lang="en-US" dirty="0">
              <a:cs typeface="Calibri"/>
            </a:endParaRP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62CFD-EC42-5B46-8393-4636664B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8330F-A404-5341-B640-01F72B82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AABF-39A8-4467-BC70-55288831729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05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Locks, Critical sections and 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4"/>
            <a:ext cx="6797234" cy="5007069"/>
          </a:xfrm>
        </p:spPr>
        <p:txBody>
          <a:bodyPr/>
          <a:lstStyle/>
          <a:p>
            <a:r>
              <a:rPr lang="en-US" dirty="0"/>
              <a:t>Suppose all threads are doing the following</a:t>
            </a:r>
          </a:p>
          <a:p>
            <a:pPr lvl="1"/>
            <a:r>
              <a:rPr lang="en-US" dirty="0"/>
              <a:t>The work in </a:t>
            </a:r>
            <a:r>
              <a:rPr lang="en-US" dirty="0" err="1"/>
              <a:t>dowork</a:t>
            </a:r>
            <a:r>
              <a:rPr lang="en-US" dirty="0"/>
              <a:t>()  is </a:t>
            </a:r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baseline="-25000" dirty="0"/>
          </a:p>
          <a:p>
            <a:pPr lvl="1"/>
            <a:r>
              <a:rPr lang="en-US" dirty="0"/>
              <a:t>The time in </a:t>
            </a:r>
            <a:r>
              <a:rPr lang="en-US" i="1" dirty="0"/>
              <a:t>critical</a:t>
            </a:r>
            <a:r>
              <a:rPr lang="en-US" dirty="0"/>
              <a:t> is </a:t>
            </a:r>
            <a:r>
              <a:rPr lang="en-US" dirty="0" err="1"/>
              <a:t>t</a:t>
            </a:r>
            <a:r>
              <a:rPr lang="en-US" baseline="-25000" dirty="0" err="1"/>
              <a:t>c</a:t>
            </a:r>
            <a:endParaRPr lang="en-US" baseline="-25000" dirty="0"/>
          </a:p>
          <a:p>
            <a:pPr lvl="1"/>
            <a:r>
              <a:rPr lang="en-US" dirty="0"/>
              <a:t>The serialization cost becomes a problem as the number of threads increase, but can be small up to #threads &lt; </a:t>
            </a:r>
            <a:r>
              <a:rPr lang="en-US" dirty="0" err="1"/>
              <a:t>t</a:t>
            </a:r>
            <a:r>
              <a:rPr lang="en-US" baseline="-25000" dirty="0" err="1"/>
              <a:t>w</a:t>
            </a:r>
            <a:r>
              <a:rPr lang="en-US" dirty="0"/>
              <a:t>/</a:t>
            </a:r>
            <a:r>
              <a:rPr lang="en-US" dirty="0" err="1"/>
              <a:t>t</a:t>
            </a:r>
            <a:r>
              <a:rPr lang="en-US" baseline="-25000" dirty="0" err="1"/>
              <a:t>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7D0F-B462-3F43-9FC6-66473A2BF9B1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81094" y="1169894"/>
            <a:ext cx="2685326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 I = 0, N</a:t>
            </a:r>
          </a:p>
          <a:p>
            <a:r>
              <a:rPr lang="en-US" dirty="0"/>
              <a:t>     </a:t>
            </a:r>
            <a:r>
              <a:rPr lang="en-US" dirty="0" err="1"/>
              <a:t>dowork</a:t>
            </a:r>
            <a:r>
              <a:rPr lang="en-US" dirty="0"/>
              <a:t>();</a:t>
            </a:r>
          </a:p>
          <a:p>
            <a:r>
              <a:rPr lang="en-US" dirty="0"/>
              <a:t>     lock(x); </a:t>
            </a:r>
          </a:p>
          <a:p>
            <a:r>
              <a:rPr lang="en-US" dirty="0"/>
              <a:t>     critical .. ; </a:t>
            </a:r>
          </a:p>
          <a:p>
            <a:r>
              <a:rPr lang="en-US" dirty="0"/>
              <a:t>     unlock(x) </a:t>
            </a:r>
          </a:p>
        </p:txBody>
      </p:sp>
    </p:spTree>
    <p:extLst>
      <p:ext uri="{BB962C8B-B14F-4D97-AF65-F5344CB8AC3E}">
        <p14:creationId xmlns:p14="http://schemas.microsoft.com/office/powerpoint/2010/main" val="2449482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7D0F-B462-3F43-9FC6-66473A2BF9B1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80527" y="544010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82456" y="1356164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95957" y="941410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99103" y="528578"/>
            <a:ext cx="385825" cy="28165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sp>
        <p:nvSpPr>
          <p:cNvPr id="15" name="Rectangle 14"/>
          <p:cNvSpPr/>
          <p:nvPr/>
        </p:nvSpPr>
        <p:spPr>
          <a:xfrm>
            <a:off x="3784927" y="536294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13139" y="530504"/>
            <a:ext cx="385825" cy="28165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sp>
        <p:nvSpPr>
          <p:cNvPr id="17" name="Rectangle 16"/>
          <p:cNvSpPr/>
          <p:nvPr/>
        </p:nvSpPr>
        <p:spPr>
          <a:xfrm>
            <a:off x="5210541" y="561369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59848" y="924049"/>
            <a:ext cx="385825" cy="28165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4157246" y="931766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155317" y="1342669"/>
            <a:ext cx="385825" cy="28165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5164243" y="939481"/>
            <a:ext cx="385825" cy="28165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5548135" y="945266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85196" y="1352316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513411" y="1358098"/>
            <a:ext cx="385825" cy="28165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5897303" y="1363883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215603" y="555580"/>
            <a:ext cx="385825" cy="28165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sp>
        <p:nvSpPr>
          <p:cNvPr id="27" name="Rectangle 26"/>
          <p:cNvSpPr/>
          <p:nvPr/>
        </p:nvSpPr>
        <p:spPr>
          <a:xfrm>
            <a:off x="6613005" y="586445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566707" y="964557"/>
            <a:ext cx="385825" cy="28165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sp>
        <p:nvSpPr>
          <p:cNvPr id="29" name="Rectangle 28"/>
          <p:cNvSpPr/>
          <p:nvPr/>
        </p:nvSpPr>
        <p:spPr>
          <a:xfrm>
            <a:off x="6962174" y="970342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939025" y="1371599"/>
            <a:ext cx="385825" cy="28165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sp>
        <p:nvSpPr>
          <p:cNvPr id="31" name="Rectangle 30"/>
          <p:cNvSpPr/>
          <p:nvPr/>
        </p:nvSpPr>
        <p:spPr>
          <a:xfrm>
            <a:off x="7311342" y="1388959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652789" y="592230"/>
            <a:ext cx="385825" cy="28165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sp>
        <p:nvSpPr>
          <p:cNvPr id="33" name="Rectangle 32"/>
          <p:cNvSpPr/>
          <p:nvPr/>
        </p:nvSpPr>
        <p:spPr>
          <a:xfrm>
            <a:off x="8050191" y="623095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992318" y="989632"/>
            <a:ext cx="385825" cy="28165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sp>
        <p:nvSpPr>
          <p:cNvPr id="35" name="Rectangle 34"/>
          <p:cNvSpPr/>
          <p:nvPr/>
        </p:nvSpPr>
        <p:spPr>
          <a:xfrm>
            <a:off x="8387785" y="1006992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8353061" y="1408249"/>
            <a:ext cx="385825" cy="28165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sp>
        <p:nvSpPr>
          <p:cNvPr id="37" name="Rectangle 36"/>
          <p:cNvSpPr/>
          <p:nvPr/>
        </p:nvSpPr>
        <p:spPr>
          <a:xfrm>
            <a:off x="8736953" y="1414034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463482" y="3242834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465411" y="4054988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478912" y="3640234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482058" y="3227402"/>
            <a:ext cx="385825" cy="28165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sp>
        <p:nvSpPr>
          <p:cNvPr id="42" name="Rectangle 41"/>
          <p:cNvSpPr/>
          <p:nvPr/>
        </p:nvSpPr>
        <p:spPr>
          <a:xfrm>
            <a:off x="3867882" y="3235118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42803" y="3622873"/>
            <a:ext cx="385825" cy="28165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sp>
        <p:nvSpPr>
          <p:cNvPr id="44" name="Rectangle 43"/>
          <p:cNvSpPr/>
          <p:nvPr/>
        </p:nvSpPr>
        <p:spPr>
          <a:xfrm>
            <a:off x="4240201" y="3630590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238272" y="4041493"/>
            <a:ext cx="385825" cy="28165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sp>
        <p:nvSpPr>
          <p:cNvPr id="46" name="Rectangle 45"/>
          <p:cNvSpPr/>
          <p:nvPr/>
        </p:nvSpPr>
        <p:spPr>
          <a:xfrm>
            <a:off x="4568151" y="4051140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467340" y="4508329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564294" y="4494834"/>
            <a:ext cx="385825" cy="28165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sp>
        <p:nvSpPr>
          <p:cNvPr id="49" name="Rectangle 48"/>
          <p:cNvSpPr/>
          <p:nvPr/>
        </p:nvSpPr>
        <p:spPr>
          <a:xfrm>
            <a:off x="4894173" y="4504481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446115" y="5019545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820859" y="5006050"/>
            <a:ext cx="385825" cy="28165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sp>
        <p:nvSpPr>
          <p:cNvPr id="52" name="Rectangle 51"/>
          <p:cNvSpPr/>
          <p:nvPr/>
        </p:nvSpPr>
        <p:spPr>
          <a:xfrm>
            <a:off x="5208615" y="5015697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459616" y="5484462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193182" y="5459392"/>
            <a:ext cx="385825" cy="28165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sp>
        <p:nvSpPr>
          <p:cNvPr id="55" name="Rectangle 54"/>
          <p:cNvSpPr/>
          <p:nvPr/>
        </p:nvSpPr>
        <p:spPr>
          <a:xfrm>
            <a:off x="5523061" y="5469039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473120" y="5891510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553932" y="5889590"/>
            <a:ext cx="385825" cy="28165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sp>
        <p:nvSpPr>
          <p:cNvPr id="58" name="Rectangle 57"/>
          <p:cNvSpPr/>
          <p:nvPr/>
        </p:nvSpPr>
        <p:spPr>
          <a:xfrm>
            <a:off x="5895386" y="5887662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903117" y="3217722"/>
            <a:ext cx="385825" cy="28165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sp>
        <p:nvSpPr>
          <p:cNvPr id="60" name="Rectangle 59"/>
          <p:cNvSpPr/>
          <p:nvPr/>
        </p:nvSpPr>
        <p:spPr>
          <a:xfrm>
            <a:off x="6244571" y="3215794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2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1" grpId="0" animBg="1"/>
      <p:bldP spid="52" grpId="0" animBg="1"/>
      <p:bldP spid="54" grpId="0" animBg="1"/>
      <p:bldP spid="55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53A5-3A94-8045-B33B-A0E799A82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5495"/>
            <a:ext cx="10610461" cy="766482"/>
          </a:xfrm>
        </p:spPr>
        <p:txBody>
          <a:bodyPr>
            <a:normAutofit fontScale="90000"/>
          </a:bodyPr>
          <a:lstStyle/>
          <a:p>
            <a:r>
              <a:rPr lang="en-US" dirty="0"/>
              <a:t>Locks, Serialization, and Wait-Free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9AB81-6272-A647-B82C-2F50C7A5F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217"/>
            <a:ext cx="10515600" cy="50070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Locks are an established way of enforcing mutual exclusion 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It also enforces aspects of sequential consistency: </a:t>
            </a:r>
          </a:p>
          <a:p>
            <a:pPr lvl="2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Memory operations are not moved across lock or unlock calls by the compiler</a:t>
            </a:r>
          </a:p>
          <a:p>
            <a:pPr lvl="2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Hardware is made to ensure all writes are completed at lock() or unlock()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But locks are expensive, because they cause serialization</a:t>
            </a:r>
            <a:endParaRPr lang="en-US" dirty="0">
              <a:solidFill>
                <a:schemeClr val="bg2">
                  <a:lumMod val="50000"/>
                </a:schemeClr>
              </a:solidFill>
              <a:cs typeface="Calibri"/>
            </a:endParaRPr>
          </a:p>
          <a:p>
            <a:r>
              <a:rPr lang="en-US" dirty="0"/>
              <a:t>Still, for most practical situations, locks are fast enough </a:t>
            </a:r>
          </a:p>
          <a:p>
            <a:pPr lvl="1"/>
            <a:r>
              <a:rPr lang="en-US" dirty="0"/>
              <a:t>Just use locks and avoid all the trouble, in practice</a:t>
            </a:r>
          </a:p>
          <a:p>
            <a:pPr lvl="1"/>
            <a:r>
              <a:rPr lang="en-US" dirty="0"/>
              <a:t>Unless you are in a fine grained situation with many threads</a:t>
            </a:r>
          </a:p>
          <a:p>
            <a:pPr lvl="1"/>
            <a:r>
              <a:rPr lang="en-US" dirty="0"/>
              <a:t>I.e., computation between consecutive calls to lock is very short</a:t>
            </a:r>
          </a:p>
          <a:p>
            <a:pPr lvl="1"/>
            <a:r>
              <a:rPr lang="en-US" dirty="0"/>
              <a:t>Then, consider a wait-free implementation with atomics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62CFD-EC42-5B46-8393-4636664B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8330F-A404-5341-B640-01F72B82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AABF-39A8-4467-BC70-55288831729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68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2A06-F7DE-CF44-972F-495C72A7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Aside: “Lock-Free Algorithms”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34866-4DC0-CF42-A3B2-7141AF99E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days of computer science, there were many research papers and textbook materials on lock-free algorithms</a:t>
            </a:r>
          </a:p>
          <a:p>
            <a:pPr lvl="1"/>
            <a:r>
              <a:rPr lang="en-US" dirty="0"/>
              <a:t>Peterson …</a:t>
            </a:r>
          </a:p>
          <a:p>
            <a:r>
              <a:rPr lang="en-US" dirty="0"/>
              <a:t>These algorithms all depended on sequential consistency, which processors of the day might have supported </a:t>
            </a:r>
          </a:p>
          <a:p>
            <a:r>
              <a:rPr lang="en-US" dirty="0"/>
              <a:t>That is no longer true, and so those algorithms are mostly useless</a:t>
            </a:r>
          </a:p>
          <a:p>
            <a:pPr lvl="1"/>
            <a:r>
              <a:rPr lang="en-US" dirty="0"/>
              <a:t>May occasionally provide inspiration for a wait-free algorithm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43F9E6-6D3B-4041-ADA6-C41DD613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7777C-3949-EE40-8775-DC687C73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AABF-39A8-4467-BC70-55288831729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61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Circular Fixed-Size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look at efficient implementation of shared queues</a:t>
            </a:r>
          </a:p>
          <a:p>
            <a:r>
              <a:rPr lang="en-US" dirty="0"/>
              <a:t>Depending on sharing assumptions, one can make more efficient queues</a:t>
            </a:r>
          </a:p>
          <a:p>
            <a:pPr lvl="1"/>
            <a:r>
              <a:rPr lang="en-US" dirty="0"/>
              <a:t>General: multiple producers/consumers</a:t>
            </a:r>
          </a:p>
          <a:p>
            <a:pPr lvl="1"/>
            <a:r>
              <a:rPr lang="en-US" dirty="0"/>
              <a:t>Single producer/single consumer</a:t>
            </a:r>
          </a:p>
          <a:p>
            <a:pPr lvl="1"/>
            <a:r>
              <a:rPr lang="en-US" dirty="0"/>
              <a:t>Multiple producers single consumer</a:t>
            </a:r>
          </a:p>
          <a:p>
            <a:pPr lvl="1"/>
            <a:r>
              <a:rPr lang="en-US" dirty="0"/>
              <a:t>Steal queues: (popularized by Cilk)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7D0F-B462-3F43-9FC6-66473A2BF9B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10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C159-5AB3-4540-91F9-2AB920315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Circular Queues: Implementation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AF69-D598-4AB1-93C3-E8857F577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Array of fixed size 2^n</a:t>
            </a:r>
          </a:p>
          <a:p>
            <a:r>
              <a:rPr lang="en-US" dirty="0">
                <a:cs typeface="Calibri"/>
              </a:rPr>
              <a:t>Masking of indices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22844-E4F8-44DC-BE11-4FBF6852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A13D6-87BC-4310-BAEA-FF03200A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AABF-39A8-4467-BC70-552888317299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3E58E2-7F16-4ED0-9E03-E38A3E637DBB}"/>
              </a:ext>
            </a:extLst>
          </p:cNvPr>
          <p:cNvSpPr/>
          <p:nvPr/>
        </p:nvSpPr>
        <p:spPr>
          <a:xfrm>
            <a:off x="1624084" y="3534770"/>
            <a:ext cx="655092" cy="2183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EF1B2A-79AC-498B-8782-81533277E4C3}"/>
              </a:ext>
            </a:extLst>
          </p:cNvPr>
          <p:cNvSpPr/>
          <p:nvPr/>
        </p:nvSpPr>
        <p:spPr>
          <a:xfrm>
            <a:off x="2279176" y="3534770"/>
            <a:ext cx="655092" cy="2183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4CE480-41A3-42F0-A8B6-49DD9737859D}"/>
              </a:ext>
            </a:extLst>
          </p:cNvPr>
          <p:cNvSpPr/>
          <p:nvPr/>
        </p:nvSpPr>
        <p:spPr>
          <a:xfrm>
            <a:off x="2934268" y="3534770"/>
            <a:ext cx="655092" cy="2183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686F6-6F78-4C49-8282-B2F2BB51DA49}"/>
              </a:ext>
            </a:extLst>
          </p:cNvPr>
          <p:cNvSpPr/>
          <p:nvPr/>
        </p:nvSpPr>
        <p:spPr>
          <a:xfrm>
            <a:off x="6209728" y="3534770"/>
            <a:ext cx="655092" cy="2183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260774-EAFB-46DD-BC4E-45D6D33BD900}"/>
              </a:ext>
            </a:extLst>
          </p:cNvPr>
          <p:cNvSpPr/>
          <p:nvPr/>
        </p:nvSpPr>
        <p:spPr>
          <a:xfrm>
            <a:off x="4262360" y="3536268"/>
            <a:ext cx="655092" cy="2183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9DC83C-4393-41A5-BD71-ED36FBC0C992}"/>
              </a:ext>
            </a:extLst>
          </p:cNvPr>
          <p:cNvSpPr/>
          <p:nvPr/>
        </p:nvSpPr>
        <p:spPr>
          <a:xfrm>
            <a:off x="6864820" y="3534770"/>
            <a:ext cx="655092" cy="2183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B1AF29-4A8A-4732-8386-779A643540BA}"/>
              </a:ext>
            </a:extLst>
          </p:cNvPr>
          <p:cNvSpPr/>
          <p:nvPr/>
        </p:nvSpPr>
        <p:spPr>
          <a:xfrm>
            <a:off x="7519912" y="3534770"/>
            <a:ext cx="655092" cy="2183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092BF2-8411-43A4-8080-7A6A33F623CB}"/>
              </a:ext>
            </a:extLst>
          </p:cNvPr>
          <p:cNvSpPr/>
          <p:nvPr/>
        </p:nvSpPr>
        <p:spPr>
          <a:xfrm>
            <a:off x="8153400" y="3534770"/>
            <a:ext cx="655092" cy="2183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00812B-5A44-4983-892E-A41AE9FC0C7E}"/>
              </a:ext>
            </a:extLst>
          </p:cNvPr>
          <p:cNvCxnSpPr>
            <a:cxnSpLocks/>
          </p:cNvCxnSpPr>
          <p:nvPr/>
        </p:nvCxnSpPr>
        <p:spPr>
          <a:xfrm>
            <a:off x="4244452" y="3533235"/>
            <a:ext cx="65509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E2AB82-E066-4DE9-A267-5C4FCC96D4D6}"/>
              </a:ext>
            </a:extLst>
          </p:cNvPr>
          <p:cNvCxnSpPr>
            <a:cxnSpLocks/>
          </p:cNvCxnSpPr>
          <p:nvPr/>
        </p:nvCxnSpPr>
        <p:spPr>
          <a:xfrm>
            <a:off x="4244452" y="3754176"/>
            <a:ext cx="65509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18327BB-3B41-4968-94F6-500A005330C0}"/>
              </a:ext>
            </a:extLst>
          </p:cNvPr>
          <p:cNvCxnSpPr>
            <a:cxnSpLocks/>
          </p:cNvCxnSpPr>
          <p:nvPr/>
        </p:nvCxnSpPr>
        <p:spPr>
          <a:xfrm>
            <a:off x="6209728" y="3533235"/>
            <a:ext cx="65509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B5276F0-DDE9-43A6-B31C-55F9590028CD}"/>
              </a:ext>
            </a:extLst>
          </p:cNvPr>
          <p:cNvCxnSpPr>
            <a:cxnSpLocks/>
          </p:cNvCxnSpPr>
          <p:nvPr/>
        </p:nvCxnSpPr>
        <p:spPr>
          <a:xfrm>
            <a:off x="6221099" y="3750859"/>
            <a:ext cx="65509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4BFBB9A-E6A5-4887-BFC7-F5E5BC3A81D1}"/>
              </a:ext>
            </a:extLst>
          </p:cNvPr>
          <p:cNvSpPr/>
          <p:nvPr/>
        </p:nvSpPr>
        <p:spPr>
          <a:xfrm>
            <a:off x="8808492" y="3534770"/>
            <a:ext cx="655092" cy="2183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7185C3-51CF-49BF-B6CA-6C2CAC4D3FFC}"/>
              </a:ext>
            </a:extLst>
          </p:cNvPr>
          <p:cNvSpPr/>
          <p:nvPr/>
        </p:nvSpPr>
        <p:spPr>
          <a:xfrm>
            <a:off x="3589360" y="3536949"/>
            <a:ext cx="655092" cy="2139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A755E8B-DEB2-4CA5-AC3F-5D7F896F06FA}"/>
              </a:ext>
            </a:extLst>
          </p:cNvPr>
          <p:cNvCxnSpPr>
            <a:cxnSpLocks/>
          </p:cNvCxnSpPr>
          <p:nvPr/>
        </p:nvCxnSpPr>
        <p:spPr>
          <a:xfrm>
            <a:off x="4899544" y="3750859"/>
            <a:ext cx="1327241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71EDDD-B2C1-4C14-A3B0-9EBAB6E86162}"/>
              </a:ext>
            </a:extLst>
          </p:cNvPr>
          <p:cNvSpPr txBox="1"/>
          <p:nvPr/>
        </p:nvSpPr>
        <p:spPr>
          <a:xfrm>
            <a:off x="1814868" y="3759958"/>
            <a:ext cx="273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D39F5D-F8CC-4E18-8208-BC5E3A93F745}"/>
              </a:ext>
            </a:extLst>
          </p:cNvPr>
          <p:cNvSpPr txBox="1"/>
          <p:nvPr/>
        </p:nvSpPr>
        <p:spPr>
          <a:xfrm>
            <a:off x="2469960" y="3759958"/>
            <a:ext cx="273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854C70-75D2-4EEB-82D7-E8DF52479FCD}"/>
              </a:ext>
            </a:extLst>
          </p:cNvPr>
          <p:cNvSpPr txBox="1"/>
          <p:nvPr/>
        </p:nvSpPr>
        <p:spPr>
          <a:xfrm>
            <a:off x="3128037" y="3759958"/>
            <a:ext cx="273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A514CA-0CBD-4616-B9CF-D8DC2DE88B10}"/>
              </a:ext>
            </a:extLst>
          </p:cNvPr>
          <p:cNvSpPr txBox="1"/>
          <p:nvPr/>
        </p:nvSpPr>
        <p:spPr>
          <a:xfrm>
            <a:off x="3788815" y="3750859"/>
            <a:ext cx="273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14600B-C77F-4271-A88A-2552810255E7}"/>
              </a:ext>
            </a:extLst>
          </p:cNvPr>
          <p:cNvSpPr txBox="1"/>
          <p:nvPr/>
        </p:nvSpPr>
        <p:spPr>
          <a:xfrm>
            <a:off x="3125052" y="4295301"/>
            <a:ext cx="273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F84E80-CF9C-4B9D-AA1C-6AD0F123DA50}"/>
              </a:ext>
            </a:extLst>
          </p:cNvPr>
          <p:cNvSpPr txBox="1"/>
          <p:nvPr/>
        </p:nvSpPr>
        <p:spPr>
          <a:xfrm>
            <a:off x="8860453" y="3778634"/>
            <a:ext cx="55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1023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3752EB-1D08-433C-B6D8-F8F908887BAE}"/>
              </a:ext>
            </a:extLst>
          </p:cNvPr>
          <p:cNvSpPr txBox="1"/>
          <p:nvPr/>
        </p:nvSpPr>
        <p:spPr>
          <a:xfrm>
            <a:off x="8205361" y="3777705"/>
            <a:ext cx="55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1022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700C18-F9F5-4D17-8026-AD39FD7A8253}"/>
              </a:ext>
            </a:extLst>
          </p:cNvPr>
          <p:cNvSpPr txBox="1"/>
          <p:nvPr/>
        </p:nvSpPr>
        <p:spPr>
          <a:xfrm>
            <a:off x="7578494" y="3782933"/>
            <a:ext cx="55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C87E26-040F-4E4C-B345-E49281518755}"/>
              </a:ext>
            </a:extLst>
          </p:cNvPr>
          <p:cNvSpPr txBox="1"/>
          <p:nvPr/>
        </p:nvSpPr>
        <p:spPr>
          <a:xfrm>
            <a:off x="1808685" y="4321808"/>
            <a:ext cx="273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E00606-5462-44A7-AD87-1CF71D9E2AB6}"/>
              </a:ext>
            </a:extLst>
          </p:cNvPr>
          <p:cNvSpPr txBox="1"/>
          <p:nvPr/>
        </p:nvSpPr>
        <p:spPr>
          <a:xfrm>
            <a:off x="2469960" y="4295302"/>
            <a:ext cx="273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33B9415-D773-4021-B8B6-E988A4608E1A}"/>
              </a:ext>
            </a:extLst>
          </p:cNvPr>
          <p:cNvSpPr txBox="1"/>
          <p:nvPr/>
        </p:nvSpPr>
        <p:spPr>
          <a:xfrm>
            <a:off x="3788815" y="4295300"/>
            <a:ext cx="273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982F43-08D4-4CB2-9145-CDC5B4654F72}"/>
              </a:ext>
            </a:extLst>
          </p:cNvPr>
          <p:cNvSpPr txBox="1"/>
          <p:nvPr/>
        </p:nvSpPr>
        <p:spPr>
          <a:xfrm>
            <a:off x="7571873" y="4295300"/>
            <a:ext cx="55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1021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3BA476-C134-41EE-A2E4-447A749BBF5D}"/>
              </a:ext>
            </a:extLst>
          </p:cNvPr>
          <p:cNvSpPr txBox="1"/>
          <p:nvPr/>
        </p:nvSpPr>
        <p:spPr>
          <a:xfrm>
            <a:off x="8216163" y="4291101"/>
            <a:ext cx="55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1022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F4B82D-144F-438D-9ED4-C57A1EC33A2E}"/>
              </a:ext>
            </a:extLst>
          </p:cNvPr>
          <p:cNvSpPr txBox="1"/>
          <p:nvPr/>
        </p:nvSpPr>
        <p:spPr>
          <a:xfrm>
            <a:off x="8860453" y="4291101"/>
            <a:ext cx="55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1023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DC8EFD-C794-4778-A23D-532C6879141D}"/>
              </a:ext>
            </a:extLst>
          </p:cNvPr>
          <p:cNvSpPr txBox="1"/>
          <p:nvPr/>
        </p:nvSpPr>
        <p:spPr>
          <a:xfrm>
            <a:off x="1706502" y="4806756"/>
            <a:ext cx="1828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Masking of Indices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E76F778-7B1C-4835-BC7E-06E3E51ED6D7}"/>
              </a:ext>
            </a:extLst>
          </p:cNvPr>
          <p:cNvCxnSpPr>
            <a:cxnSpLocks/>
          </p:cNvCxnSpPr>
          <p:nvPr/>
        </p:nvCxnSpPr>
        <p:spPr>
          <a:xfrm flipV="1">
            <a:off x="1936775" y="4058036"/>
            <a:ext cx="6183" cy="25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91680BC-8A50-49C1-9383-C4A75FFD8241}"/>
              </a:ext>
            </a:extLst>
          </p:cNvPr>
          <p:cNvCxnSpPr>
            <a:cxnSpLocks/>
          </p:cNvCxnSpPr>
          <p:nvPr/>
        </p:nvCxnSpPr>
        <p:spPr>
          <a:xfrm flipV="1">
            <a:off x="2603630" y="4037734"/>
            <a:ext cx="6183" cy="25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5DAB960-3217-4387-A89C-110518DBA430}"/>
              </a:ext>
            </a:extLst>
          </p:cNvPr>
          <p:cNvCxnSpPr>
            <a:cxnSpLocks/>
          </p:cNvCxnSpPr>
          <p:nvPr/>
        </p:nvCxnSpPr>
        <p:spPr>
          <a:xfrm flipV="1">
            <a:off x="3252539" y="4030393"/>
            <a:ext cx="6183" cy="25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2BFEAC3-0035-43A7-B188-99A2674826D8}"/>
              </a:ext>
            </a:extLst>
          </p:cNvPr>
          <p:cNvCxnSpPr>
            <a:cxnSpLocks/>
          </p:cNvCxnSpPr>
          <p:nvPr/>
        </p:nvCxnSpPr>
        <p:spPr>
          <a:xfrm flipV="1">
            <a:off x="3925577" y="4021294"/>
            <a:ext cx="6183" cy="25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BAADBCA-B425-4248-940B-6456B97E3BCE}"/>
              </a:ext>
            </a:extLst>
          </p:cNvPr>
          <p:cNvCxnSpPr>
            <a:cxnSpLocks/>
          </p:cNvCxnSpPr>
          <p:nvPr/>
        </p:nvCxnSpPr>
        <p:spPr>
          <a:xfrm flipV="1">
            <a:off x="7854078" y="4023212"/>
            <a:ext cx="6183" cy="25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DD28C6F-51D8-4EB0-AD3F-8454B7A94970}"/>
              </a:ext>
            </a:extLst>
          </p:cNvPr>
          <p:cNvCxnSpPr>
            <a:cxnSpLocks/>
          </p:cNvCxnSpPr>
          <p:nvPr/>
        </p:nvCxnSpPr>
        <p:spPr>
          <a:xfrm flipV="1">
            <a:off x="8481466" y="4030392"/>
            <a:ext cx="6183" cy="25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F09EC6F-BC23-4B6A-B885-A4E600E1CB06}"/>
              </a:ext>
            </a:extLst>
          </p:cNvPr>
          <p:cNvCxnSpPr>
            <a:cxnSpLocks/>
          </p:cNvCxnSpPr>
          <p:nvPr/>
        </p:nvCxnSpPr>
        <p:spPr>
          <a:xfrm flipV="1">
            <a:off x="9118762" y="4030391"/>
            <a:ext cx="6183" cy="25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9696D11-D679-4B87-8C19-BA30B405F3DB}"/>
              </a:ext>
            </a:extLst>
          </p:cNvPr>
          <p:cNvCxnSpPr>
            <a:cxnSpLocks/>
          </p:cNvCxnSpPr>
          <p:nvPr/>
        </p:nvCxnSpPr>
        <p:spPr>
          <a:xfrm>
            <a:off x="4244452" y="3922698"/>
            <a:ext cx="3118373" cy="0"/>
          </a:xfrm>
          <a:prstGeom prst="line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2F1D280-184C-4426-8F99-A2F4DAED71AA}"/>
              </a:ext>
            </a:extLst>
          </p:cNvPr>
          <p:cNvSpPr txBox="1"/>
          <p:nvPr/>
        </p:nvSpPr>
        <p:spPr>
          <a:xfrm>
            <a:off x="1706502" y="4334858"/>
            <a:ext cx="655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1024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241189C-E2B6-4DE0-AC17-8C5893904555}"/>
              </a:ext>
            </a:extLst>
          </p:cNvPr>
          <p:cNvCxnSpPr>
            <a:cxnSpLocks/>
          </p:cNvCxnSpPr>
          <p:nvPr/>
        </p:nvCxnSpPr>
        <p:spPr>
          <a:xfrm flipV="1">
            <a:off x="1947208" y="4048338"/>
            <a:ext cx="0" cy="26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15B41D4-9F86-46AF-B80E-B51BAD4986C8}"/>
              </a:ext>
            </a:extLst>
          </p:cNvPr>
          <p:cNvSpPr txBox="1"/>
          <p:nvPr/>
        </p:nvSpPr>
        <p:spPr>
          <a:xfrm>
            <a:off x="2318233" y="4316297"/>
            <a:ext cx="64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1025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B3ACB1B-0474-4A08-A195-6CE8564AD60D}"/>
              </a:ext>
            </a:extLst>
          </p:cNvPr>
          <p:cNvCxnSpPr/>
          <p:nvPr/>
        </p:nvCxnSpPr>
        <p:spPr>
          <a:xfrm flipV="1">
            <a:off x="2614046" y="4037734"/>
            <a:ext cx="0" cy="30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85AAC4-A69B-4F51-99C8-76219ADFED85}"/>
              </a:ext>
            </a:extLst>
          </p:cNvPr>
          <p:cNvCxnSpPr/>
          <p:nvPr/>
        </p:nvCxnSpPr>
        <p:spPr>
          <a:xfrm>
            <a:off x="3125052" y="4444989"/>
            <a:ext cx="179240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E5BBB3F-2115-8849-A7F6-EA11D8EAD856}"/>
              </a:ext>
            </a:extLst>
          </p:cNvPr>
          <p:cNvSpPr/>
          <p:nvPr/>
        </p:nvSpPr>
        <p:spPr>
          <a:xfrm>
            <a:off x="2743484" y="5863771"/>
            <a:ext cx="3477615" cy="313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1025: 1</a:t>
            </a:r>
            <a:r>
              <a:rPr lang="en-US" dirty="0">
                <a:solidFill>
                  <a:schemeClr val="accent2"/>
                </a:solidFill>
                <a:cs typeface="Calibri"/>
              </a:rPr>
              <a:t>0000000001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96B71A6-7132-4F85-8A06-D5A6883264CC}"/>
              </a:ext>
            </a:extLst>
          </p:cNvPr>
          <p:cNvSpPr/>
          <p:nvPr/>
        </p:nvSpPr>
        <p:spPr>
          <a:xfrm>
            <a:off x="7189978" y="5863771"/>
            <a:ext cx="3477615" cy="313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1: </a:t>
            </a:r>
            <a:r>
              <a:rPr lang="en-US" dirty="0">
                <a:solidFill>
                  <a:schemeClr val="accent2"/>
                </a:solidFill>
                <a:cs typeface="Calibri"/>
              </a:rPr>
              <a:t>0000000001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7485610-B2AB-4CDF-A5B8-5E204D5E3965}"/>
              </a:ext>
            </a:extLst>
          </p:cNvPr>
          <p:cNvSpPr/>
          <p:nvPr/>
        </p:nvSpPr>
        <p:spPr>
          <a:xfrm>
            <a:off x="6225361" y="5898507"/>
            <a:ext cx="960479" cy="24258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cs typeface="Calibri"/>
              </a:rPr>
              <a:t>Masking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33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000"/>
                            </p:stCondLst>
                            <p:childTnLst>
                              <p:par>
                                <p:cTn id="129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8" dur="6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600"/>
                            </p:stCondLst>
                            <p:childTnLst>
                              <p:par>
                                <p:cTn id="18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30" grpId="0" animBg="1"/>
      <p:bldP spid="31" grpId="0" animBg="1"/>
      <p:bldP spid="35" grpId="0"/>
      <p:bldP spid="36" grpId="0"/>
      <p:bldP spid="37" grpId="0"/>
      <p:bldP spid="38" grpId="0"/>
      <p:bldP spid="39" grpId="0"/>
      <p:bldP spid="39" grpId="1"/>
      <p:bldP spid="40" grpId="0"/>
      <p:bldP spid="41" grpId="0"/>
      <p:bldP spid="43" grpId="0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73" grpId="0"/>
      <p:bldP spid="80" grpId="0"/>
      <p:bldP spid="6" grpId="0" animBg="1"/>
      <p:bldP spid="52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Producer Single Consumer</a:t>
            </a:r>
            <a:r>
              <a:rPr lang="en-US" dirty="0">
                <a:cs typeface="Calibri"/>
              </a:rPr>
              <a:t>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will look at fixed-size queue</a:t>
            </a:r>
          </a:p>
          <a:p>
            <a:pPr lvl="1"/>
            <a:r>
              <a:rPr lang="en-US" dirty="0"/>
              <a:t>Not allowed to grow beyond a fixed limit</a:t>
            </a:r>
          </a:p>
          <a:p>
            <a:r>
              <a:rPr lang="en-US" dirty="0"/>
              <a:t>Single producer accesses the tail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Single consumer accesses the head</a:t>
            </a:r>
          </a:p>
          <a:p>
            <a:r>
              <a:rPr lang="en-US" dirty="0">
                <a:cs typeface="Calibri"/>
              </a:rPr>
              <a:t>No contention on head and tail</a:t>
            </a:r>
          </a:p>
          <a:p>
            <a:r>
              <a:rPr lang="en-US" dirty="0">
                <a:cs typeface="Calibri"/>
              </a:rPr>
              <a:t>Count number of elements in the queue: used to safeguard against empty and full conditions on the queue</a:t>
            </a:r>
          </a:p>
          <a:p>
            <a:r>
              <a:rPr lang="en-US" dirty="0">
                <a:cs typeface="Calibri"/>
              </a:rPr>
              <a:t>Three implementations</a:t>
            </a:r>
          </a:p>
          <a:p>
            <a:pPr lvl="1"/>
            <a:r>
              <a:rPr lang="en-US" dirty="0">
                <a:cs typeface="Calibri"/>
              </a:rPr>
              <a:t>Lockless Thread Unsafe </a:t>
            </a:r>
          </a:p>
          <a:p>
            <a:pPr lvl="1"/>
            <a:r>
              <a:rPr lang="en-US" dirty="0">
                <a:cs typeface="Calibri"/>
              </a:rPr>
              <a:t>Locking Thread Safe</a:t>
            </a:r>
          </a:p>
          <a:p>
            <a:pPr lvl="1"/>
            <a:r>
              <a:rPr lang="en-US" dirty="0">
                <a:cs typeface="Calibri"/>
              </a:rPr>
              <a:t>Lockless Thread Safe  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7D0F-B462-3F43-9FC6-66473A2BF9B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418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80" y="255495"/>
            <a:ext cx="11579523" cy="766482"/>
          </a:xfrm>
        </p:spPr>
        <p:txBody>
          <a:bodyPr>
            <a:normAutofit/>
          </a:bodyPr>
          <a:lstStyle/>
          <a:p>
            <a:r>
              <a:rPr lang="en-US" sz="3600" dirty="0"/>
              <a:t>Single Producer Single Consumer</a:t>
            </a:r>
            <a:r>
              <a:rPr lang="en-US" sz="3600" dirty="0">
                <a:cs typeface="Calibri"/>
              </a:rPr>
              <a:t>: Lockless – Thread Unsafe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7D0F-B462-3F43-9FC6-66473A2BF9B1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EF73C-3EFE-4F88-802A-82EB7A523B3F}"/>
              </a:ext>
            </a:extLst>
          </p:cNvPr>
          <p:cNvSpPr txBox="1"/>
          <p:nvPr/>
        </p:nvSpPr>
        <p:spPr>
          <a:xfrm>
            <a:off x="430068" y="1021977"/>
            <a:ext cx="4794849" cy="1846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"/>
              </a:rPr>
              <a:t>class SPSCQueue{</a:t>
            </a:r>
          </a:p>
          <a:p>
            <a:r>
              <a:rPr lang="en-US" b="1" dirty="0">
                <a:latin typeface="Courier"/>
              </a:rPr>
              <a:t>  private: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solidFill>
                  <a:srgbClr val="538135"/>
                </a:solidFill>
                <a:latin typeface="Courier"/>
              </a:rPr>
              <a:t>   </a:t>
            </a:r>
            <a:r>
              <a:rPr lang="en-US" b="1" dirty="0">
                <a:latin typeface="Courier"/>
              </a:rPr>
              <a:t> T* arr;</a:t>
            </a:r>
            <a:r>
              <a:rPr lang="en-US" b="1" dirty="0">
                <a:latin typeface="Courier"/>
                <a:cs typeface="Calibri"/>
              </a:rPr>
              <a:t> </a:t>
            </a:r>
          </a:p>
          <a:p>
            <a:r>
              <a:rPr lang="en-US" b="1" dirty="0">
                <a:latin typeface="Courier"/>
              </a:rPr>
              <a:t>    </a:t>
            </a:r>
            <a:r>
              <a:rPr lang="en-US" b="1" dirty="0">
                <a:latin typeface="Courier"/>
                <a:cs typeface="Calibri"/>
              </a:rPr>
              <a:t>int count;</a:t>
            </a:r>
          </a:p>
          <a:p>
            <a:r>
              <a:rPr lang="en-US" b="1" dirty="0">
                <a:solidFill>
                  <a:srgbClr val="538135"/>
                </a:solidFill>
                <a:latin typeface="Courier"/>
                <a:cs typeface="Calibri"/>
              </a:rPr>
              <a:t>    </a:t>
            </a:r>
            <a:r>
              <a:rPr lang="en-US" b="1" dirty="0">
                <a:solidFill>
                  <a:srgbClr val="000000"/>
                </a:solidFill>
                <a:latin typeface="Courier"/>
                <a:cs typeface="Calibri"/>
              </a:rPr>
              <a:t>int head,tail;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   </a:t>
            </a:r>
            <a:endParaRPr lang="en-US" sz="24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6E2A9-0EDB-4962-B8A7-48F73D764AC7}"/>
              </a:ext>
            </a:extLst>
          </p:cNvPr>
          <p:cNvSpPr txBox="1"/>
          <p:nvPr/>
        </p:nvSpPr>
        <p:spPr>
          <a:xfrm>
            <a:off x="5604027" y="1018858"/>
            <a:ext cx="4794849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"/>
              </a:rPr>
              <a:t> bool deq(T &amp;out){</a:t>
            </a:r>
          </a:p>
          <a:p>
            <a:r>
              <a:rPr lang="en-US" b="1" dirty="0">
                <a:latin typeface="Courier"/>
              </a:rPr>
              <a:t>      int ret=0;</a:t>
            </a:r>
            <a:endParaRPr lang="en-US" dirty="0">
              <a:latin typeface="Courier"/>
            </a:endParaRPr>
          </a:p>
          <a:p>
            <a:endParaRPr lang="en-US" b="1" dirty="0">
              <a:latin typeface="Courier"/>
            </a:endParaRPr>
          </a:p>
          <a:p>
            <a:r>
              <a:rPr lang="en-US" b="1" dirty="0">
                <a:latin typeface="Courier"/>
                <a:cs typeface="Calibri"/>
              </a:rPr>
              <a:t>      </a:t>
            </a:r>
            <a:r>
              <a:rPr lang="en-US" b="1" dirty="0">
                <a:latin typeface="Courier"/>
              </a:rPr>
              <a:t>if(</a:t>
            </a:r>
            <a:r>
              <a:rPr lang="en-US" b="1" dirty="0">
                <a:latin typeface="Courier"/>
                <a:cs typeface="Calibri"/>
              </a:rPr>
              <a:t>count&gt;</a:t>
            </a:r>
            <a:r>
              <a:rPr lang="en-US" b="1" dirty="0">
                <a:latin typeface="Courier"/>
              </a:rPr>
              <a:t>0){</a:t>
            </a:r>
            <a:endParaRPr lang="en-US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  <a:cs typeface="Calibri"/>
              </a:rPr>
              <a:t>        count--; </a:t>
            </a:r>
            <a:endParaRPr lang="en-US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  <a:cs typeface="Calibri"/>
              </a:rPr>
              <a:t>        out=arr[mask(head++)];</a:t>
            </a:r>
            <a:endParaRPr lang="en-US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  <a:cs typeface="Calibri"/>
              </a:rPr>
              <a:t>        </a:t>
            </a:r>
            <a:r>
              <a:rPr lang="en-US" b="1" dirty="0">
                <a:latin typeface="Courier"/>
              </a:rPr>
              <a:t>ret=</a:t>
            </a:r>
            <a:r>
              <a:rPr lang="en-US" b="1" dirty="0">
                <a:latin typeface="Courier"/>
                <a:cs typeface="Calibri"/>
              </a:rPr>
              <a:t>1; </a:t>
            </a:r>
            <a:r>
              <a:rPr lang="en-US" b="1" dirty="0">
                <a:latin typeface="Courier"/>
              </a:rPr>
              <a:t>}</a:t>
            </a:r>
            <a:endParaRPr lang="en-US" dirty="0"/>
          </a:p>
          <a:p>
            <a:r>
              <a:rPr lang="en-US" b="1" dirty="0">
                <a:latin typeface="Courier"/>
                <a:cs typeface="Calibri"/>
              </a:rPr>
              <a:t>       </a:t>
            </a:r>
          </a:p>
          <a:p>
            <a:r>
              <a:rPr lang="en-US" b="1" dirty="0">
                <a:latin typeface="Courier"/>
              </a:rPr>
              <a:t>      return ret;</a:t>
            </a:r>
          </a:p>
          <a:p>
            <a:r>
              <a:rPr lang="en-US" b="1" dirty="0">
                <a:latin typeface="Courier"/>
              </a:rPr>
              <a:t>    }</a:t>
            </a:r>
            <a:endParaRPr lang="en-US" b="1" dirty="0">
              <a:latin typeface="Courier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B2C76E-145D-4F80-8C86-3EFCD7E02557}"/>
              </a:ext>
            </a:extLst>
          </p:cNvPr>
          <p:cNvSpPr txBox="1"/>
          <p:nvPr/>
        </p:nvSpPr>
        <p:spPr>
          <a:xfrm>
            <a:off x="5604027" y="3992192"/>
            <a:ext cx="6382375" cy="163121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Using the notion of 'count</a:t>
            </a:r>
            <a:r>
              <a:rPr lang="en-US" sz="2000" dirty="0">
                <a:cs typeface="Calibri"/>
              </a:rPr>
              <a:t>' to safeguard the queue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But there is contention on the access of count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Both producer and consumer can try to access 'count' at the same time 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Can lead to inconsistency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8DB628-22B6-4F96-A70F-818BA316E986}"/>
              </a:ext>
            </a:extLst>
          </p:cNvPr>
          <p:cNvSpPr txBox="1"/>
          <p:nvPr/>
        </p:nvSpPr>
        <p:spPr>
          <a:xfrm>
            <a:off x="430069" y="2868636"/>
            <a:ext cx="4794848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b="1" dirty="0">
                <a:latin typeface="Courier"/>
                <a:cs typeface="Calibri"/>
              </a:rPr>
              <a:t>public: </a:t>
            </a:r>
            <a:endParaRPr lang="en-US" b="1" dirty="0">
              <a:latin typeface="Courier"/>
            </a:endParaRPr>
          </a:p>
          <a:p>
            <a:r>
              <a:rPr lang="en-US" b="1" dirty="0">
                <a:latin typeface="Courier"/>
              </a:rPr>
              <a:t>    bool enq(T &amp;data){</a:t>
            </a:r>
          </a:p>
          <a:p>
            <a:r>
              <a:rPr lang="en-US" b="1" dirty="0">
                <a:latin typeface="Courier"/>
                <a:cs typeface="Calibri"/>
              </a:rPr>
              <a:t>      int ret=0; </a:t>
            </a:r>
          </a:p>
          <a:p>
            <a:endParaRPr lang="en-US" b="1" dirty="0">
              <a:latin typeface="Courier"/>
            </a:endParaRPr>
          </a:p>
          <a:p>
            <a:r>
              <a:rPr lang="en-US" b="1" dirty="0">
                <a:latin typeface="Courier"/>
              </a:rPr>
              <a:t>      if(count&lt;capacity){</a:t>
            </a:r>
            <a:endParaRPr lang="en-US" dirty="0">
              <a:latin typeface="Courier"/>
            </a:endParaRPr>
          </a:p>
          <a:p>
            <a:r>
              <a:rPr lang="en-US" b="1" dirty="0">
                <a:latin typeface="Courier"/>
                <a:cs typeface="Calibri"/>
              </a:rPr>
              <a:t>        count++; </a:t>
            </a:r>
            <a:endParaRPr lang="en-US" dirty="0">
              <a:latin typeface="Courier"/>
              <a:cs typeface="Calibri"/>
            </a:endParaRPr>
          </a:p>
          <a:p>
            <a:r>
              <a:rPr lang="en-US" b="1" dirty="0">
                <a:solidFill>
                  <a:srgbClr val="538135"/>
                </a:solidFill>
                <a:latin typeface="Courier"/>
                <a:cs typeface="Calibri"/>
              </a:rPr>
              <a:t>        </a:t>
            </a:r>
            <a:r>
              <a:rPr lang="en-US" b="1" dirty="0">
                <a:latin typeface="Courier"/>
                <a:cs typeface="Calibri"/>
              </a:rPr>
              <a:t>arr[mask(tail++)]=data;</a:t>
            </a:r>
            <a:endParaRPr lang="en-US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  <a:cs typeface="Calibri"/>
              </a:rPr>
              <a:t>        ret= 1;}</a:t>
            </a:r>
            <a:endParaRPr lang="en-US" dirty="0">
              <a:latin typeface="Courier"/>
              <a:cs typeface="Calibri"/>
            </a:endParaRPr>
          </a:p>
          <a:p>
            <a:endParaRPr lang="en-US" b="1" dirty="0">
              <a:latin typeface="Courier"/>
            </a:endParaRPr>
          </a:p>
          <a:p>
            <a:r>
              <a:rPr lang="en-US" b="1" dirty="0">
                <a:latin typeface="Courier"/>
              </a:rPr>
              <a:t>     return ret; 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</a:rPr>
              <a:t>    }</a:t>
            </a:r>
          </a:p>
        </p:txBody>
      </p:sp>
    </p:spTree>
    <p:extLst>
      <p:ext uri="{BB962C8B-B14F-4D97-AF65-F5344CB8AC3E}">
        <p14:creationId xmlns:p14="http://schemas.microsoft.com/office/powerpoint/2010/main" val="3590885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80" y="255495"/>
            <a:ext cx="11579523" cy="766482"/>
          </a:xfrm>
        </p:spPr>
        <p:txBody>
          <a:bodyPr>
            <a:normAutofit/>
          </a:bodyPr>
          <a:lstStyle/>
          <a:p>
            <a:r>
              <a:rPr lang="en-US" sz="3600" dirty="0"/>
              <a:t>Single Producer Single Consumer</a:t>
            </a:r>
            <a:r>
              <a:rPr lang="en-US" sz="3600" dirty="0">
                <a:cs typeface="Calibri"/>
              </a:rPr>
              <a:t>: Locking – Thread Safe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7D0F-B462-3F43-9FC6-66473A2BF9B1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EF73C-3EFE-4F88-802A-82EB7A523B3F}"/>
              </a:ext>
            </a:extLst>
          </p:cNvPr>
          <p:cNvSpPr txBox="1"/>
          <p:nvPr/>
        </p:nvSpPr>
        <p:spPr>
          <a:xfrm>
            <a:off x="406880" y="1021977"/>
            <a:ext cx="5273614" cy="5078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"/>
              </a:rPr>
              <a:t>class SPSCQueue{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</a:rPr>
              <a:t>  private: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solidFill>
                  <a:srgbClr val="538135"/>
                </a:solidFill>
                <a:latin typeface="Courier"/>
              </a:rPr>
              <a:t>   </a:t>
            </a:r>
            <a:r>
              <a:rPr lang="en-US" b="1" dirty="0">
                <a:latin typeface="Courier"/>
              </a:rPr>
              <a:t> T* arr;</a:t>
            </a:r>
            <a:r>
              <a:rPr lang="en-US" b="1" dirty="0">
                <a:latin typeface="Courier"/>
                <a:cs typeface="Calibri"/>
              </a:rPr>
              <a:t> </a:t>
            </a:r>
          </a:p>
          <a:p>
            <a:r>
              <a:rPr lang="en-US" b="1" dirty="0">
                <a:latin typeface="Courier"/>
              </a:rPr>
              <a:t>    </a:t>
            </a:r>
            <a:r>
              <a:rPr lang="en-US" b="1" dirty="0">
                <a:latin typeface="Courier"/>
                <a:cs typeface="Calibri"/>
              </a:rPr>
              <a:t>int count</a:t>
            </a:r>
          </a:p>
          <a:p>
            <a:r>
              <a:rPr lang="en-US" b="1" dirty="0">
                <a:latin typeface="Courier"/>
                <a:cs typeface="Calibri"/>
              </a:rPr>
              <a:t>    int head</a:t>
            </a:r>
            <a:r>
              <a:rPr lang="en-US" b="1" dirty="0">
                <a:solidFill>
                  <a:srgbClr val="000000"/>
                </a:solidFill>
                <a:latin typeface="Courier"/>
                <a:cs typeface="Calibri"/>
              </a:rPr>
              <a:t>,tail;</a:t>
            </a:r>
            <a:endParaRPr lang="en-US" b="1" dirty="0">
              <a:latin typeface="Courier"/>
            </a:endParaRPr>
          </a:p>
          <a:p>
            <a:r>
              <a:rPr lang="en-US" b="1" dirty="0">
                <a:solidFill>
                  <a:srgbClr val="538135"/>
                </a:solidFill>
                <a:latin typeface="Courier"/>
                <a:cs typeface="Calibri"/>
              </a:rPr>
              <a:t>    </a:t>
            </a:r>
            <a:r>
              <a:rPr lang="en-US" b="1" dirty="0">
                <a:solidFill>
                  <a:srgbClr val="000000"/>
                </a:solidFill>
                <a:latin typeface="Courier"/>
                <a:cs typeface="Calibri"/>
              </a:rPr>
              <a:t>mutex mtx;</a:t>
            </a:r>
            <a:endParaRPr lang="en-US" b="1" dirty="0">
              <a:latin typeface="Courier"/>
              <a:cs typeface="Calibri"/>
            </a:endParaRPr>
          </a:p>
          <a:p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  <a:cs typeface="Calibri"/>
              </a:rPr>
              <a:t>  public: </a:t>
            </a:r>
          </a:p>
          <a:p>
            <a:r>
              <a:rPr lang="en-US" b="1" dirty="0">
                <a:latin typeface="Courier"/>
              </a:rPr>
              <a:t>    bool enq(T &amp;data){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  <a:cs typeface="Calibri"/>
              </a:rPr>
              <a:t>      int ret=0; </a:t>
            </a:r>
          </a:p>
          <a:p>
            <a:r>
              <a:rPr lang="en-US" b="1" dirty="0">
                <a:solidFill>
                  <a:srgbClr val="538135"/>
                </a:solidFill>
                <a:latin typeface="Courier"/>
                <a:cs typeface="Calibri"/>
              </a:rPr>
              <a:t>      mtx.lock();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</a:rPr>
              <a:t>      if(count&lt;capacity){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  <a:cs typeface="Calibri"/>
              </a:rPr>
              <a:t>        count++; </a:t>
            </a:r>
          </a:p>
          <a:p>
            <a:r>
              <a:rPr lang="en-US" b="1" dirty="0">
                <a:solidFill>
                  <a:srgbClr val="538135"/>
                </a:solidFill>
                <a:latin typeface="Courier"/>
                <a:cs typeface="Calibri"/>
              </a:rPr>
              <a:t>        </a:t>
            </a:r>
            <a:r>
              <a:rPr lang="en-US" b="1" dirty="0">
                <a:latin typeface="Courier"/>
                <a:cs typeface="Calibri"/>
              </a:rPr>
              <a:t>arr[mask(tail++)]=data;</a:t>
            </a:r>
          </a:p>
          <a:p>
            <a:r>
              <a:rPr lang="en-US" b="1" dirty="0">
                <a:latin typeface="Courier"/>
                <a:cs typeface="Calibri"/>
              </a:rPr>
              <a:t>        ret= 1;}</a:t>
            </a:r>
          </a:p>
          <a:p>
            <a:r>
              <a:rPr lang="en-US" b="1" dirty="0">
                <a:latin typeface="Courier"/>
                <a:cs typeface="Calibri"/>
              </a:rPr>
              <a:t>      </a:t>
            </a:r>
            <a:r>
              <a:rPr lang="en-US" b="1" dirty="0">
                <a:solidFill>
                  <a:srgbClr val="538135"/>
                </a:solidFill>
                <a:latin typeface="Courier"/>
                <a:cs typeface="Calibri"/>
              </a:rPr>
              <a:t>mtx.unlock();</a:t>
            </a:r>
            <a:r>
              <a:rPr lang="en-US" b="1" dirty="0">
                <a:latin typeface="Courier"/>
                <a:cs typeface="Calibri"/>
              </a:rPr>
              <a:t> </a:t>
            </a:r>
          </a:p>
          <a:p>
            <a:r>
              <a:rPr lang="en-US" b="1" dirty="0">
                <a:latin typeface="Courier"/>
              </a:rPr>
              <a:t>      return ret; 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</a:rPr>
              <a:t>    } </a:t>
            </a:r>
            <a:endParaRPr lang="en-US" b="1" dirty="0">
              <a:latin typeface="Courier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6E2A9-0EDB-4962-B8A7-48F73D764AC7}"/>
              </a:ext>
            </a:extLst>
          </p:cNvPr>
          <p:cNvSpPr txBox="1"/>
          <p:nvPr/>
        </p:nvSpPr>
        <p:spPr>
          <a:xfrm>
            <a:off x="6096000" y="1021977"/>
            <a:ext cx="528799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"/>
              </a:rPr>
              <a:t> bool deq(T &amp;out){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  <a:cs typeface="Calibri"/>
              </a:rPr>
              <a:t>      int ret=0;</a:t>
            </a:r>
          </a:p>
          <a:p>
            <a:r>
              <a:rPr lang="en-US" b="1" dirty="0">
                <a:solidFill>
                  <a:srgbClr val="538135"/>
                </a:solidFill>
                <a:latin typeface="Courier"/>
                <a:cs typeface="Calibri"/>
              </a:rPr>
              <a:t>      mtx.lock();</a:t>
            </a:r>
            <a:r>
              <a:rPr lang="en-US" b="1" dirty="0">
                <a:latin typeface="Courier"/>
                <a:cs typeface="Calibri"/>
              </a:rPr>
              <a:t> </a:t>
            </a:r>
          </a:p>
          <a:p>
            <a:r>
              <a:rPr lang="en-US" b="1" dirty="0">
                <a:latin typeface="Courier"/>
              </a:rPr>
              <a:t>      if(count&gt;0){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  <a:cs typeface="Calibri"/>
              </a:rPr>
              <a:t>        count--; </a:t>
            </a:r>
          </a:p>
          <a:p>
            <a:r>
              <a:rPr lang="en-US" b="1" dirty="0">
                <a:latin typeface="Courier"/>
                <a:cs typeface="Calibri"/>
              </a:rPr>
              <a:t>        out=arr[mask(head++)];</a:t>
            </a:r>
          </a:p>
          <a:p>
            <a:r>
              <a:rPr lang="en-US" b="1" dirty="0">
                <a:latin typeface="Courier"/>
                <a:cs typeface="Calibri"/>
              </a:rPr>
              <a:t>        ret=1; }</a:t>
            </a:r>
          </a:p>
          <a:p>
            <a:r>
              <a:rPr lang="en-US" b="1" dirty="0">
                <a:latin typeface="Courier"/>
              </a:rPr>
              <a:t>      </a:t>
            </a:r>
            <a:r>
              <a:rPr lang="en-US" b="1" dirty="0">
                <a:solidFill>
                  <a:srgbClr val="538135"/>
                </a:solidFill>
                <a:latin typeface="Courier"/>
              </a:rPr>
              <a:t>mtx.unlock();</a:t>
            </a:r>
            <a:r>
              <a:rPr lang="en-US" b="1" dirty="0">
                <a:latin typeface="Courier"/>
              </a:rPr>
              <a:t> 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</a:rPr>
              <a:t>      return ret;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</a:rPr>
              <a:t>    }</a:t>
            </a:r>
            <a:endParaRPr lang="en-US" b="1" dirty="0">
              <a:latin typeface="Courier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B2C76E-145D-4F80-8C86-3EFCD7E02557}"/>
              </a:ext>
            </a:extLst>
          </p:cNvPr>
          <p:cNvSpPr txBox="1"/>
          <p:nvPr/>
        </p:nvSpPr>
        <p:spPr>
          <a:xfrm>
            <a:off x="6096000" y="3855439"/>
            <a:ext cx="5651021" cy="255454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Using the notion of 'count</a:t>
            </a:r>
            <a:r>
              <a:rPr lang="en-US" sz="2000" dirty="0">
                <a:cs typeface="Calibri"/>
              </a:rPr>
              <a:t>' to safeguard the queue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Once the mtx is acquired by a thread no other thread can acquire it before mtx.unlock()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Other threads wait till the lock is released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Locking and unlocking overheads are significant 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Note: always release lock before return statement 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A3F26B-3D57-4485-880E-FB349F906D91}"/>
              </a:ext>
            </a:extLst>
          </p:cNvPr>
          <p:cNvSpPr/>
          <p:nvPr/>
        </p:nvSpPr>
        <p:spPr>
          <a:xfrm>
            <a:off x="6800078" y="1888950"/>
            <a:ext cx="3515193" cy="1092882"/>
          </a:xfrm>
          <a:prstGeom prst="rect">
            <a:avLst/>
          </a:prstGeom>
          <a:solidFill>
            <a:schemeClr val="accent2">
              <a:lumMod val="40000"/>
              <a:lumOff val="6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84FE6-7D58-429F-9423-A990F4801471}"/>
              </a:ext>
            </a:extLst>
          </p:cNvPr>
          <p:cNvSpPr/>
          <p:nvPr/>
        </p:nvSpPr>
        <p:spPr>
          <a:xfrm>
            <a:off x="1191134" y="4082492"/>
            <a:ext cx="3651618" cy="1091510"/>
          </a:xfrm>
          <a:prstGeom prst="rect">
            <a:avLst/>
          </a:prstGeom>
          <a:solidFill>
            <a:schemeClr val="accent2">
              <a:lumMod val="40000"/>
              <a:lumOff val="6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6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84947" y="2138964"/>
            <a:ext cx="3342106" cy="25237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Thread 0:</a:t>
            </a:r>
          </a:p>
          <a:p>
            <a:endParaRPr lang="en-US" sz="2800" dirty="0"/>
          </a:p>
          <a:p>
            <a:r>
              <a:rPr lang="en-US" sz="2800" dirty="0"/>
              <a:t>x = 25; </a:t>
            </a:r>
          </a:p>
          <a:p>
            <a:endParaRPr lang="en-US" sz="2800" dirty="0"/>
          </a:p>
          <a:p>
            <a:r>
              <a:rPr lang="en-US" sz="2800" dirty="0"/>
              <a:t>Flag = 1;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2905" y="2138964"/>
            <a:ext cx="3342106" cy="25237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Thread 1:</a:t>
            </a:r>
          </a:p>
          <a:p>
            <a:endParaRPr lang="en-US" sz="2800" dirty="0"/>
          </a:p>
          <a:p>
            <a:r>
              <a:rPr lang="en-US" sz="2800" dirty="0"/>
              <a:t>while (Flag == 0);</a:t>
            </a:r>
          </a:p>
          <a:p>
            <a:endParaRPr lang="en-US" sz="2800" dirty="0"/>
          </a:p>
          <a:p>
            <a:r>
              <a:rPr lang="en-US" sz="2800" dirty="0"/>
              <a:t>Print x;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99375" y="1243268"/>
            <a:ext cx="65638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Initially: x, Flag, are both 0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06316" y="5293895"/>
            <a:ext cx="5668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should get printed?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8CF45D-B289-4731-B2CA-1FAFE6013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F0C48A-5CEB-421E-BC9F-9AD56BC2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04488-4452-F84D-8796-576D7915409E}"/>
              </a:ext>
            </a:extLst>
          </p:cNvPr>
          <p:cNvSpPr txBox="1"/>
          <p:nvPr/>
        </p:nvSpPr>
        <p:spPr>
          <a:xfrm>
            <a:off x="914400" y="319314"/>
            <a:ext cx="2307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 … why the following doesn’t work</a:t>
            </a:r>
          </a:p>
        </p:txBody>
      </p:sp>
    </p:spTree>
    <p:extLst>
      <p:ext uri="{BB962C8B-B14F-4D97-AF65-F5344CB8AC3E}">
        <p14:creationId xmlns:p14="http://schemas.microsoft.com/office/powerpoint/2010/main" val="2978353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80" y="255495"/>
            <a:ext cx="11579523" cy="766482"/>
          </a:xfrm>
        </p:spPr>
        <p:txBody>
          <a:bodyPr>
            <a:normAutofit/>
          </a:bodyPr>
          <a:lstStyle/>
          <a:p>
            <a:r>
              <a:rPr lang="en-US" sz="3600" dirty="0"/>
              <a:t>Single Producer Single Consumer</a:t>
            </a:r>
            <a:r>
              <a:rPr lang="en-US" sz="3600" dirty="0">
                <a:cs typeface="Calibri"/>
              </a:rPr>
              <a:t>: Wait-Free and Thread Safe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7D0F-B462-3F43-9FC6-66473A2BF9B1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EF73C-3EFE-4F88-802A-82EB7A523B3F}"/>
              </a:ext>
            </a:extLst>
          </p:cNvPr>
          <p:cNvSpPr txBox="1"/>
          <p:nvPr/>
        </p:nvSpPr>
        <p:spPr>
          <a:xfrm>
            <a:off x="406880" y="1047667"/>
            <a:ext cx="5273614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"/>
              </a:rPr>
              <a:t>class SPSCQueue{</a:t>
            </a:r>
          </a:p>
          <a:p>
            <a:r>
              <a:rPr lang="en-US" b="1" dirty="0">
                <a:latin typeface="Courier"/>
              </a:rPr>
              <a:t>  private: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solidFill>
                  <a:srgbClr val="538135"/>
                </a:solidFill>
                <a:latin typeface="Courier"/>
              </a:rPr>
              <a:t>    array&lt;atomic&lt;T&gt;,capacity&gt; arr;</a:t>
            </a:r>
            <a:r>
              <a:rPr lang="en-US" b="1" dirty="0">
                <a:solidFill>
                  <a:srgbClr val="538135"/>
                </a:solidFill>
                <a:latin typeface="Courier"/>
                <a:cs typeface="Calibri"/>
              </a:rPr>
              <a:t> </a:t>
            </a:r>
            <a:endParaRPr lang="en-US" b="1" dirty="0">
              <a:solidFill>
                <a:srgbClr val="538135"/>
              </a:solidFill>
              <a:latin typeface="Courier"/>
            </a:endParaRPr>
          </a:p>
          <a:p>
            <a:r>
              <a:rPr lang="en-US" b="1" dirty="0">
                <a:solidFill>
                  <a:srgbClr val="538135"/>
                </a:solidFill>
                <a:latin typeface="Courier"/>
              </a:rPr>
              <a:t>    atomic&lt;int&gt; </a:t>
            </a:r>
            <a:r>
              <a:rPr lang="en-US" b="1" dirty="0">
                <a:solidFill>
                  <a:srgbClr val="538135"/>
                </a:solidFill>
                <a:latin typeface="Courier"/>
                <a:cs typeface="Calibri"/>
              </a:rPr>
              <a:t>count;</a:t>
            </a:r>
          </a:p>
          <a:p>
            <a:r>
              <a:rPr lang="en-US" b="1" dirty="0">
                <a:solidFill>
                  <a:srgbClr val="538135"/>
                </a:solidFill>
                <a:latin typeface="Courier"/>
                <a:cs typeface="Calibri"/>
              </a:rPr>
              <a:t>    </a:t>
            </a:r>
            <a:r>
              <a:rPr lang="en-US" b="1" dirty="0">
                <a:solidFill>
                  <a:srgbClr val="000000"/>
                </a:solidFill>
                <a:latin typeface="Courier"/>
                <a:cs typeface="Calibri"/>
              </a:rPr>
              <a:t>int head,tail;</a:t>
            </a:r>
            <a:r>
              <a:rPr lang="en-US" b="1" dirty="0">
                <a:latin typeface="Courier"/>
              </a:rPr>
              <a:t>  </a:t>
            </a:r>
          </a:p>
          <a:p>
            <a:endParaRPr lang="en-US" b="1" dirty="0">
              <a:latin typeface="Courier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6E2A9-0EDB-4962-B8A7-48F73D764AC7}"/>
              </a:ext>
            </a:extLst>
          </p:cNvPr>
          <p:cNvSpPr txBox="1"/>
          <p:nvPr/>
        </p:nvSpPr>
        <p:spPr>
          <a:xfrm>
            <a:off x="6339835" y="1020372"/>
            <a:ext cx="5267864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"/>
              </a:rPr>
              <a:t> bool deq(T &amp;out){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</a:rPr>
              <a:t>      if(</a:t>
            </a:r>
            <a:r>
              <a:rPr lang="en-US" b="1" dirty="0">
                <a:solidFill>
                  <a:srgbClr val="538135"/>
                </a:solidFill>
                <a:latin typeface="Courier"/>
              </a:rPr>
              <a:t>count.fetch_add(-1)&gt;0</a:t>
            </a:r>
            <a:r>
              <a:rPr lang="en-US" b="1" dirty="0">
                <a:latin typeface="Courier"/>
              </a:rPr>
              <a:t>){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  <a:cs typeface="Calibri"/>
              </a:rPr>
              <a:t>        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Calibri"/>
              </a:rPr>
              <a:t>out=arr[mask(head++)].load()</a:t>
            </a:r>
          </a:p>
          <a:p>
            <a:r>
              <a:rPr lang="en-US" b="1" dirty="0">
                <a:latin typeface="Courier"/>
                <a:cs typeface="Calibri"/>
              </a:rPr>
              <a:t>            return 1;}</a:t>
            </a:r>
          </a:p>
          <a:p>
            <a:r>
              <a:rPr lang="en-US" b="1" dirty="0">
                <a:latin typeface="Courier"/>
                <a:cs typeface="Calibri"/>
              </a:rPr>
              <a:t>        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Calibri"/>
              </a:rPr>
              <a:t>count.fetch_add(1);</a:t>
            </a:r>
            <a:r>
              <a:rPr lang="en-US" b="1" dirty="0">
                <a:latin typeface="Courier"/>
                <a:cs typeface="Calibri"/>
              </a:rPr>
              <a:t> </a:t>
            </a:r>
          </a:p>
          <a:p>
            <a:r>
              <a:rPr lang="en-US" b="1" dirty="0">
                <a:latin typeface="Courier"/>
              </a:rPr>
              <a:t>         return 0; }</a:t>
            </a:r>
            <a:endParaRPr lang="en-US" b="1" dirty="0">
              <a:latin typeface="Courier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B2C76E-145D-4F80-8C86-3EFCD7E02557}"/>
              </a:ext>
            </a:extLst>
          </p:cNvPr>
          <p:cNvSpPr txBox="1"/>
          <p:nvPr/>
        </p:nvSpPr>
        <p:spPr>
          <a:xfrm>
            <a:off x="6334085" y="3163939"/>
            <a:ext cx="5273614" cy="19389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Make count atomic (accessed by producer and consumer) to prevent contention 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2 atomic operations per enq or deq operation in the normal case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94D59-DD27-46C0-AB56-7FD7B7269205}"/>
              </a:ext>
            </a:extLst>
          </p:cNvPr>
          <p:cNvSpPr txBox="1"/>
          <p:nvPr/>
        </p:nvSpPr>
        <p:spPr>
          <a:xfrm>
            <a:off x="326506" y="3163939"/>
            <a:ext cx="5434362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/>
                <a:cs typeface="Calibri"/>
              </a:rPr>
              <a:t>  public: </a:t>
            </a:r>
            <a:endParaRPr lang="en-US" b="1" dirty="0">
              <a:latin typeface="Courier"/>
            </a:endParaRPr>
          </a:p>
          <a:p>
            <a:r>
              <a:rPr lang="en-US" b="1" dirty="0">
                <a:latin typeface="Courier"/>
              </a:rPr>
              <a:t>    bool enq(T &amp;data){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</a:rPr>
              <a:t>      if(</a:t>
            </a:r>
            <a:r>
              <a:rPr lang="en-US" b="1" dirty="0">
                <a:solidFill>
                  <a:srgbClr val="538135"/>
                </a:solidFill>
                <a:latin typeface="Courier"/>
              </a:rPr>
              <a:t>count.fetch_add(1)&lt;</a:t>
            </a:r>
            <a:r>
              <a:rPr lang="en-US" b="1" dirty="0">
                <a:latin typeface="Courier"/>
              </a:rPr>
              <a:t>capacity){</a:t>
            </a:r>
            <a:r>
              <a:rPr lang="en-US" b="1" dirty="0">
                <a:latin typeface="Courier"/>
                <a:cs typeface="Calibri"/>
              </a:rPr>
              <a:t> </a:t>
            </a:r>
          </a:p>
          <a:p>
            <a:r>
              <a:rPr lang="en-US" b="1" dirty="0">
                <a:latin typeface="Courier"/>
                <a:cs typeface="Calibri"/>
              </a:rPr>
              <a:t>        </a:t>
            </a:r>
            <a:r>
              <a:rPr lang="en-US" b="1" dirty="0">
                <a:solidFill>
                  <a:srgbClr val="538135"/>
                </a:solidFill>
                <a:latin typeface="Courier"/>
              </a:rPr>
              <a:t>arr[mask(tail++)].store(data);</a:t>
            </a:r>
            <a:endParaRPr lang="en-US" b="1" dirty="0">
              <a:solidFill>
                <a:srgbClr val="538135"/>
              </a:solidFill>
              <a:latin typeface="Courier"/>
              <a:cs typeface="Calibri"/>
            </a:endParaRPr>
          </a:p>
          <a:p>
            <a:r>
              <a:rPr lang="en-US" b="1" dirty="0">
                <a:latin typeface="Courier"/>
              </a:rPr>
              <a:t>        return 1;}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Calibri"/>
              </a:rPr>
              <a:t>      count.fetch_add(-1);</a:t>
            </a:r>
            <a:r>
              <a:rPr lang="en-US" b="1" dirty="0">
                <a:latin typeface="Courier"/>
                <a:cs typeface="Calibri"/>
              </a:rPr>
              <a:t> </a:t>
            </a:r>
          </a:p>
          <a:p>
            <a:r>
              <a:rPr lang="en-US" b="1" dirty="0">
                <a:latin typeface="Courier"/>
                <a:cs typeface="Calibri"/>
              </a:rPr>
              <a:t>      return 0; }</a:t>
            </a:r>
            <a:endParaRPr lang="en-US" b="1" dirty="0">
              <a:latin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9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19C36-3B6F-4812-B40D-BEB9E1AE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6C584-5AF4-4F2B-9DD4-8A55C1FC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AABF-39A8-4467-BC70-552888317299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179BEA-142F-401A-874B-375633A6FF55}"/>
              </a:ext>
            </a:extLst>
          </p:cNvPr>
          <p:cNvSpPr/>
          <p:nvPr/>
        </p:nvSpPr>
        <p:spPr>
          <a:xfrm>
            <a:off x="1845165" y="2777199"/>
            <a:ext cx="832514" cy="818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B76CC3-3B18-4270-A2B5-B837789B022F}"/>
              </a:ext>
            </a:extLst>
          </p:cNvPr>
          <p:cNvSpPr/>
          <p:nvPr/>
        </p:nvSpPr>
        <p:spPr>
          <a:xfrm>
            <a:off x="1839610" y="2776836"/>
            <a:ext cx="841065" cy="82203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AA8FC9-45A7-41B3-84BA-53D8A3B9D912}"/>
              </a:ext>
            </a:extLst>
          </p:cNvPr>
          <p:cNvSpPr/>
          <p:nvPr/>
        </p:nvSpPr>
        <p:spPr>
          <a:xfrm>
            <a:off x="2677679" y="2777199"/>
            <a:ext cx="832514" cy="818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A74B62-63F4-4497-98D7-F0F08081556B}"/>
              </a:ext>
            </a:extLst>
          </p:cNvPr>
          <p:cNvSpPr/>
          <p:nvPr/>
        </p:nvSpPr>
        <p:spPr>
          <a:xfrm>
            <a:off x="1837769" y="2776835"/>
            <a:ext cx="836529" cy="815544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BE1386-55B8-46A9-96CA-27564B0565C6}"/>
              </a:ext>
            </a:extLst>
          </p:cNvPr>
          <p:cNvSpPr/>
          <p:nvPr/>
        </p:nvSpPr>
        <p:spPr>
          <a:xfrm>
            <a:off x="2677131" y="2776837"/>
            <a:ext cx="850121" cy="81886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F2073C-FB6C-444A-9FE3-36905E5559DE}"/>
              </a:ext>
            </a:extLst>
          </p:cNvPr>
          <p:cNvSpPr/>
          <p:nvPr/>
        </p:nvSpPr>
        <p:spPr>
          <a:xfrm>
            <a:off x="3506813" y="2777982"/>
            <a:ext cx="832514" cy="818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14C422-83D3-4E19-8D5F-C34287A5E1FC}"/>
              </a:ext>
            </a:extLst>
          </p:cNvPr>
          <p:cNvSpPr/>
          <p:nvPr/>
        </p:nvSpPr>
        <p:spPr>
          <a:xfrm>
            <a:off x="3509035" y="2779918"/>
            <a:ext cx="832514" cy="81886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FC0050-457C-4F42-BAFE-417F376408AE}"/>
              </a:ext>
            </a:extLst>
          </p:cNvPr>
          <p:cNvSpPr/>
          <p:nvPr/>
        </p:nvSpPr>
        <p:spPr>
          <a:xfrm>
            <a:off x="1834290" y="2776834"/>
            <a:ext cx="840341" cy="822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F5CE52-691A-40D8-88BB-847B76FED7D8}"/>
              </a:ext>
            </a:extLst>
          </p:cNvPr>
          <p:cNvSpPr/>
          <p:nvPr/>
        </p:nvSpPr>
        <p:spPr>
          <a:xfrm>
            <a:off x="2679452" y="2776834"/>
            <a:ext cx="848074" cy="818866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508BE-9DFC-48CB-BA67-2D925E9739AB}"/>
              </a:ext>
            </a:extLst>
          </p:cNvPr>
          <p:cNvSpPr/>
          <p:nvPr/>
        </p:nvSpPr>
        <p:spPr>
          <a:xfrm>
            <a:off x="4338294" y="2777286"/>
            <a:ext cx="832514" cy="818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F7D63A-FB4B-41A3-B9C7-E69916F07F4F}"/>
              </a:ext>
            </a:extLst>
          </p:cNvPr>
          <p:cNvSpPr/>
          <p:nvPr/>
        </p:nvSpPr>
        <p:spPr>
          <a:xfrm>
            <a:off x="5167811" y="2777199"/>
            <a:ext cx="832514" cy="818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748BAA-D554-46B9-A13C-6A1DE5F6E149}"/>
              </a:ext>
            </a:extLst>
          </p:cNvPr>
          <p:cNvSpPr/>
          <p:nvPr/>
        </p:nvSpPr>
        <p:spPr>
          <a:xfrm>
            <a:off x="4332737" y="2779918"/>
            <a:ext cx="839442" cy="81886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07A8027-9802-4C18-99CB-20BAAE695617}"/>
              </a:ext>
            </a:extLst>
          </p:cNvPr>
          <p:cNvCxnSpPr>
            <a:cxnSpLocks/>
          </p:cNvCxnSpPr>
          <p:nvPr/>
        </p:nvCxnSpPr>
        <p:spPr>
          <a:xfrm>
            <a:off x="2286000" y="2108485"/>
            <a:ext cx="0" cy="571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1ECAB8-5F20-49FC-8C46-D338D9FF8A04}"/>
              </a:ext>
            </a:extLst>
          </p:cNvPr>
          <p:cNvCxnSpPr>
            <a:cxnSpLocks/>
          </p:cNvCxnSpPr>
          <p:nvPr/>
        </p:nvCxnSpPr>
        <p:spPr>
          <a:xfrm flipV="1">
            <a:off x="2286000" y="3712001"/>
            <a:ext cx="0" cy="571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D2A5A0-322E-422F-B683-2D9EA3024035}"/>
              </a:ext>
            </a:extLst>
          </p:cNvPr>
          <p:cNvCxnSpPr>
            <a:cxnSpLocks/>
          </p:cNvCxnSpPr>
          <p:nvPr/>
        </p:nvCxnSpPr>
        <p:spPr>
          <a:xfrm flipV="1">
            <a:off x="3173390" y="3719593"/>
            <a:ext cx="0" cy="571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B23098-931C-4FFE-A5C2-C7800AC98A56}"/>
              </a:ext>
            </a:extLst>
          </p:cNvPr>
          <p:cNvCxnSpPr>
            <a:cxnSpLocks/>
          </p:cNvCxnSpPr>
          <p:nvPr/>
        </p:nvCxnSpPr>
        <p:spPr>
          <a:xfrm>
            <a:off x="3154909" y="2127769"/>
            <a:ext cx="0" cy="571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2829B0-4527-44A3-87C8-F22660345527}"/>
              </a:ext>
            </a:extLst>
          </p:cNvPr>
          <p:cNvCxnSpPr>
            <a:cxnSpLocks/>
          </p:cNvCxnSpPr>
          <p:nvPr/>
        </p:nvCxnSpPr>
        <p:spPr>
          <a:xfrm flipV="1">
            <a:off x="4013579" y="3712001"/>
            <a:ext cx="0" cy="571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D27D4C8-A696-475F-BA7C-CABCB0D82BC9}"/>
              </a:ext>
            </a:extLst>
          </p:cNvPr>
          <p:cNvSpPr txBox="1"/>
          <p:nvPr/>
        </p:nvSpPr>
        <p:spPr>
          <a:xfrm>
            <a:off x="1937982" y="1775902"/>
            <a:ext cx="69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3B1808-666D-40AB-A214-8BA386A86C75}"/>
              </a:ext>
            </a:extLst>
          </p:cNvPr>
          <p:cNvSpPr txBox="1"/>
          <p:nvPr/>
        </p:nvSpPr>
        <p:spPr>
          <a:xfrm>
            <a:off x="2012475" y="4365310"/>
            <a:ext cx="54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E30728-6AC8-43B2-ACEF-B8FC5F8F08FC}"/>
              </a:ext>
            </a:extLst>
          </p:cNvPr>
          <p:cNvSpPr txBox="1"/>
          <p:nvPr/>
        </p:nvSpPr>
        <p:spPr>
          <a:xfrm>
            <a:off x="2806891" y="1779960"/>
            <a:ext cx="69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3ABF8F-CBCE-4351-92D8-971312EFC619}"/>
              </a:ext>
            </a:extLst>
          </p:cNvPr>
          <p:cNvSpPr txBox="1"/>
          <p:nvPr/>
        </p:nvSpPr>
        <p:spPr>
          <a:xfrm>
            <a:off x="2925599" y="4365310"/>
            <a:ext cx="49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5E3DFB-5CE8-4037-8683-E28F65003E24}"/>
              </a:ext>
            </a:extLst>
          </p:cNvPr>
          <p:cNvSpPr txBox="1"/>
          <p:nvPr/>
        </p:nvSpPr>
        <p:spPr>
          <a:xfrm>
            <a:off x="3750295" y="4365310"/>
            <a:ext cx="49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B077B8F-4844-4D46-B109-15B24FD4629B}"/>
              </a:ext>
            </a:extLst>
          </p:cNvPr>
          <p:cNvCxnSpPr>
            <a:cxnSpLocks/>
          </p:cNvCxnSpPr>
          <p:nvPr/>
        </p:nvCxnSpPr>
        <p:spPr>
          <a:xfrm flipV="1">
            <a:off x="4792075" y="3693292"/>
            <a:ext cx="0" cy="571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C30D6E1-3930-418F-856D-3D53FDAD8923}"/>
              </a:ext>
            </a:extLst>
          </p:cNvPr>
          <p:cNvSpPr txBox="1"/>
          <p:nvPr/>
        </p:nvSpPr>
        <p:spPr>
          <a:xfrm>
            <a:off x="4543542" y="4354602"/>
            <a:ext cx="49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1BC72B-389E-47E0-B512-2FE25D4D432F}"/>
              </a:ext>
            </a:extLst>
          </p:cNvPr>
          <p:cNvSpPr txBox="1"/>
          <p:nvPr/>
        </p:nvSpPr>
        <p:spPr>
          <a:xfrm>
            <a:off x="1778970" y="2855651"/>
            <a:ext cx="10140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Atomic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3C25AD-ED75-408E-9E38-00994B5D8E43}"/>
              </a:ext>
            </a:extLst>
          </p:cNvPr>
          <p:cNvSpPr txBox="1"/>
          <p:nvPr/>
        </p:nvSpPr>
        <p:spPr>
          <a:xfrm>
            <a:off x="2591392" y="2852875"/>
            <a:ext cx="985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Atomic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5F8EC0-3778-4B82-949A-E986CB7A8FB9}"/>
              </a:ext>
            </a:extLst>
          </p:cNvPr>
          <p:cNvSpPr txBox="1"/>
          <p:nvPr/>
        </p:nvSpPr>
        <p:spPr>
          <a:xfrm>
            <a:off x="3404185" y="2849999"/>
            <a:ext cx="985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Atomic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D78E02-0546-4981-9BAB-E427032AD32E}"/>
              </a:ext>
            </a:extLst>
          </p:cNvPr>
          <p:cNvSpPr txBox="1"/>
          <p:nvPr/>
        </p:nvSpPr>
        <p:spPr>
          <a:xfrm>
            <a:off x="1783274" y="2857055"/>
            <a:ext cx="985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Atomic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0C23CF-F7F9-4E6C-BCD0-3C365C2424A6}"/>
              </a:ext>
            </a:extLst>
          </p:cNvPr>
          <p:cNvSpPr txBox="1"/>
          <p:nvPr/>
        </p:nvSpPr>
        <p:spPr>
          <a:xfrm>
            <a:off x="2591392" y="2849999"/>
            <a:ext cx="985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Atomic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F6A7AD-7DCF-4D02-903C-F0C1D2ABDC70}"/>
              </a:ext>
            </a:extLst>
          </p:cNvPr>
          <p:cNvSpPr txBox="1"/>
          <p:nvPr/>
        </p:nvSpPr>
        <p:spPr>
          <a:xfrm>
            <a:off x="4264395" y="2854650"/>
            <a:ext cx="984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Atomic</a:t>
            </a:r>
          </a:p>
        </p:txBody>
      </p:sp>
    </p:spTree>
    <p:extLst>
      <p:ext uri="{BB962C8B-B14F-4D97-AF65-F5344CB8AC3E}">
        <p14:creationId xmlns:p14="http://schemas.microsoft.com/office/powerpoint/2010/main" val="281898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15" grpId="0" animBg="1"/>
      <p:bldP spid="16" grpId="0" animBg="1"/>
      <p:bldP spid="16" grpId="1" animBg="1"/>
      <p:bldP spid="20" grpId="0" animBg="1"/>
      <p:bldP spid="33" grpId="0"/>
      <p:bldP spid="33" grpId="1"/>
      <p:bldP spid="34" grpId="0"/>
      <p:bldP spid="34" grpId="1"/>
      <p:bldP spid="36" grpId="0"/>
      <p:bldP spid="38" grpId="0"/>
      <p:bldP spid="38" grpId="1"/>
      <p:bldP spid="39" grpId="0"/>
      <p:bldP spid="39" grpId="1"/>
      <p:bldP spid="48" grpId="0"/>
      <p:bldP spid="22" grpId="0"/>
      <p:bldP spid="22" grpId="1"/>
      <p:bldP spid="23" grpId="0"/>
      <p:bldP spid="23" grpId="1"/>
      <p:bldP spid="40" grpId="0"/>
      <p:bldP spid="40" grpId="1"/>
      <p:bldP spid="41" grpId="0"/>
      <p:bldP spid="41" grpId="1"/>
      <p:bldP spid="43" grpId="0"/>
      <p:bldP spid="43" grpId="1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Producer Single Consumer</a:t>
            </a:r>
            <a:r>
              <a:rPr lang="en-US" dirty="0">
                <a:cs typeface="Calibri"/>
              </a:rPr>
              <a:t>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Assume fixed size, power of 2</a:t>
            </a:r>
          </a:p>
          <a:p>
            <a:r>
              <a:rPr lang="en-US" dirty="0"/>
              <a:t>Multiple producers access the tail</a:t>
            </a:r>
            <a:r>
              <a:rPr lang="en-US" dirty="0">
                <a:cs typeface="Calibri"/>
              </a:rPr>
              <a:t>; contention on tail</a:t>
            </a:r>
          </a:p>
          <a:p>
            <a:r>
              <a:rPr lang="en-US" dirty="0">
                <a:cs typeface="Calibri"/>
              </a:rPr>
              <a:t>Single consumer accesses the head; no contention on head</a:t>
            </a:r>
          </a:p>
          <a:p>
            <a:r>
              <a:rPr lang="en-US" dirty="0">
                <a:cs typeface="Calibri"/>
              </a:rPr>
              <a:t>We will use the notion of an 'EMPTY' element</a:t>
            </a:r>
          </a:p>
          <a:p>
            <a:pPr lvl="1"/>
            <a:r>
              <a:rPr lang="en-US" dirty="0">
                <a:cs typeface="Calibri"/>
              </a:rPr>
              <a:t>A specific value denotes empty in the queue (say –1)</a:t>
            </a:r>
          </a:p>
          <a:p>
            <a:r>
              <a:rPr lang="en-US" dirty="0">
                <a:cs typeface="Calibri"/>
              </a:rPr>
              <a:t>Producer thread checks if a position contains EMPTY before inserting to it</a:t>
            </a:r>
          </a:p>
          <a:p>
            <a:r>
              <a:rPr lang="en-US" dirty="0">
                <a:cs typeface="Calibri"/>
              </a:rPr>
              <a:t>Consumer thread checks if a position does not contain EMPTY before extracting a value from it</a:t>
            </a:r>
          </a:p>
          <a:p>
            <a:pPr lvl="1"/>
            <a:r>
              <a:rPr lang="en-US" dirty="0">
                <a:cs typeface="Calibri"/>
              </a:rPr>
              <a:t>After extracting the value it inserts EMPTY in that position</a:t>
            </a:r>
          </a:p>
          <a:p>
            <a:r>
              <a:rPr lang="en-US" dirty="0">
                <a:cs typeface="Calibri"/>
              </a:rPr>
              <a:t>Three implementations</a:t>
            </a:r>
          </a:p>
          <a:p>
            <a:pPr lvl="1"/>
            <a:r>
              <a:rPr lang="en-US" dirty="0">
                <a:cs typeface="Calibri"/>
              </a:rPr>
              <a:t>Lockless Thread Unsafe </a:t>
            </a:r>
          </a:p>
          <a:p>
            <a:pPr lvl="1"/>
            <a:r>
              <a:rPr lang="en-US" dirty="0">
                <a:cs typeface="Calibri"/>
              </a:rPr>
              <a:t>Locking Thread Safe</a:t>
            </a:r>
          </a:p>
          <a:p>
            <a:pPr lvl="1"/>
            <a:r>
              <a:rPr lang="en-US" dirty="0">
                <a:cs typeface="Calibri"/>
              </a:rPr>
              <a:t>Lockless Thread Safe  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7D0F-B462-3F43-9FC6-66473A2BF9B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257" y="255495"/>
            <a:ext cx="10932543" cy="766482"/>
          </a:xfrm>
        </p:spPr>
        <p:txBody>
          <a:bodyPr>
            <a:noAutofit/>
          </a:bodyPr>
          <a:lstStyle/>
          <a:p>
            <a:r>
              <a:rPr lang="en-US" sz="3600" dirty="0"/>
              <a:t>Multiple Producers Single Consumer:</a:t>
            </a:r>
            <a:r>
              <a:rPr lang="en-US" sz="3600" dirty="0">
                <a:cs typeface="Calibri"/>
              </a:rPr>
              <a:t> Thread Unsafe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7D0F-B462-3F43-9FC6-66473A2BF9B1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EF73C-3EFE-4F88-802A-82EB7A523B3F}"/>
              </a:ext>
            </a:extLst>
          </p:cNvPr>
          <p:cNvSpPr txBox="1"/>
          <p:nvPr/>
        </p:nvSpPr>
        <p:spPr>
          <a:xfrm>
            <a:off x="215113" y="1050678"/>
            <a:ext cx="588088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"/>
              </a:rPr>
              <a:t>class MPSC_Queue{</a:t>
            </a:r>
          </a:p>
          <a:p>
            <a:r>
              <a:rPr lang="en-US" b="1" dirty="0">
                <a:latin typeface="Courier"/>
              </a:rPr>
              <a:t>  private:</a:t>
            </a:r>
          </a:p>
          <a:p>
            <a:r>
              <a:rPr lang="en-US" b="1" dirty="0">
                <a:latin typeface="Courier"/>
              </a:rPr>
              <a:t>    T* </a:t>
            </a:r>
            <a:r>
              <a:rPr lang="en-US" b="1" dirty="0">
                <a:solidFill>
                  <a:schemeClr val="accent1"/>
                </a:solidFill>
                <a:latin typeface="Courier"/>
              </a:rPr>
              <a:t>arr</a:t>
            </a:r>
            <a:r>
              <a:rPr lang="en-US" b="1" dirty="0">
                <a:latin typeface="Courier"/>
              </a:rPr>
              <a:t>;</a:t>
            </a:r>
          </a:p>
          <a:p>
            <a:r>
              <a:rPr lang="en-US" b="1" dirty="0">
                <a:latin typeface="Courier"/>
              </a:rPr>
              <a:t>    int head,</a:t>
            </a:r>
            <a:r>
              <a:rPr lang="en-US" b="1" dirty="0">
                <a:solidFill>
                  <a:schemeClr val="accent1"/>
                </a:solidFill>
                <a:latin typeface="Courier"/>
              </a:rPr>
              <a:t>tail</a:t>
            </a:r>
            <a:r>
              <a:rPr lang="en-US" b="1" dirty="0">
                <a:latin typeface="Courier"/>
                <a:cs typeface="Calibri"/>
              </a:rPr>
              <a:t>;</a:t>
            </a:r>
            <a:r>
              <a:rPr lang="en-US" b="1" dirty="0">
                <a:latin typeface="Courier"/>
              </a:rPr>
              <a:t>  </a:t>
            </a:r>
            <a:endParaRPr lang="en-US" b="1" dirty="0">
              <a:latin typeface="Courier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6E2A9-0EDB-4962-B8A7-48F73D764AC7}"/>
              </a:ext>
            </a:extLst>
          </p:cNvPr>
          <p:cNvSpPr txBox="1"/>
          <p:nvPr/>
        </p:nvSpPr>
        <p:spPr>
          <a:xfrm>
            <a:off x="6192961" y="1050678"/>
            <a:ext cx="5880887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"/>
              </a:rPr>
              <a:t> bool deq(T &amp;out){</a:t>
            </a:r>
            <a:endParaRPr lang="en-US" b="1" dirty="0">
              <a:latin typeface="Courier"/>
              <a:cs typeface="Calibri"/>
            </a:endParaRPr>
          </a:p>
          <a:p>
            <a:endParaRPr lang="en-US" b="1" dirty="0">
              <a:latin typeface="Courier"/>
              <a:cs typeface="Calibri"/>
            </a:endParaRPr>
          </a:p>
          <a:p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</a:rPr>
              <a:t>      if(</a:t>
            </a:r>
            <a:r>
              <a:rPr lang="en-US" b="1" dirty="0">
                <a:solidFill>
                  <a:schemeClr val="accent1"/>
                </a:solidFill>
                <a:latin typeface="Courier"/>
              </a:rPr>
              <a:t>arr</a:t>
            </a:r>
            <a:r>
              <a:rPr lang="en-US" b="1" dirty="0">
                <a:latin typeface="Courier"/>
                <a:cs typeface="Calibri"/>
              </a:rPr>
              <a:t>[mask(head)]!=EMPTY)</a:t>
            </a:r>
            <a:r>
              <a:rPr lang="en-US" b="1" dirty="0">
                <a:latin typeface="Courier"/>
              </a:rPr>
              <a:t>return 0;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</a:rPr>
              <a:t>      else</a:t>
            </a:r>
            <a:r>
              <a:rPr lang="en-US" b="1" dirty="0">
                <a:latin typeface="Courier"/>
                <a:cs typeface="Calibri"/>
              </a:rPr>
              <a:t>{</a:t>
            </a:r>
          </a:p>
          <a:p>
            <a:r>
              <a:rPr lang="en-US" b="1" dirty="0">
                <a:latin typeface="Courier"/>
              </a:rPr>
              <a:t>      </a:t>
            </a:r>
            <a:r>
              <a:rPr lang="en-US" b="1" dirty="0">
                <a:latin typeface="Courier"/>
                <a:cs typeface="Calibri"/>
              </a:rPr>
              <a:t> </a:t>
            </a:r>
            <a:r>
              <a:rPr lang="en-US" b="1" dirty="0">
                <a:latin typeface="Courier"/>
              </a:rPr>
              <a:t> out=arr[head];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  <a:cs typeface="Calibri"/>
              </a:rPr>
              <a:t>       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alibri"/>
              </a:rPr>
              <a:t>arr</a:t>
            </a:r>
            <a:r>
              <a:rPr lang="en-US" b="1" dirty="0">
                <a:latin typeface="Courier"/>
                <a:cs typeface="Calibri"/>
              </a:rPr>
              <a:t>[mask(head++)]=EMPTY;  </a:t>
            </a:r>
          </a:p>
          <a:p>
            <a:r>
              <a:rPr lang="en-US" b="1" dirty="0">
                <a:latin typeface="Courier"/>
              </a:rPr>
              <a:t>        return 1;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</a:rPr>
              <a:t>      }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</a:rPr>
              <a:t>    }</a:t>
            </a:r>
            <a:endParaRPr lang="en-US" b="1" dirty="0">
              <a:latin typeface="Courier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5C0CAA-3311-4239-BE79-FCE943469655}"/>
              </a:ext>
            </a:extLst>
          </p:cNvPr>
          <p:cNvSpPr txBox="1"/>
          <p:nvPr/>
        </p:nvSpPr>
        <p:spPr>
          <a:xfrm>
            <a:off x="6192961" y="3842014"/>
            <a:ext cx="5880887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There may be contention on </a:t>
            </a:r>
            <a:r>
              <a:rPr lang="en-US" sz="2400" dirty="0">
                <a:solidFill>
                  <a:schemeClr val="accent1"/>
                </a:solidFill>
                <a:cs typeface="Calibri"/>
              </a:rPr>
              <a:t>tail</a:t>
            </a:r>
            <a:r>
              <a:rPr lang="en-US" sz="2400" dirty="0">
                <a:cs typeface="Calibri"/>
              </a:rPr>
              <a:t> as result of multiple producers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There may be contention on each cell in </a:t>
            </a:r>
            <a:r>
              <a:rPr lang="en-US" sz="2400" dirty="0">
                <a:solidFill>
                  <a:schemeClr val="accent1"/>
                </a:solidFill>
                <a:cs typeface="Calibri"/>
              </a:rPr>
              <a:t>arr</a:t>
            </a:r>
            <a:r>
              <a:rPr lang="en-US" sz="2400" dirty="0">
                <a:cs typeface="Calibri"/>
              </a:rPr>
              <a:t> as multiple producer threads or a producer and consumer thread may try to access it at the same 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C5D02B-4D9A-4165-8D55-B33FD9DCC000}"/>
              </a:ext>
            </a:extLst>
          </p:cNvPr>
          <p:cNvSpPr txBox="1"/>
          <p:nvPr/>
        </p:nvSpPr>
        <p:spPr>
          <a:xfrm>
            <a:off x="215112" y="2343339"/>
            <a:ext cx="5880887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/>
              </a:rPr>
              <a:t> </a:t>
            </a:r>
            <a:r>
              <a:rPr lang="en-US" b="1" dirty="0">
                <a:latin typeface="Courier"/>
                <a:cs typeface="Calibri"/>
              </a:rPr>
              <a:t> public:</a:t>
            </a:r>
            <a:endParaRPr lang="en-US" b="1" dirty="0">
              <a:latin typeface="Courier"/>
            </a:endParaRPr>
          </a:p>
          <a:p>
            <a:r>
              <a:rPr lang="en-US" b="1" dirty="0">
                <a:latin typeface="Courier"/>
              </a:rPr>
              <a:t>    bool enq(T &amp;data){</a:t>
            </a:r>
          </a:p>
          <a:p>
            <a:r>
              <a:rPr lang="en-US" b="1" dirty="0">
                <a:latin typeface="Courier"/>
              </a:rPr>
              <a:t>      if(</a:t>
            </a:r>
            <a:r>
              <a:rPr lang="en-US" b="1" dirty="0">
                <a:solidFill>
                  <a:schemeClr val="accent1"/>
                </a:solidFill>
                <a:latin typeface="Courier"/>
              </a:rPr>
              <a:t>arr</a:t>
            </a:r>
            <a:r>
              <a:rPr lang="en-US" b="1" dirty="0">
                <a:latin typeface="Courier"/>
              </a:rPr>
              <a:t>[mask(tail)]==EMPTY)return 0;</a:t>
            </a:r>
          </a:p>
          <a:p>
            <a:r>
              <a:rPr lang="en-US" b="1" dirty="0">
                <a:latin typeface="Courier"/>
              </a:rPr>
              <a:t>      else{</a:t>
            </a:r>
          </a:p>
          <a:p>
            <a:r>
              <a:rPr lang="en-US" b="1" dirty="0">
                <a:latin typeface="Courier"/>
              </a:rPr>
              <a:t>        </a:t>
            </a:r>
            <a:r>
              <a:rPr lang="en-US" b="1" dirty="0">
                <a:solidFill>
                  <a:schemeClr val="accent1"/>
                </a:solidFill>
                <a:latin typeface="Courier"/>
              </a:rPr>
              <a:t>arr</a:t>
            </a:r>
            <a:r>
              <a:rPr lang="en-US" b="1" dirty="0">
                <a:latin typeface="Courier"/>
              </a:rPr>
              <a:t>[mask(tail++)]=data;</a:t>
            </a:r>
          </a:p>
          <a:p>
            <a:r>
              <a:rPr lang="en-US" b="1" dirty="0">
                <a:latin typeface="Courier"/>
              </a:rPr>
              <a:t>        return 1;</a:t>
            </a:r>
          </a:p>
          <a:p>
            <a:r>
              <a:rPr lang="en-US" b="1" dirty="0">
                <a:latin typeface="Courier"/>
              </a:rPr>
              <a:t>      }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</a:rPr>
              <a:t>    }</a:t>
            </a:r>
          </a:p>
          <a:p>
            <a:endParaRPr lang="en-US" b="1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09095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912F-258C-418A-ACD3-FC48BDB3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5765F-29B4-43FC-9551-2A7D2CF36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422" y="1169894"/>
            <a:ext cx="10515600" cy="50070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4463F-28A2-4D76-94F2-7109CBDB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3761B-1EFD-438A-938F-5ED18DB1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AABF-39A8-4467-BC70-552888317299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3B1F62-915D-43F8-B330-B0B2F7EE1CF1}"/>
              </a:ext>
            </a:extLst>
          </p:cNvPr>
          <p:cNvSpPr/>
          <p:nvPr/>
        </p:nvSpPr>
        <p:spPr>
          <a:xfrm>
            <a:off x="4749919" y="2703676"/>
            <a:ext cx="832514" cy="818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5D2027-0285-413F-A4EB-686B9157B919}"/>
              </a:ext>
            </a:extLst>
          </p:cNvPr>
          <p:cNvSpPr/>
          <p:nvPr/>
        </p:nvSpPr>
        <p:spPr>
          <a:xfrm>
            <a:off x="5582433" y="2703676"/>
            <a:ext cx="832514" cy="818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2B1DDE-5205-4DA1-A753-80C00A28E888}"/>
              </a:ext>
            </a:extLst>
          </p:cNvPr>
          <p:cNvSpPr/>
          <p:nvPr/>
        </p:nvSpPr>
        <p:spPr>
          <a:xfrm>
            <a:off x="6414947" y="2703676"/>
            <a:ext cx="832514" cy="818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91DD5F-F90A-4580-A9E0-3FABAF387CE6}"/>
              </a:ext>
            </a:extLst>
          </p:cNvPr>
          <p:cNvSpPr/>
          <p:nvPr/>
        </p:nvSpPr>
        <p:spPr>
          <a:xfrm>
            <a:off x="7247461" y="2703676"/>
            <a:ext cx="832514" cy="818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84AC14-56AA-45DB-9471-A31D10B6CDBC}"/>
              </a:ext>
            </a:extLst>
          </p:cNvPr>
          <p:cNvSpPr/>
          <p:nvPr/>
        </p:nvSpPr>
        <p:spPr>
          <a:xfrm>
            <a:off x="8079975" y="2703676"/>
            <a:ext cx="832514" cy="818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A97AA6-EFD9-4CD6-816A-21329084E3D7}"/>
              </a:ext>
            </a:extLst>
          </p:cNvPr>
          <p:cNvSpPr/>
          <p:nvPr/>
        </p:nvSpPr>
        <p:spPr>
          <a:xfrm>
            <a:off x="3147008" y="4893545"/>
            <a:ext cx="428199" cy="395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3BB6E1-A7AE-4D39-90F3-94D2E9DD288E}"/>
              </a:ext>
            </a:extLst>
          </p:cNvPr>
          <p:cNvSpPr/>
          <p:nvPr/>
        </p:nvSpPr>
        <p:spPr>
          <a:xfrm>
            <a:off x="2193500" y="4893545"/>
            <a:ext cx="428199" cy="395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85C862-4B0E-49FD-93E0-0CF26E668B9B}"/>
              </a:ext>
            </a:extLst>
          </p:cNvPr>
          <p:cNvSpPr txBox="1"/>
          <p:nvPr/>
        </p:nvSpPr>
        <p:spPr>
          <a:xfrm>
            <a:off x="2154612" y="4900019"/>
            <a:ext cx="5786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urier"/>
              </a:rPr>
              <a:t>P1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7F9FBA-574C-459A-BE38-94171254F794}"/>
              </a:ext>
            </a:extLst>
          </p:cNvPr>
          <p:cNvSpPr txBox="1"/>
          <p:nvPr/>
        </p:nvSpPr>
        <p:spPr>
          <a:xfrm>
            <a:off x="3114478" y="4885285"/>
            <a:ext cx="578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urier"/>
              </a:rPr>
              <a:t>P2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CD1B5-AB5D-4626-8EF7-38609CF23DF5}"/>
              </a:ext>
            </a:extLst>
          </p:cNvPr>
          <p:cNvSpPr/>
          <p:nvPr/>
        </p:nvSpPr>
        <p:spPr>
          <a:xfrm>
            <a:off x="3821708" y="4067295"/>
            <a:ext cx="1198028" cy="406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Courier"/>
              </a:rPr>
              <a:t>P1</a:t>
            </a:r>
            <a:r>
              <a:rPr lang="en-US" sz="2200" b="1" dirty="0">
                <a:solidFill>
                  <a:srgbClr val="00B050"/>
                </a:solidFill>
                <a:latin typeface="Courier"/>
              </a:rPr>
              <a:t>Tail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65754D-B23D-4548-ADC3-0FE50B0D0109}"/>
              </a:ext>
            </a:extLst>
          </p:cNvPr>
          <p:cNvSpPr txBox="1"/>
          <p:nvPr/>
        </p:nvSpPr>
        <p:spPr>
          <a:xfrm>
            <a:off x="4733716" y="4052980"/>
            <a:ext cx="8867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ourier"/>
              </a:rPr>
              <a:t>Tail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43D09C-34CC-412B-A4D9-8410832BB9C2}"/>
              </a:ext>
            </a:extLst>
          </p:cNvPr>
          <p:cNvCxnSpPr/>
          <p:nvPr/>
        </p:nvCxnSpPr>
        <p:spPr>
          <a:xfrm flipV="1">
            <a:off x="5166176" y="3589557"/>
            <a:ext cx="0" cy="592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617E34-0D2B-4C20-8E1B-AFF56D5FDE50}"/>
              </a:ext>
            </a:extLst>
          </p:cNvPr>
          <p:cNvSpPr txBox="1"/>
          <p:nvPr/>
        </p:nvSpPr>
        <p:spPr>
          <a:xfrm>
            <a:off x="6532523" y="4079462"/>
            <a:ext cx="8823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ourier"/>
              </a:rPr>
              <a:t>Tail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86FDB1-33D9-4CAD-B0C1-15C57D0A3A04}"/>
              </a:ext>
            </a:extLst>
          </p:cNvPr>
          <p:cNvCxnSpPr/>
          <p:nvPr/>
        </p:nvCxnSpPr>
        <p:spPr>
          <a:xfrm flipV="1">
            <a:off x="6831204" y="3528892"/>
            <a:ext cx="0" cy="592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DDCE764-9937-4F82-98F4-4C6E134C48DF}"/>
              </a:ext>
            </a:extLst>
          </p:cNvPr>
          <p:cNvSpPr/>
          <p:nvPr/>
        </p:nvSpPr>
        <p:spPr>
          <a:xfrm>
            <a:off x="5260648" y="4077738"/>
            <a:ext cx="1229031" cy="406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Courier"/>
              </a:rPr>
              <a:t>P2</a:t>
            </a:r>
            <a:r>
              <a:rPr lang="en-US" sz="2200" b="1" dirty="0">
                <a:solidFill>
                  <a:srgbClr val="00B050"/>
                </a:solidFill>
                <a:latin typeface="Courier"/>
              </a:rPr>
              <a:t>Tail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743ED6F0-367C-42B3-A69A-22C15FC479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73922" y="3954519"/>
            <a:ext cx="655313" cy="12278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6825F2BB-3522-483C-9574-02DA554FC3A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63451" y="3674984"/>
            <a:ext cx="847997" cy="2378841"/>
          </a:xfrm>
          <a:prstGeom prst="curvedConnector3">
            <a:avLst>
              <a:gd name="adj1" fmla="val -269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D91E9B-60E8-4C39-A280-508FBC18F393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V="1">
            <a:off x="4420722" y="3522542"/>
            <a:ext cx="745454" cy="544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064CD2-7592-454B-AAF4-6D7F13A30797}"/>
              </a:ext>
            </a:extLst>
          </p:cNvPr>
          <p:cNvCxnSpPr>
            <a:cxnSpLocks/>
            <a:stCxn id="23" idx="0"/>
            <a:endCxn id="9" idx="2"/>
          </p:cNvCxnSpPr>
          <p:nvPr/>
        </p:nvCxnSpPr>
        <p:spPr>
          <a:xfrm flipH="1" flipV="1">
            <a:off x="5166176" y="3522542"/>
            <a:ext cx="708988" cy="5551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AB16ACF-4185-470F-9B60-BD1A30050B02}"/>
              </a:ext>
            </a:extLst>
          </p:cNvPr>
          <p:cNvSpPr/>
          <p:nvPr/>
        </p:nvSpPr>
        <p:spPr>
          <a:xfrm>
            <a:off x="4749919" y="2703676"/>
            <a:ext cx="832514" cy="81886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87BAE-7FD9-4265-9B57-419323302292}"/>
              </a:ext>
            </a:extLst>
          </p:cNvPr>
          <p:cNvSpPr/>
          <p:nvPr/>
        </p:nvSpPr>
        <p:spPr>
          <a:xfrm>
            <a:off x="4749918" y="2703676"/>
            <a:ext cx="832514" cy="818866"/>
          </a:xfrm>
          <a:prstGeom prst="rect">
            <a:avLst/>
          </a:prstGeom>
          <a:solidFill>
            <a:srgbClr val="1BD10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238B23-2EBE-4258-9122-334A4CEF38B4}"/>
              </a:ext>
            </a:extLst>
          </p:cNvPr>
          <p:cNvSpPr/>
          <p:nvPr/>
        </p:nvSpPr>
        <p:spPr>
          <a:xfrm>
            <a:off x="4753869" y="2703676"/>
            <a:ext cx="832514" cy="818866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3F3CB8-7EBD-4798-9E6D-66131BBC8D07}"/>
              </a:ext>
            </a:extLst>
          </p:cNvPr>
          <p:cNvSpPr/>
          <p:nvPr/>
        </p:nvSpPr>
        <p:spPr>
          <a:xfrm>
            <a:off x="4754509" y="2703676"/>
            <a:ext cx="832514" cy="818866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39EA39-F2AE-4F4D-B857-F58BEF737EF9}"/>
              </a:ext>
            </a:extLst>
          </p:cNvPr>
          <p:cNvCxnSpPr>
            <a:cxnSpLocks/>
          </p:cNvCxnSpPr>
          <p:nvPr/>
        </p:nvCxnSpPr>
        <p:spPr>
          <a:xfrm>
            <a:off x="4829728" y="2718853"/>
            <a:ext cx="757887" cy="789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E6CA856-F123-4F7D-9C5A-4043EF0D975D}"/>
              </a:ext>
            </a:extLst>
          </p:cNvPr>
          <p:cNvSpPr txBox="1"/>
          <p:nvPr/>
        </p:nvSpPr>
        <p:spPr>
          <a:xfrm>
            <a:off x="4751536" y="2921126"/>
            <a:ext cx="91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Corrupt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122BC7C-D513-4828-BFCC-DF1D0C8DCD5A}"/>
              </a:ext>
            </a:extLst>
          </p:cNvPr>
          <p:cNvCxnSpPr>
            <a:cxnSpLocks/>
          </p:cNvCxnSpPr>
          <p:nvPr/>
        </p:nvCxnSpPr>
        <p:spPr>
          <a:xfrm>
            <a:off x="4763771" y="2878472"/>
            <a:ext cx="614727" cy="640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8F28D1-2381-4BD8-9971-353BCC3683E6}"/>
              </a:ext>
            </a:extLst>
          </p:cNvPr>
          <p:cNvCxnSpPr>
            <a:cxnSpLocks/>
          </p:cNvCxnSpPr>
          <p:nvPr/>
        </p:nvCxnSpPr>
        <p:spPr>
          <a:xfrm>
            <a:off x="5019736" y="2703676"/>
            <a:ext cx="564910" cy="597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89E9A1E-21EE-42B7-A83E-BEE65B712573}"/>
              </a:ext>
            </a:extLst>
          </p:cNvPr>
          <p:cNvCxnSpPr>
            <a:cxnSpLocks/>
            <a:stCxn id="33" idx="1"/>
            <a:endCxn id="30" idx="2"/>
          </p:cNvCxnSpPr>
          <p:nvPr/>
        </p:nvCxnSpPr>
        <p:spPr>
          <a:xfrm>
            <a:off x="4751536" y="3105792"/>
            <a:ext cx="418590" cy="4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DD8C06-EB8D-4092-8672-AF591297E531}"/>
              </a:ext>
            </a:extLst>
          </p:cNvPr>
          <p:cNvCxnSpPr>
            <a:cxnSpLocks/>
          </p:cNvCxnSpPr>
          <p:nvPr/>
        </p:nvCxnSpPr>
        <p:spPr>
          <a:xfrm>
            <a:off x="4745510" y="3312371"/>
            <a:ext cx="184951" cy="195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892D30-8CD0-4B1A-B2F2-803FB4D2410A}"/>
              </a:ext>
            </a:extLst>
          </p:cNvPr>
          <p:cNvCxnSpPr>
            <a:cxnSpLocks/>
          </p:cNvCxnSpPr>
          <p:nvPr/>
        </p:nvCxnSpPr>
        <p:spPr>
          <a:xfrm>
            <a:off x="5448362" y="2714138"/>
            <a:ext cx="135550" cy="143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93551F-D459-4881-A333-16C086B5F7D6}"/>
              </a:ext>
            </a:extLst>
          </p:cNvPr>
          <p:cNvCxnSpPr>
            <a:cxnSpLocks/>
          </p:cNvCxnSpPr>
          <p:nvPr/>
        </p:nvCxnSpPr>
        <p:spPr>
          <a:xfrm>
            <a:off x="5089119" y="1941114"/>
            <a:ext cx="0" cy="640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90FE6EC-5C01-4D44-8ED7-4F66B192BB74}"/>
              </a:ext>
            </a:extLst>
          </p:cNvPr>
          <p:cNvSpPr txBox="1"/>
          <p:nvPr/>
        </p:nvSpPr>
        <p:spPr>
          <a:xfrm>
            <a:off x="4668732" y="1601228"/>
            <a:ext cx="9935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Courier"/>
              </a:rPr>
              <a:t>Head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38C322-1F98-4E0C-9E14-A92CBDACE4E2}"/>
              </a:ext>
            </a:extLst>
          </p:cNvPr>
          <p:cNvSpPr txBox="1"/>
          <p:nvPr/>
        </p:nvSpPr>
        <p:spPr>
          <a:xfrm>
            <a:off x="5507908" y="2927686"/>
            <a:ext cx="98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Garbage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A18EF7C-1BDF-4997-AFB5-E978389A80EC}"/>
              </a:ext>
            </a:extLst>
          </p:cNvPr>
          <p:cNvCxnSpPr>
            <a:cxnSpLocks/>
          </p:cNvCxnSpPr>
          <p:nvPr/>
        </p:nvCxnSpPr>
        <p:spPr>
          <a:xfrm>
            <a:off x="5928194" y="1944669"/>
            <a:ext cx="0" cy="640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BAE71E3-12A3-40C1-B042-C0D4B9969C10}"/>
              </a:ext>
            </a:extLst>
          </p:cNvPr>
          <p:cNvSpPr txBox="1"/>
          <p:nvPr/>
        </p:nvSpPr>
        <p:spPr>
          <a:xfrm>
            <a:off x="5526904" y="1592375"/>
            <a:ext cx="9056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Courier"/>
              </a:rPr>
              <a:t>Head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E6B8156-154B-499D-9DD9-1B1C2F580138}"/>
              </a:ext>
            </a:extLst>
          </p:cNvPr>
          <p:cNvCxnSpPr>
            <a:cxnSpLocks/>
          </p:cNvCxnSpPr>
          <p:nvPr/>
        </p:nvCxnSpPr>
        <p:spPr>
          <a:xfrm>
            <a:off x="5226550" y="2706036"/>
            <a:ext cx="344015" cy="340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C6F4C17C-E920-485F-9B73-8A720D0FBA72}"/>
              </a:ext>
            </a:extLst>
          </p:cNvPr>
          <p:cNvCxnSpPr>
            <a:cxnSpLocks/>
            <a:stCxn id="31" idx="2"/>
            <a:endCxn id="11" idx="2"/>
          </p:cNvCxnSpPr>
          <p:nvPr/>
        </p:nvCxnSpPr>
        <p:spPr>
          <a:xfrm rot="16200000" flipH="1">
            <a:off x="6000985" y="2692323"/>
            <a:ext cx="12700" cy="1660438"/>
          </a:xfrm>
          <a:prstGeom prst="curvedConnector3">
            <a:avLst>
              <a:gd name="adj1" fmla="val 1800000"/>
            </a:avLst>
          </a:prstGeom>
          <a:ln>
            <a:solidFill>
              <a:srgbClr val="21FF0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FF95BBBB-787C-4037-959E-E21916773AC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58254" y="4294906"/>
            <a:ext cx="1229029" cy="5973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52405B8B-FC82-4430-94F9-441378223EC8}"/>
              </a:ext>
            </a:extLst>
          </p:cNvPr>
          <p:cNvCxnSpPr>
            <a:cxnSpLocks/>
          </p:cNvCxnSpPr>
          <p:nvPr/>
        </p:nvCxnSpPr>
        <p:spPr>
          <a:xfrm rot="5400000">
            <a:off x="4109759" y="3657009"/>
            <a:ext cx="832305" cy="2471341"/>
          </a:xfrm>
          <a:prstGeom prst="curvedConnector3">
            <a:avLst>
              <a:gd name="adj1" fmla="val 1274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8BBEAA5-CACD-4182-A458-5EA833E2D7CF}"/>
              </a:ext>
            </a:extLst>
          </p:cNvPr>
          <p:cNvSpPr/>
          <p:nvPr/>
        </p:nvSpPr>
        <p:spPr>
          <a:xfrm>
            <a:off x="3160565" y="1234349"/>
            <a:ext cx="428199" cy="4031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1B6113-83BC-46A1-AF2E-E810D50BE2F7}"/>
              </a:ext>
            </a:extLst>
          </p:cNvPr>
          <p:cNvSpPr txBox="1"/>
          <p:nvPr/>
        </p:nvSpPr>
        <p:spPr>
          <a:xfrm>
            <a:off x="3143635" y="1215756"/>
            <a:ext cx="520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urier"/>
              </a:rPr>
              <a:t>C1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E805D9-491B-4E5C-86C0-9C481EF397AF}"/>
              </a:ext>
            </a:extLst>
          </p:cNvPr>
          <p:cNvSpPr/>
          <p:nvPr/>
        </p:nvSpPr>
        <p:spPr>
          <a:xfrm>
            <a:off x="4055348" y="1612436"/>
            <a:ext cx="1239407" cy="4061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14A7300-0404-4827-9D66-F31A0EA5D201}"/>
              </a:ext>
            </a:extLst>
          </p:cNvPr>
          <p:cNvSpPr txBox="1"/>
          <p:nvPr/>
        </p:nvSpPr>
        <p:spPr>
          <a:xfrm>
            <a:off x="4096140" y="1615862"/>
            <a:ext cx="14458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urier"/>
              </a:rPr>
              <a:t>C1</a:t>
            </a:r>
            <a:r>
              <a:rPr lang="en-US" sz="2200" b="1" dirty="0">
                <a:solidFill>
                  <a:srgbClr val="0099FF"/>
                </a:solidFill>
                <a:latin typeface="Courier"/>
              </a:rPr>
              <a:t>Head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95AB31D-BCD7-48C0-ADC5-05537E4DDEFA}"/>
              </a:ext>
            </a:extLst>
          </p:cNvPr>
          <p:cNvCxnSpPr>
            <a:cxnSpLocks/>
          </p:cNvCxnSpPr>
          <p:nvPr/>
        </p:nvCxnSpPr>
        <p:spPr>
          <a:xfrm>
            <a:off x="4668732" y="2033450"/>
            <a:ext cx="420387" cy="6634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ACCFB00D-8D67-48CD-BABB-45280B1A9DCE}"/>
              </a:ext>
            </a:extLst>
          </p:cNvPr>
          <p:cNvCxnSpPr>
            <a:cxnSpLocks/>
          </p:cNvCxnSpPr>
          <p:nvPr/>
        </p:nvCxnSpPr>
        <p:spPr>
          <a:xfrm>
            <a:off x="3588764" y="1404225"/>
            <a:ext cx="1121712" cy="1970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55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8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6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04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4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16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2"/>
      <p:bldP spid="17" grpId="1"/>
      <p:bldP spid="17" grpId="2"/>
      <p:bldP spid="18" grpId="0" animBg="1"/>
      <p:bldP spid="18" grpId="1" animBg="1"/>
      <p:bldP spid="19" grpId="1"/>
      <p:bldP spid="21" grpId="0"/>
      <p:bldP spid="23" grpId="0" animBg="1"/>
      <p:bldP spid="23" grpId="1" animBg="1"/>
      <p:bldP spid="28" grpId="0" animBg="1"/>
      <p:bldP spid="29" grpId="0" animBg="1"/>
      <p:bldP spid="30" grpId="0" animBg="1"/>
      <p:bldP spid="31" grpId="0" animBg="1"/>
      <p:bldP spid="33" grpId="0"/>
      <p:bldP spid="40" grpId="1"/>
      <p:bldP spid="41" grpId="0"/>
      <p:bldP spid="43" grpId="0"/>
      <p:bldP spid="60" grpId="0" animBg="1"/>
      <p:bldP spid="6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257" y="255495"/>
            <a:ext cx="11407672" cy="775446"/>
          </a:xfrm>
        </p:spPr>
        <p:txBody>
          <a:bodyPr>
            <a:noAutofit/>
          </a:bodyPr>
          <a:lstStyle/>
          <a:p>
            <a:r>
              <a:rPr lang="en-US" sz="3600" dirty="0"/>
              <a:t>Multiple Producers Single Consumer:</a:t>
            </a:r>
            <a:r>
              <a:rPr lang="en-US" sz="3600" dirty="0">
                <a:cs typeface="Calibri"/>
              </a:rPr>
              <a:t> Thread Unsafe (1.0)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7D0F-B462-3F43-9FC6-66473A2BF9B1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EF73C-3EFE-4F88-802A-82EB7A523B3F}"/>
              </a:ext>
            </a:extLst>
          </p:cNvPr>
          <p:cNvSpPr txBox="1"/>
          <p:nvPr/>
        </p:nvSpPr>
        <p:spPr>
          <a:xfrm>
            <a:off x="201379" y="1009749"/>
            <a:ext cx="5813774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"/>
              </a:rPr>
              <a:t>class MPSC_Queue{</a:t>
            </a:r>
          </a:p>
          <a:p>
            <a:r>
              <a:rPr lang="en-US" b="1" dirty="0">
                <a:latin typeface="Courier"/>
              </a:rPr>
              <a:t>  private:</a:t>
            </a:r>
          </a:p>
          <a:p>
            <a:r>
              <a:rPr lang="en-US" b="1" dirty="0">
                <a:latin typeface="Courier"/>
              </a:rPr>
              <a:t>    T* arr;</a:t>
            </a:r>
          </a:p>
          <a:p>
            <a:r>
              <a:rPr lang="en-US" b="1" dirty="0">
                <a:latin typeface="Courier"/>
              </a:rPr>
              <a:t>    int head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</a:rPr>
              <a:t>    int tail</a:t>
            </a:r>
            <a:r>
              <a:rPr lang="en-US" b="1" dirty="0">
                <a:latin typeface="Courier"/>
                <a:cs typeface="Calibri"/>
              </a:rPr>
              <a:t>;</a:t>
            </a:r>
            <a:endParaRPr lang="en-US" b="1" dirty="0">
              <a:latin typeface="Courie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6E2A9-0EDB-4962-B8A7-48F73D764AC7}"/>
              </a:ext>
            </a:extLst>
          </p:cNvPr>
          <p:cNvSpPr txBox="1"/>
          <p:nvPr/>
        </p:nvSpPr>
        <p:spPr>
          <a:xfrm>
            <a:off x="6176845" y="1012339"/>
            <a:ext cx="5813775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"/>
              </a:rPr>
              <a:t> bool deq(T &amp;out){</a:t>
            </a:r>
          </a:p>
          <a:p>
            <a:endParaRPr lang="en-US" b="1" dirty="0">
              <a:latin typeface="Courier"/>
              <a:cs typeface="Calibri"/>
            </a:endParaRPr>
          </a:p>
          <a:p>
            <a:endParaRPr lang="en-US" b="1" dirty="0">
              <a:latin typeface="Courier"/>
              <a:cs typeface="Calibri"/>
            </a:endParaRPr>
          </a:p>
          <a:p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</a:rPr>
              <a:t>      if(arr</a:t>
            </a:r>
            <a:r>
              <a:rPr lang="en-US" b="1" dirty="0">
                <a:latin typeface="Courier"/>
                <a:cs typeface="Calibri"/>
              </a:rPr>
              <a:t>[mask(head)]==EMPTY)</a:t>
            </a:r>
            <a:r>
              <a:rPr lang="en-US" b="1" dirty="0">
                <a:latin typeface="Courier"/>
              </a:rPr>
              <a:t>return 0;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</a:rPr>
              <a:t>      else</a:t>
            </a:r>
            <a:r>
              <a:rPr lang="en-US" b="1" dirty="0">
                <a:latin typeface="Courier"/>
                <a:cs typeface="Calibri"/>
              </a:rPr>
              <a:t>{</a:t>
            </a:r>
          </a:p>
          <a:p>
            <a:r>
              <a:rPr lang="en-US" b="1" dirty="0">
                <a:latin typeface="Courier"/>
              </a:rPr>
              <a:t>      </a:t>
            </a:r>
            <a:r>
              <a:rPr lang="en-US" b="1" dirty="0">
                <a:latin typeface="Courier"/>
                <a:cs typeface="Calibri"/>
              </a:rPr>
              <a:t> </a:t>
            </a:r>
            <a:r>
              <a:rPr lang="en-US" b="1" dirty="0">
                <a:latin typeface="Courier"/>
              </a:rPr>
              <a:t> out=arr[head];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  <a:cs typeface="Calibri"/>
              </a:rPr>
              <a:t>        arr[mask(head++)]=EMPTY;  </a:t>
            </a:r>
          </a:p>
          <a:p>
            <a:r>
              <a:rPr lang="en-US" b="1" dirty="0">
                <a:latin typeface="Courier"/>
              </a:rPr>
              <a:t>        return 1;}</a:t>
            </a:r>
          </a:p>
          <a:p>
            <a:endParaRPr lang="en-US" b="1" dirty="0">
              <a:latin typeface="Courier"/>
              <a:cs typeface="Calibri"/>
            </a:endParaRPr>
          </a:p>
          <a:p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</a:rPr>
              <a:t>    }</a:t>
            </a:r>
            <a:endParaRPr lang="en-US" b="1" dirty="0">
              <a:latin typeface="Courier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28FFF8-7F4A-46DC-B441-A882DEC3820F}"/>
              </a:ext>
            </a:extLst>
          </p:cNvPr>
          <p:cNvSpPr txBox="1"/>
          <p:nvPr/>
        </p:nvSpPr>
        <p:spPr>
          <a:xfrm>
            <a:off x="6176844" y="4558448"/>
            <a:ext cx="5813775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We will modify the </a:t>
            </a:r>
            <a:r>
              <a:rPr lang="en-US" sz="2000" dirty="0">
                <a:cs typeface="Calibri"/>
              </a:rPr>
              <a:t>lockless thread unsafe version into a lockless thread safe version in 2 steps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DED4EE-48CB-44A2-B801-219B4A34D7DB}"/>
              </a:ext>
            </a:extLst>
          </p:cNvPr>
          <p:cNvSpPr txBox="1"/>
          <p:nvPr/>
        </p:nvSpPr>
        <p:spPr>
          <a:xfrm>
            <a:off x="201379" y="2487077"/>
            <a:ext cx="5813775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/>
                <a:cs typeface="Calibri"/>
              </a:rPr>
              <a:t>public:</a:t>
            </a:r>
            <a:endParaRPr lang="en-US" b="1" dirty="0">
              <a:latin typeface="Courier"/>
            </a:endParaRPr>
          </a:p>
          <a:p>
            <a:r>
              <a:rPr lang="en-US" b="1" dirty="0">
                <a:latin typeface="Courier"/>
              </a:rPr>
              <a:t>    bool enq(T &amp;data){</a:t>
            </a:r>
          </a:p>
          <a:p>
            <a:endParaRPr lang="en-US" b="1" dirty="0">
              <a:latin typeface="Courier"/>
            </a:endParaRPr>
          </a:p>
          <a:p>
            <a:endParaRPr lang="en-US" b="1" dirty="0">
              <a:latin typeface="Courier"/>
            </a:endParaRPr>
          </a:p>
          <a:p>
            <a:r>
              <a:rPr lang="en-US" b="1" dirty="0">
                <a:latin typeface="Courier"/>
              </a:rPr>
              <a:t>      if(arr[mask(tail)]==EMPTY){</a:t>
            </a:r>
          </a:p>
          <a:p>
            <a:r>
              <a:rPr lang="en-US" b="1" dirty="0">
                <a:latin typeface="Courier"/>
              </a:rPr>
              <a:t>        arr[mask(tail++)]=data;</a:t>
            </a:r>
          </a:p>
          <a:p>
            <a:r>
              <a:rPr lang="en-US" b="1" dirty="0">
                <a:latin typeface="Courier"/>
              </a:rPr>
              <a:t>        return 1;}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  <a:cs typeface="Calibri"/>
              </a:rPr>
              <a:t>     else return 0; </a:t>
            </a:r>
          </a:p>
          <a:p>
            <a:endParaRPr lang="en-US" b="1" dirty="0">
              <a:latin typeface="Courier"/>
              <a:cs typeface="Calibri"/>
            </a:endParaRPr>
          </a:p>
          <a:p>
            <a:endParaRPr lang="en-US" b="1" dirty="0">
              <a:latin typeface="Courier"/>
            </a:endParaRPr>
          </a:p>
          <a:p>
            <a:r>
              <a:rPr lang="en-US" b="1" dirty="0">
                <a:latin typeface="Courier"/>
              </a:rPr>
              <a:t>    }</a:t>
            </a:r>
          </a:p>
        </p:txBody>
      </p:sp>
    </p:spTree>
    <p:extLst>
      <p:ext uri="{BB962C8B-B14F-4D97-AF65-F5344CB8AC3E}">
        <p14:creationId xmlns:p14="http://schemas.microsoft.com/office/powerpoint/2010/main" val="3892607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257" y="255495"/>
            <a:ext cx="10932543" cy="766482"/>
          </a:xfrm>
        </p:spPr>
        <p:txBody>
          <a:bodyPr>
            <a:noAutofit/>
          </a:bodyPr>
          <a:lstStyle/>
          <a:p>
            <a:r>
              <a:rPr lang="en-US" sz="3600" dirty="0"/>
              <a:t>Multiple producers Single Consumer: </a:t>
            </a:r>
            <a:r>
              <a:rPr lang="en-US" sz="3600" dirty="0">
                <a:solidFill>
                  <a:srgbClr val="FF0000"/>
                </a:solidFill>
              </a:rPr>
              <a:t>Locking-Thread</a:t>
            </a:r>
            <a:r>
              <a:rPr lang="en-US" sz="3600" dirty="0">
                <a:solidFill>
                  <a:srgbClr val="FF0000"/>
                </a:solidFill>
                <a:cs typeface="Calibri"/>
              </a:rPr>
              <a:t> Safe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7D0F-B462-3F43-9FC6-66473A2BF9B1}" type="slidenum">
              <a:rPr lang="en-US" smtClean="0"/>
              <a:t>26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EF73C-3EFE-4F88-802A-82EB7A523B3F}"/>
              </a:ext>
            </a:extLst>
          </p:cNvPr>
          <p:cNvSpPr txBox="1"/>
          <p:nvPr/>
        </p:nvSpPr>
        <p:spPr>
          <a:xfrm>
            <a:off x="212998" y="1021977"/>
            <a:ext cx="5813775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"/>
              </a:rPr>
              <a:t>class MPSC_Locking_Queue{</a:t>
            </a:r>
          </a:p>
          <a:p>
            <a:r>
              <a:rPr lang="en-US" b="1" dirty="0">
                <a:latin typeface="Courier"/>
              </a:rPr>
              <a:t>  private:</a:t>
            </a:r>
          </a:p>
          <a:p>
            <a:r>
              <a:rPr lang="en-US" b="1" dirty="0">
                <a:latin typeface="Courier"/>
              </a:rPr>
              <a:t>    T* arr;</a:t>
            </a:r>
          </a:p>
          <a:p>
            <a:r>
              <a:rPr lang="en-US" b="1" dirty="0">
                <a:latin typeface="Courier"/>
              </a:rPr>
              <a:t>   </a:t>
            </a:r>
            <a:r>
              <a:rPr lang="en-US" b="1" dirty="0">
                <a:solidFill>
                  <a:srgbClr val="FF0000"/>
                </a:solidFill>
                <a:latin typeface="Courier"/>
              </a:rPr>
              <a:t> int head,tail</a:t>
            </a:r>
            <a:r>
              <a:rPr lang="en-US" b="1" dirty="0">
                <a:solidFill>
                  <a:srgbClr val="FF0000"/>
                </a:solidFill>
                <a:latin typeface="Courier"/>
                <a:cs typeface="Calibri"/>
              </a:rPr>
              <a:t>;</a:t>
            </a:r>
          </a:p>
          <a:p>
            <a:r>
              <a:rPr lang="en-US" b="1" dirty="0">
                <a:solidFill>
                  <a:srgbClr val="FF0000"/>
                </a:solidFill>
                <a:latin typeface="Courier"/>
              </a:rPr>
              <a:t>    mutex mtx;</a:t>
            </a:r>
          </a:p>
          <a:p>
            <a:r>
              <a:rPr lang="en-US" b="1" dirty="0">
                <a:latin typeface="Courier"/>
                <a:cs typeface="Calibri"/>
              </a:rPr>
              <a:t>public:</a:t>
            </a:r>
            <a:endParaRPr lang="en-US" b="1" dirty="0">
              <a:latin typeface="Courier"/>
            </a:endParaRPr>
          </a:p>
          <a:p>
            <a:r>
              <a:rPr lang="en-US" b="1" dirty="0">
                <a:latin typeface="Courier"/>
              </a:rPr>
              <a:t>    bool enq(T &amp;data){</a:t>
            </a:r>
          </a:p>
          <a:p>
            <a:r>
              <a:rPr lang="en-US" b="1" dirty="0">
                <a:latin typeface="Courier"/>
              </a:rPr>
              <a:t>      </a:t>
            </a:r>
            <a:r>
              <a:rPr lang="en-US" b="1" dirty="0">
                <a:solidFill>
                  <a:srgbClr val="FF0000"/>
                </a:solidFill>
                <a:latin typeface="Courier"/>
              </a:rPr>
              <a:t>int ret;</a:t>
            </a:r>
            <a:endParaRPr lang="en-US" b="1" dirty="0">
              <a:solidFill>
                <a:srgbClr val="FF0000"/>
              </a:solidFill>
              <a:latin typeface="Courier"/>
              <a:cs typeface="Calibri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"/>
              </a:rPr>
              <a:t>      mtx.lock();</a:t>
            </a:r>
            <a:endParaRPr lang="en-US" b="1" dirty="0">
              <a:solidFill>
                <a:srgbClr val="FF0000"/>
              </a:solidFill>
              <a:latin typeface="Courier"/>
              <a:cs typeface="Calibri"/>
            </a:endParaRPr>
          </a:p>
          <a:p>
            <a:r>
              <a:rPr lang="en-US" b="1" dirty="0">
                <a:latin typeface="Courier"/>
              </a:rPr>
              <a:t>      if(arr[mask(tail)]==EMPTY){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</a:rPr>
              <a:t>        arr[mask(tail++)]=data;</a:t>
            </a:r>
          </a:p>
          <a:p>
            <a:r>
              <a:rPr lang="en-US" b="1" dirty="0">
                <a:latin typeface="Courier"/>
              </a:rPr>
              <a:t>        ret=1;}</a:t>
            </a:r>
          </a:p>
          <a:p>
            <a:r>
              <a:rPr lang="en-US" b="1" dirty="0">
                <a:latin typeface="Courier"/>
                <a:cs typeface="Calibri"/>
              </a:rPr>
              <a:t>      else ret=0; </a:t>
            </a:r>
            <a:endParaRPr lang="en-US" b="1" dirty="0">
              <a:latin typeface="Courier"/>
            </a:endParaRPr>
          </a:p>
          <a:p>
            <a:r>
              <a:rPr lang="en-US" b="1" dirty="0">
                <a:latin typeface="Courier"/>
              </a:rPr>
              <a:t>      </a:t>
            </a:r>
            <a:r>
              <a:rPr lang="en-US" b="1" dirty="0">
                <a:solidFill>
                  <a:srgbClr val="FF0000"/>
                </a:solidFill>
                <a:latin typeface="Courier"/>
              </a:rPr>
              <a:t>mtx.unlock();</a:t>
            </a:r>
          </a:p>
          <a:p>
            <a:r>
              <a:rPr lang="en-US" b="1" dirty="0">
                <a:latin typeface="Courier"/>
              </a:rPr>
              <a:t>      return ret;</a:t>
            </a:r>
          </a:p>
          <a:p>
            <a:r>
              <a:rPr lang="en-US" b="1" dirty="0">
                <a:latin typeface="Courier"/>
              </a:rPr>
              <a:t>    }  </a:t>
            </a:r>
            <a:endParaRPr lang="en-US" b="1" dirty="0">
              <a:latin typeface="Courier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6E2A9-0EDB-4962-B8A7-48F73D764AC7}"/>
              </a:ext>
            </a:extLst>
          </p:cNvPr>
          <p:cNvSpPr txBox="1"/>
          <p:nvPr/>
        </p:nvSpPr>
        <p:spPr>
          <a:xfrm>
            <a:off x="6165229" y="1020372"/>
            <a:ext cx="5813775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"/>
              </a:rPr>
              <a:t> bool deq(T &amp;out){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</a:rPr>
              <a:t>      printf("Dequing\n");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</a:rPr>
              <a:t>  </a:t>
            </a:r>
            <a:r>
              <a:rPr lang="en-US" b="1" dirty="0">
                <a:latin typeface="Courier"/>
                <a:cs typeface="Calibri"/>
              </a:rPr>
              <a:t> </a:t>
            </a:r>
            <a:r>
              <a:rPr lang="en-US" b="1" dirty="0">
                <a:latin typeface="Courier"/>
              </a:rPr>
              <a:t>   </a:t>
            </a:r>
            <a:r>
              <a:rPr lang="en-US" b="1" dirty="0">
                <a:solidFill>
                  <a:srgbClr val="FF0000"/>
                </a:solidFill>
                <a:latin typeface="Courier"/>
              </a:rPr>
              <a:t>int ret;</a:t>
            </a:r>
            <a:endParaRPr lang="en-US" b="1" dirty="0">
              <a:solidFill>
                <a:srgbClr val="FF0000"/>
              </a:solidFill>
              <a:latin typeface="Courier"/>
              <a:cs typeface="Calibri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"/>
              </a:rPr>
              <a:t>      mtx.lock();</a:t>
            </a:r>
            <a:endParaRPr lang="en-US" b="1" dirty="0">
              <a:solidFill>
                <a:srgbClr val="FF0000"/>
              </a:solidFill>
              <a:latin typeface="Courier"/>
              <a:cs typeface="Calibri"/>
            </a:endParaRPr>
          </a:p>
          <a:p>
            <a:r>
              <a:rPr lang="en-US" b="1" dirty="0">
                <a:latin typeface="Courier"/>
              </a:rPr>
              <a:t>      if(arr[mask(head)]==EMPTY</a:t>
            </a:r>
            <a:r>
              <a:rPr lang="en-US" b="1" dirty="0">
                <a:latin typeface="Courier"/>
                <a:cs typeface="Calibri"/>
              </a:rPr>
              <a:t>)</a:t>
            </a:r>
            <a:r>
              <a:rPr lang="en-US" b="1" dirty="0">
                <a:latin typeface="Courier"/>
              </a:rPr>
              <a:t>ret=0;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</a:rPr>
              <a:t>      else</a:t>
            </a:r>
            <a:r>
              <a:rPr lang="en-US" b="1" dirty="0">
                <a:latin typeface="Courier"/>
                <a:cs typeface="Calibri"/>
              </a:rPr>
              <a:t>{</a:t>
            </a:r>
          </a:p>
          <a:p>
            <a:r>
              <a:rPr lang="en-US" b="1" dirty="0">
                <a:latin typeface="Courier"/>
              </a:rPr>
              <a:t>      </a:t>
            </a:r>
            <a:r>
              <a:rPr lang="en-US" b="1" dirty="0">
                <a:latin typeface="Courier"/>
                <a:cs typeface="Calibri"/>
              </a:rPr>
              <a:t> </a:t>
            </a:r>
            <a:r>
              <a:rPr lang="en-US" b="1" dirty="0">
                <a:latin typeface="Courier"/>
              </a:rPr>
              <a:t> out=arr[mask(head++)];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</a:rPr>
              <a:t>        ret=1;}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</a:rPr>
              <a:t>     </a:t>
            </a:r>
            <a:r>
              <a:rPr lang="en-US" b="1" dirty="0">
                <a:solidFill>
                  <a:srgbClr val="FF0000"/>
                </a:solidFill>
                <a:latin typeface="Courier"/>
              </a:rPr>
              <a:t> mtx.unlock();</a:t>
            </a:r>
            <a:endParaRPr lang="en-US" b="1" dirty="0">
              <a:solidFill>
                <a:srgbClr val="FF0000"/>
              </a:solidFill>
              <a:latin typeface="Courier"/>
              <a:cs typeface="Calibri"/>
            </a:endParaRPr>
          </a:p>
          <a:p>
            <a:r>
              <a:rPr lang="en-US" b="1" dirty="0">
                <a:latin typeface="Courier"/>
              </a:rPr>
              <a:t>      return ret;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</a:rPr>
              <a:t>    }</a:t>
            </a:r>
          </a:p>
          <a:p>
            <a:endParaRPr lang="en-US" b="1" dirty="0">
              <a:latin typeface="Courier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7C73B8-FB6E-0D4E-8E39-C293C11E71CC}"/>
              </a:ext>
            </a:extLst>
          </p:cNvPr>
          <p:cNvSpPr/>
          <p:nvPr/>
        </p:nvSpPr>
        <p:spPr>
          <a:xfrm>
            <a:off x="1074679" y="3771362"/>
            <a:ext cx="3762869" cy="1110967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497A53-4297-594B-80B3-EBFF9034ACF5}"/>
              </a:ext>
            </a:extLst>
          </p:cNvPr>
          <p:cNvSpPr/>
          <p:nvPr/>
        </p:nvSpPr>
        <p:spPr>
          <a:xfrm>
            <a:off x="7026900" y="2147902"/>
            <a:ext cx="4439063" cy="1087980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06EED2-B7D1-4FF9-833C-E19512F5A9AE}"/>
              </a:ext>
            </a:extLst>
          </p:cNvPr>
          <p:cNvSpPr txBox="1"/>
          <p:nvPr/>
        </p:nvSpPr>
        <p:spPr>
          <a:xfrm>
            <a:off x="6165229" y="4436692"/>
            <a:ext cx="5813773" cy="22467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Once the mtx is acquired by a thread no other thread can acquire it before mtx.unlock()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Other threads wait on the critical section till the lock is released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Locking and unlocking overheads are significant 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Note: always release lock before return statement (ret helps with that)</a:t>
            </a:r>
          </a:p>
        </p:txBody>
      </p:sp>
    </p:spTree>
    <p:extLst>
      <p:ext uri="{BB962C8B-B14F-4D97-AF65-F5344CB8AC3E}">
        <p14:creationId xmlns:p14="http://schemas.microsoft.com/office/powerpoint/2010/main" val="2024554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74">
            <a:extLst>
              <a:ext uri="{FF2B5EF4-FFF2-40B4-BE49-F238E27FC236}">
                <a16:creationId xmlns:a16="http://schemas.microsoft.com/office/drawing/2014/main" id="{094053BA-BC77-4FED-BE13-EF1CE570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F93B0-E70C-4A1B-A52C-4064D209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2F8A1-2778-41C6-AA2F-A557FC73A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AABF-39A8-4467-BC70-552888317299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9BA4DB-5FF3-4314-A7A7-5BC71E72518B}"/>
              </a:ext>
            </a:extLst>
          </p:cNvPr>
          <p:cNvSpPr/>
          <p:nvPr/>
        </p:nvSpPr>
        <p:spPr>
          <a:xfrm>
            <a:off x="3850020" y="2546480"/>
            <a:ext cx="832514" cy="818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AA39-825E-44AE-AD68-9DA727B59997}"/>
              </a:ext>
            </a:extLst>
          </p:cNvPr>
          <p:cNvSpPr/>
          <p:nvPr/>
        </p:nvSpPr>
        <p:spPr>
          <a:xfrm>
            <a:off x="4681386" y="2546480"/>
            <a:ext cx="832514" cy="818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2DDE81-4A4D-43FD-8A6B-9CC30E92DD94}"/>
              </a:ext>
            </a:extLst>
          </p:cNvPr>
          <p:cNvSpPr/>
          <p:nvPr/>
        </p:nvSpPr>
        <p:spPr>
          <a:xfrm>
            <a:off x="5513900" y="2546480"/>
            <a:ext cx="832514" cy="818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DE0C71-A408-4072-91BE-C154F40AA218}"/>
              </a:ext>
            </a:extLst>
          </p:cNvPr>
          <p:cNvSpPr/>
          <p:nvPr/>
        </p:nvSpPr>
        <p:spPr>
          <a:xfrm>
            <a:off x="6346414" y="2546480"/>
            <a:ext cx="832514" cy="818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C74F99-300D-47F1-8B24-9613206585BC}"/>
              </a:ext>
            </a:extLst>
          </p:cNvPr>
          <p:cNvSpPr/>
          <p:nvPr/>
        </p:nvSpPr>
        <p:spPr>
          <a:xfrm>
            <a:off x="7177780" y="2546480"/>
            <a:ext cx="832514" cy="818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63AB9B-B306-4F28-9A6D-97E69D5D1E08}"/>
              </a:ext>
            </a:extLst>
          </p:cNvPr>
          <p:cNvSpPr/>
          <p:nvPr/>
        </p:nvSpPr>
        <p:spPr>
          <a:xfrm>
            <a:off x="3848872" y="2546480"/>
            <a:ext cx="832514" cy="81886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Content Placeholder 16" descr="Lock">
            <a:extLst>
              <a:ext uri="{FF2B5EF4-FFF2-40B4-BE49-F238E27FC236}">
                <a16:creationId xmlns:a16="http://schemas.microsoft.com/office/drawing/2014/main" id="{5505C636-4CD6-4EA1-ADF1-B995879E1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59839" y="2718055"/>
            <a:ext cx="413982" cy="3651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723BF8A-8DFF-49A3-94D6-1AA9578391C7}"/>
              </a:ext>
            </a:extLst>
          </p:cNvPr>
          <p:cNvSpPr txBox="1"/>
          <p:nvPr/>
        </p:nvSpPr>
        <p:spPr>
          <a:xfrm>
            <a:off x="3746497" y="4174863"/>
            <a:ext cx="8609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ourier"/>
              </a:rPr>
              <a:t>Tail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1069D6-ED1A-450B-961C-3C07342BA242}"/>
              </a:ext>
            </a:extLst>
          </p:cNvPr>
          <p:cNvSpPr txBox="1"/>
          <p:nvPr/>
        </p:nvSpPr>
        <p:spPr>
          <a:xfrm>
            <a:off x="4667734" y="4169026"/>
            <a:ext cx="8609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ourier"/>
              </a:rPr>
              <a:t>Tail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3CFE83-2259-42F9-AD94-FCC19CB3F509}"/>
              </a:ext>
            </a:extLst>
          </p:cNvPr>
          <p:cNvCxnSpPr/>
          <p:nvPr/>
        </p:nvCxnSpPr>
        <p:spPr>
          <a:xfrm flipV="1">
            <a:off x="4114310" y="3538058"/>
            <a:ext cx="0" cy="5962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B8FDE35-7B0C-492D-94CD-3A927E3D051E}"/>
              </a:ext>
            </a:extLst>
          </p:cNvPr>
          <p:cNvCxnSpPr/>
          <p:nvPr/>
        </p:nvCxnSpPr>
        <p:spPr>
          <a:xfrm flipV="1">
            <a:off x="4119996" y="3538058"/>
            <a:ext cx="0" cy="5962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2BBFDF-F343-480B-B46A-FF69B8FC8EE3}"/>
              </a:ext>
            </a:extLst>
          </p:cNvPr>
          <p:cNvCxnSpPr>
            <a:cxnSpLocks/>
          </p:cNvCxnSpPr>
          <p:nvPr/>
        </p:nvCxnSpPr>
        <p:spPr>
          <a:xfrm flipH="1" flipV="1">
            <a:off x="5099440" y="3497119"/>
            <a:ext cx="3436" cy="6309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1757788-A27C-4609-AF52-A9F13A87C8D5}"/>
              </a:ext>
            </a:extLst>
          </p:cNvPr>
          <p:cNvSpPr/>
          <p:nvPr/>
        </p:nvSpPr>
        <p:spPr>
          <a:xfrm>
            <a:off x="1767601" y="5097861"/>
            <a:ext cx="428199" cy="395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" name="Graphic 18" descr="Unlock">
            <a:extLst>
              <a:ext uri="{FF2B5EF4-FFF2-40B4-BE49-F238E27FC236}">
                <a16:creationId xmlns:a16="http://schemas.microsoft.com/office/drawing/2014/main" id="{0E7EBC74-ED0D-4CE7-9E14-EF13C19721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82748" y="2731758"/>
            <a:ext cx="410291" cy="35643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991D478-8BA3-4B9F-B60E-27E615542C59}"/>
              </a:ext>
            </a:extLst>
          </p:cNvPr>
          <p:cNvSpPr/>
          <p:nvPr/>
        </p:nvSpPr>
        <p:spPr>
          <a:xfrm>
            <a:off x="2485660" y="5113883"/>
            <a:ext cx="428199" cy="395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E879AF-D99A-4765-ACF0-89C95C0DF2DB}"/>
              </a:ext>
            </a:extLst>
          </p:cNvPr>
          <p:cNvSpPr/>
          <p:nvPr/>
        </p:nvSpPr>
        <p:spPr>
          <a:xfrm>
            <a:off x="3216292" y="4169026"/>
            <a:ext cx="1216528" cy="395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Courier"/>
              </a:rPr>
              <a:t>P1</a:t>
            </a:r>
            <a:r>
              <a:rPr lang="en-US" sz="2200" b="1" dirty="0">
                <a:solidFill>
                  <a:srgbClr val="00B050"/>
                </a:solidFill>
                <a:latin typeface="Courier"/>
              </a:rPr>
              <a:t>Tail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E8E087-AAF4-4B86-BC2D-D0F499860A25}"/>
              </a:ext>
            </a:extLst>
          </p:cNvPr>
          <p:cNvSpPr/>
          <p:nvPr/>
        </p:nvSpPr>
        <p:spPr>
          <a:xfrm>
            <a:off x="4473821" y="4151722"/>
            <a:ext cx="1212940" cy="406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Courier"/>
              </a:rPr>
              <a:t>P2</a:t>
            </a:r>
            <a:r>
              <a:rPr lang="en-US" sz="2200" b="1" dirty="0">
                <a:solidFill>
                  <a:srgbClr val="00B050"/>
                </a:solidFill>
                <a:latin typeface="Courier"/>
              </a:rPr>
              <a:t>Tail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CD990866-1041-442A-A1FE-D50D0B7C4693}"/>
              </a:ext>
            </a:extLst>
          </p:cNvPr>
          <p:cNvCxnSpPr>
            <a:cxnSpLocks/>
            <a:stCxn id="20" idx="0"/>
            <a:endCxn id="23" idx="1"/>
          </p:cNvCxnSpPr>
          <p:nvPr/>
        </p:nvCxnSpPr>
        <p:spPr>
          <a:xfrm rot="5400000" flipH="1" flipV="1">
            <a:off x="2233525" y="4115095"/>
            <a:ext cx="730942" cy="12345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3FBE823-0B4E-46F9-A825-5967BC5906A3}"/>
              </a:ext>
            </a:extLst>
          </p:cNvPr>
          <p:cNvCxnSpPr>
            <a:cxnSpLocks/>
            <a:stCxn id="22" idx="2"/>
            <a:endCxn id="28" idx="2"/>
          </p:cNvCxnSpPr>
          <p:nvPr/>
        </p:nvCxnSpPr>
        <p:spPr>
          <a:xfrm rot="5400000" flipH="1" flipV="1">
            <a:off x="3414116" y="3843494"/>
            <a:ext cx="951818" cy="2380531"/>
          </a:xfrm>
          <a:prstGeom prst="curvedConnector3">
            <a:avLst>
              <a:gd name="adj1" fmla="val -240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CE42B4E-75EA-4A6C-AF93-0827C380554A}"/>
              </a:ext>
            </a:extLst>
          </p:cNvPr>
          <p:cNvSpPr txBox="1"/>
          <p:nvPr/>
        </p:nvSpPr>
        <p:spPr>
          <a:xfrm>
            <a:off x="1752756" y="5097861"/>
            <a:ext cx="5786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urier"/>
              </a:rPr>
              <a:t>P1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2B82C6-B85D-4422-9050-A23099B8AB34}"/>
              </a:ext>
            </a:extLst>
          </p:cNvPr>
          <p:cNvSpPr txBox="1"/>
          <p:nvPr/>
        </p:nvSpPr>
        <p:spPr>
          <a:xfrm>
            <a:off x="2477728" y="5111657"/>
            <a:ext cx="578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urier"/>
              </a:rPr>
              <a:t>P2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79C6DC5-A505-4008-92DC-A7C4A18532B6}"/>
              </a:ext>
            </a:extLst>
          </p:cNvPr>
          <p:cNvCxnSpPr>
            <a:cxnSpLocks/>
          </p:cNvCxnSpPr>
          <p:nvPr/>
        </p:nvCxnSpPr>
        <p:spPr>
          <a:xfrm flipV="1">
            <a:off x="5099440" y="3533908"/>
            <a:ext cx="0" cy="6351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25316D0-CB1B-476F-8EEB-62136032AB49}"/>
              </a:ext>
            </a:extLst>
          </p:cNvPr>
          <p:cNvSpPr/>
          <p:nvPr/>
        </p:nvSpPr>
        <p:spPr>
          <a:xfrm>
            <a:off x="4676638" y="2546480"/>
            <a:ext cx="832514" cy="81886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Graphic 51" descr="Lock">
            <a:extLst>
              <a:ext uri="{FF2B5EF4-FFF2-40B4-BE49-F238E27FC236}">
                <a16:creationId xmlns:a16="http://schemas.microsoft.com/office/drawing/2014/main" id="{77072ED1-D7E3-4685-9D30-74AD241B7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8993" y="2719262"/>
            <a:ext cx="427804" cy="37441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B02BF07-D5B3-4172-82B2-429875ED56CC}"/>
              </a:ext>
            </a:extLst>
          </p:cNvPr>
          <p:cNvSpPr txBox="1"/>
          <p:nvPr/>
        </p:nvSpPr>
        <p:spPr>
          <a:xfrm>
            <a:off x="6574971" y="4271790"/>
            <a:ext cx="60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6" name="Graphic 55" descr="Unlock">
            <a:extLst>
              <a:ext uri="{FF2B5EF4-FFF2-40B4-BE49-F238E27FC236}">
                <a16:creationId xmlns:a16="http://schemas.microsoft.com/office/drawing/2014/main" id="{5E6A6E70-1260-4F35-81BA-631A21592B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91205" y="2708762"/>
            <a:ext cx="435298" cy="36115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8203E03-0FF8-46F5-AFAA-3C9843EF03A8}"/>
              </a:ext>
            </a:extLst>
          </p:cNvPr>
          <p:cNvSpPr txBox="1"/>
          <p:nvPr/>
        </p:nvSpPr>
        <p:spPr>
          <a:xfrm>
            <a:off x="5651101" y="4147189"/>
            <a:ext cx="934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ourier"/>
              </a:rPr>
              <a:t>Tail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9342B96-9F7D-43CE-8D72-27207A390181}"/>
              </a:ext>
            </a:extLst>
          </p:cNvPr>
          <p:cNvCxnSpPr/>
          <p:nvPr/>
        </p:nvCxnSpPr>
        <p:spPr>
          <a:xfrm flipV="1">
            <a:off x="5923807" y="3512392"/>
            <a:ext cx="0" cy="5962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0262794E-182A-43FA-AC62-9EE68ADCA5FC}"/>
              </a:ext>
            </a:extLst>
          </p:cNvPr>
          <p:cNvSpPr/>
          <p:nvPr/>
        </p:nvSpPr>
        <p:spPr>
          <a:xfrm>
            <a:off x="3848872" y="2546480"/>
            <a:ext cx="832514" cy="81886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7327913-12CF-49A5-A08D-46F3E401F9FD}"/>
              </a:ext>
            </a:extLst>
          </p:cNvPr>
          <p:cNvCxnSpPr/>
          <p:nvPr/>
        </p:nvCxnSpPr>
        <p:spPr>
          <a:xfrm>
            <a:off x="4281995" y="1933471"/>
            <a:ext cx="0" cy="5573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5FCCF9D-7C28-4FF5-B40B-92F1B789E9D3}"/>
              </a:ext>
            </a:extLst>
          </p:cNvPr>
          <p:cNvSpPr txBox="1"/>
          <p:nvPr/>
        </p:nvSpPr>
        <p:spPr>
          <a:xfrm>
            <a:off x="3681991" y="1540801"/>
            <a:ext cx="8760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Courier"/>
              </a:rPr>
              <a:t>Head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5BD723-4A15-49EE-94D5-F207E2B82B0F}"/>
              </a:ext>
            </a:extLst>
          </p:cNvPr>
          <p:cNvSpPr/>
          <p:nvPr/>
        </p:nvSpPr>
        <p:spPr>
          <a:xfrm>
            <a:off x="2423628" y="1068973"/>
            <a:ext cx="428199" cy="3481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7168B7-CD72-4578-A0EC-36E6DDD09B1E}"/>
              </a:ext>
            </a:extLst>
          </p:cNvPr>
          <p:cNvSpPr txBox="1"/>
          <p:nvPr/>
        </p:nvSpPr>
        <p:spPr>
          <a:xfrm>
            <a:off x="2410415" y="1035773"/>
            <a:ext cx="5786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urier"/>
              </a:rPr>
              <a:t>C1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6BA41DD-344B-4BE2-9237-13188A3C1ECC}"/>
              </a:ext>
            </a:extLst>
          </p:cNvPr>
          <p:cNvSpPr/>
          <p:nvPr/>
        </p:nvSpPr>
        <p:spPr>
          <a:xfrm>
            <a:off x="3564248" y="1525504"/>
            <a:ext cx="1216528" cy="3819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4F4CC2-D414-48F7-89F7-9EC7F502FC62}"/>
              </a:ext>
            </a:extLst>
          </p:cNvPr>
          <p:cNvSpPr txBox="1"/>
          <p:nvPr/>
        </p:nvSpPr>
        <p:spPr>
          <a:xfrm>
            <a:off x="3590466" y="1523834"/>
            <a:ext cx="14790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urier"/>
              </a:rPr>
              <a:t>C1</a:t>
            </a:r>
            <a:r>
              <a:rPr lang="en-US" sz="2200" b="1" dirty="0">
                <a:solidFill>
                  <a:srgbClr val="0099FF"/>
                </a:solidFill>
                <a:latin typeface="Courier"/>
              </a:rPr>
              <a:t>Head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90DE492D-47A5-4BD2-8CE8-882FBF2DE65D}"/>
              </a:ext>
            </a:extLst>
          </p:cNvPr>
          <p:cNvCxnSpPr>
            <a:cxnSpLocks/>
          </p:cNvCxnSpPr>
          <p:nvPr/>
        </p:nvCxnSpPr>
        <p:spPr>
          <a:xfrm>
            <a:off x="2850532" y="1205463"/>
            <a:ext cx="1363543" cy="3428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7BDD4C3-F407-463C-8FDC-FBBD26E12F89}"/>
              </a:ext>
            </a:extLst>
          </p:cNvPr>
          <p:cNvCxnSpPr/>
          <p:nvPr/>
        </p:nvCxnSpPr>
        <p:spPr>
          <a:xfrm>
            <a:off x="4280163" y="1933471"/>
            <a:ext cx="0" cy="5573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Content Placeholder 14" descr="Lock">
            <a:extLst>
              <a:ext uri="{FF2B5EF4-FFF2-40B4-BE49-F238E27FC236}">
                <a16:creationId xmlns:a16="http://schemas.microsoft.com/office/drawing/2014/main" id="{56C26901-BD42-4241-B666-5417D883E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4909" y="2718170"/>
            <a:ext cx="463828" cy="399705"/>
          </a:xfr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D4B4812-5EB4-40A9-A754-E2A0125345C4}"/>
              </a:ext>
            </a:extLst>
          </p:cNvPr>
          <p:cNvCxnSpPr/>
          <p:nvPr/>
        </p:nvCxnSpPr>
        <p:spPr>
          <a:xfrm>
            <a:off x="5099440" y="1933471"/>
            <a:ext cx="0" cy="5573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2E99327-71B4-4CC2-83FA-5B2BE912C7B8}"/>
              </a:ext>
            </a:extLst>
          </p:cNvPr>
          <p:cNvSpPr txBox="1"/>
          <p:nvPr/>
        </p:nvSpPr>
        <p:spPr>
          <a:xfrm>
            <a:off x="4786120" y="1532216"/>
            <a:ext cx="8907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Courier"/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335111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1"/>
      <p:bldP spid="26" grpId="0"/>
      <p:bldP spid="26" grpId="1"/>
      <p:bldP spid="23" grpId="0" animBg="1"/>
      <p:bldP spid="23" grpId="1" animBg="1"/>
      <p:bldP spid="28" grpId="0" animBg="1"/>
      <p:bldP spid="28" grpId="1" animBg="1"/>
      <p:bldP spid="35" grpId="0"/>
      <p:bldP spid="35" grpId="1"/>
      <p:bldP spid="36" grpId="0"/>
      <p:bldP spid="36" grpId="1"/>
      <p:bldP spid="50" grpId="0" animBg="1"/>
      <p:bldP spid="57" grpId="0"/>
      <p:bldP spid="60" grpId="0" animBg="1"/>
      <p:bldP spid="63" grpId="0"/>
      <p:bldP spid="42" grpId="0"/>
      <p:bldP spid="42" grpId="1"/>
      <p:bldP spid="51" grpId="0" animBg="1"/>
      <p:bldP spid="51" grpId="1" animBg="1"/>
      <p:bldP spid="55" grpId="0"/>
      <p:bldP spid="55" grpId="1"/>
      <p:bldP spid="7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257" y="255495"/>
            <a:ext cx="11407672" cy="775446"/>
          </a:xfrm>
        </p:spPr>
        <p:txBody>
          <a:bodyPr>
            <a:noAutofit/>
          </a:bodyPr>
          <a:lstStyle/>
          <a:p>
            <a:r>
              <a:rPr lang="en-US" sz="3600" dirty="0"/>
              <a:t>Multiple Producers Single Consumer:</a:t>
            </a:r>
            <a:r>
              <a:rPr lang="en-US" sz="3600" dirty="0">
                <a:cs typeface="Calibri"/>
              </a:rPr>
              <a:t> Thread Unsafe (1.0)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7D0F-B462-3F43-9FC6-66473A2BF9B1}" type="slidenum">
              <a:rPr lang="en-US" smtClean="0"/>
              <a:t>28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EF73C-3EFE-4F88-802A-82EB7A523B3F}"/>
              </a:ext>
            </a:extLst>
          </p:cNvPr>
          <p:cNvSpPr txBox="1"/>
          <p:nvPr/>
        </p:nvSpPr>
        <p:spPr>
          <a:xfrm>
            <a:off x="227479" y="1028343"/>
            <a:ext cx="5782192" cy="5078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"/>
              </a:rPr>
              <a:t>class MPSC_Queue{</a:t>
            </a:r>
          </a:p>
          <a:p>
            <a:r>
              <a:rPr lang="en-US" b="1" dirty="0">
                <a:latin typeface="Courier"/>
              </a:rPr>
              <a:t>  private:</a:t>
            </a:r>
          </a:p>
          <a:p>
            <a:r>
              <a:rPr lang="en-US" b="1" dirty="0">
                <a:latin typeface="Courier"/>
              </a:rPr>
              <a:t>    T* arr;</a:t>
            </a:r>
          </a:p>
          <a:p>
            <a:r>
              <a:rPr lang="en-US" b="1" dirty="0">
                <a:latin typeface="Courier"/>
              </a:rPr>
              <a:t>    int head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</a:rPr>
              <a:t>    int tail</a:t>
            </a:r>
            <a:r>
              <a:rPr lang="en-US" b="1" dirty="0">
                <a:latin typeface="Courier"/>
                <a:cs typeface="Calibri"/>
              </a:rPr>
              <a:t>;</a:t>
            </a:r>
          </a:p>
          <a:p>
            <a:r>
              <a:rPr lang="en-US" b="1" dirty="0">
                <a:latin typeface="Courier"/>
                <a:cs typeface="Calibri"/>
              </a:rPr>
              <a:t>public:</a:t>
            </a:r>
            <a:endParaRPr lang="en-US" b="1" dirty="0">
              <a:latin typeface="Courier"/>
            </a:endParaRPr>
          </a:p>
          <a:p>
            <a:r>
              <a:rPr lang="en-US" b="1" dirty="0">
                <a:latin typeface="Courier"/>
              </a:rPr>
              <a:t>    bool enq(T &amp;data){</a:t>
            </a:r>
          </a:p>
          <a:p>
            <a:r>
              <a:rPr lang="en-US" b="1" dirty="0">
                <a:latin typeface="Courier"/>
              </a:rPr>
              <a:t>      </a:t>
            </a:r>
          </a:p>
          <a:p>
            <a:r>
              <a:rPr lang="en-US" b="1" dirty="0">
                <a:latin typeface="Courier"/>
              </a:rPr>
              <a:t>      if(</a:t>
            </a:r>
            <a:r>
              <a:rPr lang="en-US" b="1" dirty="0" err="1">
                <a:latin typeface="Courier"/>
              </a:rPr>
              <a:t>arr</a:t>
            </a:r>
            <a:r>
              <a:rPr lang="en-US" b="1" dirty="0">
                <a:latin typeface="Courier"/>
              </a:rPr>
              <a:t>[mask(tail)]==EMPTY){</a:t>
            </a:r>
            <a:endParaRPr lang="en-US" dirty="0"/>
          </a:p>
          <a:p>
            <a:r>
              <a:rPr lang="en-US" b="1" dirty="0">
                <a:latin typeface="Courier"/>
              </a:rPr>
              <a:t>        arr[mask(tail++)]=data;</a:t>
            </a:r>
          </a:p>
          <a:p>
            <a:endParaRPr lang="en-US" b="1" dirty="0">
              <a:latin typeface="Courier"/>
            </a:endParaRPr>
          </a:p>
          <a:p>
            <a:r>
              <a:rPr lang="en-US" b="1" dirty="0">
                <a:latin typeface="Courier"/>
              </a:rPr>
              <a:t>        return 1;</a:t>
            </a:r>
          </a:p>
          <a:p>
            <a:r>
              <a:rPr lang="en-US" b="1" dirty="0">
                <a:latin typeface="Courier"/>
              </a:rPr>
              <a:t>      }</a:t>
            </a:r>
          </a:p>
          <a:p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  <a:cs typeface="Calibri"/>
              </a:rPr>
              <a:t>     else return 0; </a:t>
            </a:r>
            <a:endParaRPr lang="en-US" b="1" dirty="0">
              <a:latin typeface="Courier"/>
            </a:endParaRPr>
          </a:p>
          <a:p>
            <a:r>
              <a:rPr lang="en-US" b="1" dirty="0">
                <a:latin typeface="Courier"/>
              </a:rPr>
              <a:t>    }</a:t>
            </a:r>
          </a:p>
          <a:p>
            <a:endParaRPr lang="en-US" b="1" dirty="0">
              <a:latin typeface="Courier"/>
            </a:endParaRPr>
          </a:p>
          <a:p>
            <a:r>
              <a:rPr lang="en-US" b="1" dirty="0">
                <a:latin typeface="Courier"/>
              </a:rPr>
              <a:t>       </a:t>
            </a:r>
            <a:endParaRPr lang="en-US" b="1" dirty="0">
              <a:latin typeface="Courier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6E2A9-0EDB-4962-B8A7-48F73D764AC7}"/>
              </a:ext>
            </a:extLst>
          </p:cNvPr>
          <p:cNvSpPr txBox="1"/>
          <p:nvPr/>
        </p:nvSpPr>
        <p:spPr>
          <a:xfrm>
            <a:off x="6182330" y="1030941"/>
            <a:ext cx="5819257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"/>
              </a:rPr>
              <a:t> bool deq(T &amp;out){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</a:rPr>
              <a:t>      if(arr</a:t>
            </a:r>
            <a:r>
              <a:rPr lang="en-US" b="1" dirty="0">
                <a:latin typeface="Courier"/>
                <a:cs typeface="Calibri"/>
              </a:rPr>
              <a:t>[mask(head)]!=EMPTY)</a:t>
            </a:r>
            <a:r>
              <a:rPr lang="en-US" b="1" dirty="0">
                <a:latin typeface="Courier"/>
              </a:rPr>
              <a:t>return 0;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</a:rPr>
              <a:t>      else</a:t>
            </a:r>
            <a:r>
              <a:rPr lang="en-US" b="1" dirty="0">
                <a:latin typeface="Courier"/>
                <a:cs typeface="Calibri"/>
              </a:rPr>
              <a:t>{</a:t>
            </a:r>
          </a:p>
          <a:p>
            <a:r>
              <a:rPr lang="en-US" b="1" dirty="0">
                <a:latin typeface="Courier"/>
              </a:rPr>
              <a:t>      </a:t>
            </a:r>
            <a:r>
              <a:rPr lang="en-US" b="1" dirty="0">
                <a:latin typeface="Courier"/>
                <a:cs typeface="Calibri"/>
              </a:rPr>
              <a:t> </a:t>
            </a:r>
            <a:r>
              <a:rPr lang="en-US" b="1" dirty="0">
                <a:latin typeface="Courier"/>
              </a:rPr>
              <a:t> out=arr[head];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  <a:cs typeface="Calibri"/>
              </a:rPr>
              <a:t>        arr[mask(head++)]=EMPTY;  </a:t>
            </a:r>
          </a:p>
          <a:p>
            <a:r>
              <a:rPr lang="en-US" b="1" dirty="0">
                <a:latin typeface="Courier"/>
              </a:rPr>
              <a:t>        return 1;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</a:rPr>
              <a:t>      }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</a:rPr>
              <a:t>    }</a:t>
            </a:r>
            <a:endParaRPr lang="en-US" b="1" dirty="0">
              <a:latin typeface="Courier"/>
              <a:cs typeface="Calibri"/>
            </a:endParaRPr>
          </a:p>
          <a:p>
            <a:endParaRPr lang="en-US" b="1" dirty="0">
              <a:latin typeface="Courier"/>
              <a:cs typeface="Calibri"/>
            </a:endParaRPr>
          </a:p>
          <a:p>
            <a:endParaRPr lang="en-US" b="1" dirty="0">
              <a:latin typeface="Courier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28FFF8-7F4A-46DC-B441-A882DEC3820F}"/>
              </a:ext>
            </a:extLst>
          </p:cNvPr>
          <p:cNvSpPr txBox="1"/>
          <p:nvPr/>
        </p:nvSpPr>
        <p:spPr>
          <a:xfrm>
            <a:off x="6182330" y="4048028"/>
            <a:ext cx="5819256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We will modify the </a:t>
            </a:r>
            <a:r>
              <a:rPr lang="en-US" sz="2000" dirty="0">
                <a:cs typeface="Calibri"/>
              </a:rPr>
              <a:t>lockless thread unsafe version into a lockless thread safe version in 2 steps</a:t>
            </a:r>
          </a:p>
        </p:txBody>
      </p:sp>
    </p:spTree>
    <p:extLst>
      <p:ext uri="{BB962C8B-B14F-4D97-AF65-F5344CB8AC3E}">
        <p14:creationId xmlns:p14="http://schemas.microsoft.com/office/powerpoint/2010/main" val="3865957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257" y="255495"/>
            <a:ext cx="11407672" cy="775446"/>
          </a:xfrm>
        </p:spPr>
        <p:txBody>
          <a:bodyPr>
            <a:noAutofit/>
          </a:bodyPr>
          <a:lstStyle/>
          <a:p>
            <a:r>
              <a:rPr lang="en-US" sz="3600" dirty="0"/>
              <a:t>Multiple producers Single Consumer:</a:t>
            </a:r>
            <a:r>
              <a:rPr lang="en-US" sz="3600" dirty="0">
                <a:cs typeface="Calibri"/>
              </a:rPr>
              <a:t> Thread Unsafe (1.1)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7D0F-B462-3F43-9FC6-66473A2BF9B1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EF73C-3EFE-4F88-802A-82EB7A523B3F}"/>
              </a:ext>
            </a:extLst>
          </p:cNvPr>
          <p:cNvSpPr txBox="1"/>
          <p:nvPr/>
        </p:nvSpPr>
        <p:spPr>
          <a:xfrm>
            <a:off x="305837" y="1028343"/>
            <a:ext cx="5790163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"/>
              </a:rPr>
              <a:t>class </a:t>
            </a:r>
            <a:r>
              <a:rPr lang="en-US" b="1" dirty="0" err="1">
                <a:latin typeface="Courier"/>
              </a:rPr>
              <a:t>MPSC_Queue</a:t>
            </a:r>
            <a:r>
              <a:rPr lang="en-US" b="1" dirty="0">
                <a:latin typeface="Courier"/>
              </a:rPr>
              <a:t>{</a:t>
            </a:r>
          </a:p>
          <a:p>
            <a:r>
              <a:rPr lang="en-US" b="1" dirty="0">
                <a:latin typeface="Courier"/>
              </a:rPr>
              <a:t>  private:</a:t>
            </a:r>
          </a:p>
          <a:p>
            <a:r>
              <a:rPr lang="en-US" b="1" dirty="0">
                <a:latin typeface="Courier"/>
              </a:rPr>
              <a:t>    T* arr;</a:t>
            </a:r>
          </a:p>
          <a:p>
            <a:r>
              <a:rPr lang="en-US" b="1" dirty="0">
                <a:latin typeface="Courier"/>
              </a:rPr>
              <a:t>    int head;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"/>
                <a:cs typeface="Calibri"/>
              </a:rPr>
              <a:t>    atomic&lt;int&gt; tail; </a:t>
            </a:r>
          </a:p>
          <a:p>
            <a:r>
              <a:rPr lang="en-US" b="1" dirty="0">
                <a:latin typeface="Courier"/>
                <a:cs typeface="Calibri"/>
              </a:rPr>
              <a:t>public:</a:t>
            </a:r>
            <a:endParaRPr lang="en-US" b="1" dirty="0">
              <a:latin typeface="Courier"/>
            </a:endParaRPr>
          </a:p>
          <a:p>
            <a:r>
              <a:rPr lang="en-US" b="1" dirty="0">
                <a:latin typeface="Courier"/>
              </a:rPr>
              <a:t>    bool </a:t>
            </a:r>
            <a:r>
              <a:rPr lang="en-US" b="1" dirty="0" err="1">
                <a:latin typeface="Courier"/>
              </a:rPr>
              <a:t>enq</a:t>
            </a:r>
            <a:r>
              <a:rPr lang="en-US" b="1" dirty="0">
                <a:latin typeface="Courier"/>
              </a:rPr>
              <a:t>(T &amp;data){</a:t>
            </a:r>
          </a:p>
          <a:p>
            <a:r>
              <a:rPr lang="en-US" b="1" dirty="0">
                <a:latin typeface="Courier"/>
                <a:cs typeface="Calibri"/>
              </a:rPr>
              <a:t>     </a:t>
            </a:r>
            <a:r>
              <a:rPr lang="en-US" b="1" dirty="0">
                <a:solidFill>
                  <a:srgbClr val="FF0000"/>
                </a:solidFill>
                <a:latin typeface="Courier"/>
                <a:cs typeface="Calibri"/>
              </a:rPr>
              <a:t>int </a:t>
            </a:r>
            <a:r>
              <a:rPr lang="en-US" b="1" err="1">
                <a:solidFill>
                  <a:srgbClr val="FF0000"/>
                </a:solidFill>
                <a:latin typeface="Courier"/>
                <a:cs typeface="Calibri"/>
              </a:rPr>
              <a:t>mytail</a:t>
            </a:r>
            <a:r>
              <a:rPr lang="en-US" b="1" dirty="0">
                <a:solidFill>
                  <a:srgbClr val="FF0000"/>
                </a:solidFill>
                <a:latin typeface="Courier"/>
                <a:cs typeface="Calibri"/>
              </a:rPr>
              <a:t>=</a:t>
            </a:r>
            <a:r>
              <a:rPr lang="en-US" b="1" err="1">
                <a:solidFill>
                  <a:srgbClr val="FF0000"/>
                </a:solidFill>
                <a:latin typeface="Courier"/>
                <a:cs typeface="Calibri"/>
              </a:rPr>
              <a:t>tail.fetch_add</a:t>
            </a:r>
            <a:r>
              <a:rPr lang="en-US" b="1" dirty="0">
                <a:solidFill>
                  <a:srgbClr val="FF0000"/>
                </a:solidFill>
                <a:latin typeface="Courier"/>
                <a:cs typeface="Calibri"/>
              </a:rPr>
              <a:t>(1);</a:t>
            </a:r>
            <a:r>
              <a:rPr lang="en-US" b="1" dirty="0">
                <a:latin typeface="Courier"/>
                <a:cs typeface="Calibri"/>
              </a:rPr>
              <a:t>  </a:t>
            </a:r>
            <a:endParaRPr lang="en-US" b="1" dirty="0">
              <a:latin typeface="Courier"/>
            </a:endParaRPr>
          </a:p>
          <a:p>
            <a:r>
              <a:rPr lang="en-US" b="1" dirty="0">
                <a:latin typeface="Courier"/>
              </a:rPr>
              <a:t>     if(</a:t>
            </a:r>
            <a:r>
              <a:rPr lang="en-US" b="1" err="1">
                <a:latin typeface="Courier"/>
              </a:rPr>
              <a:t>arr</a:t>
            </a:r>
            <a:r>
              <a:rPr lang="en-US" b="1" dirty="0">
                <a:latin typeface="Courier"/>
              </a:rPr>
              <a:t>[mask(</a:t>
            </a:r>
            <a:r>
              <a:rPr lang="en-US" b="1" err="1">
                <a:solidFill>
                  <a:srgbClr val="FF0000"/>
                </a:solidFill>
                <a:latin typeface="Courier"/>
              </a:rPr>
              <a:t>mytail</a:t>
            </a:r>
            <a:r>
              <a:rPr lang="en-US" b="1" dirty="0">
                <a:latin typeface="Courier"/>
              </a:rPr>
              <a:t>)]==EMPTY){</a:t>
            </a:r>
          </a:p>
          <a:p>
            <a:r>
              <a:rPr lang="en-US" b="1" dirty="0">
                <a:latin typeface="Courier"/>
                <a:cs typeface="Calibri"/>
              </a:rPr>
              <a:t>        </a:t>
            </a:r>
            <a:r>
              <a:rPr lang="en-US" b="1" err="1">
                <a:latin typeface="Courier"/>
                <a:cs typeface="Calibri"/>
              </a:rPr>
              <a:t>arr</a:t>
            </a:r>
            <a:r>
              <a:rPr lang="en-US" b="1" dirty="0">
                <a:latin typeface="Courier"/>
                <a:cs typeface="Calibri"/>
              </a:rPr>
              <a:t>[mask(</a:t>
            </a:r>
            <a:r>
              <a:rPr lang="en-US" b="1" err="1">
                <a:solidFill>
                  <a:srgbClr val="FF0000"/>
                </a:solidFill>
                <a:latin typeface="Courier"/>
                <a:cs typeface="Calibri"/>
              </a:rPr>
              <a:t>mytail</a:t>
            </a:r>
            <a:r>
              <a:rPr lang="en-US" b="1" dirty="0">
                <a:latin typeface="Courier"/>
                <a:cs typeface="Calibri"/>
              </a:rPr>
              <a:t>)].store(data);</a:t>
            </a:r>
          </a:p>
          <a:p>
            <a:r>
              <a:rPr lang="en-US" b="1" dirty="0">
                <a:latin typeface="Courier"/>
                <a:cs typeface="Calibri"/>
              </a:rPr>
              <a:t>        return 1;}</a:t>
            </a:r>
          </a:p>
          <a:p>
            <a:r>
              <a:rPr lang="en-US" b="1" dirty="0">
                <a:latin typeface="Courier"/>
                <a:cs typeface="Calibri"/>
              </a:rPr>
              <a:t>     else{ </a:t>
            </a:r>
          </a:p>
          <a:p>
            <a:r>
              <a:rPr lang="en-US" b="1" dirty="0">
                <a:latin typeface="Courier"/>
                <a:cs typeface="Calibri"/>
              </a:rPr>
              <a:t>        </a:t>
            </a:r>
            <a:r>
              <a:rPr lang="en-US" b="1" err="1">
                <a:solidFill>
                  <a:srgbClr val="FF0000"/>
                </a:solidFill>
                <a:latin typeface="Courier"/>
                <a:cs typeface="Calibri"/>
              </a:rPr>
              <a:t>tail.fetch_add</a:t>
            </a:r>
            <a:r>
              <a:rPr lang="en-US" b="1" dirty="0">
                <a:solidFill>
                  <a:srgbClr val="FF0000"/>
                </a:solidFill>
                <a:latin typeface="Courier"/>
                <a:cs typeface="Calibri"/>
              </a:rPr>
              <a:t>(-1);</a:t>
            </a:r>
            <a:r>
              <a:rPr lang="en-US" b="1" dirty="0">
                <a:latin typeface="Courier"/>
                <a:cs typeface="Calibri"/>
              </a:rPr>
              <a:t> </a:t>
            </a:r>
          </a:p>
          <a:p>
            <a:r>
              <a:rPr lang="en-US" b="1" dirty="0">
                <a:latin typeface="Courier"/>
                <a:cs typeface="Calibri"/>
              </a:rPr>
              <a:t>        return 0;} </a:t>
            </a:r>
          </a:p>
          <a:p>
            <a:r>
              <a:rPr lang="en-US" b="1" dirty="0">
                <a:latin typeface="Courier"/>
              </a:rPr>
              <a:t>    }</a:t>
            </a:r>
          </a:p>
          <a:p>
            <a:r>
              <a:rPr lang="en-US" b="1" dirty="0">
                <a:latin typeface="Courier"/>
              </a:rPr>
              <a:t>     </a:t>
            </a:r>
            <a:endParaRPr lang="en-US" b="1" dirty="0">
              <a:latin typeface="Courier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6E2A9-0EDB-4962-B8A7-48F73D764AC7}"/>
              </a:ext>
            </a:extLst>
          </p:cNvPr>
          <p:cNvSpPr txBox="1"/>
          <p:nvPr/>
        </p:nvSpPr>
        <p:spPr>
          <a:xfrm>
            <a:off x="6258961" y="1043769"/>
            <a:ext cx="5790164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"/>
              </a:rPr>
              <a:t> bool </a:t>
            </a:r>
            <a:r>
              <a:rPr lang="en-US" b="1" dirty="0" err="1">
                <a:latin typeface="Courier"/>
              </a:rPr>
              <a:t>deq</a:t>
            </a:r>
            <a:r>
              <a:rPr lang="en-US" b="1" dirty="0">
                <a:latin typeface="Courier"/>
              </a:rPr>
              <a:t>(T &amp;out){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  <a:cs typeface="Calibri"/>
              </a:rPr>
              <a:t>       out=</a:t>
            </a:r>
            <a:r>
              <a:rPr lang="en-US" b="1" dirty="0" err="1">
                <a:latin typeface="Courier"/>
                <a:cs typeface="Calibri"/>
              </a:rPr>
              <a:t>arr</a:t>
            </a:r>
            <a:r>
              <a:rPr lang="en-US" b="1" dirty="0">
                <a:latin typeface="Courier"/>
                <a:cs typeface="Calibri"/>
              </a:rPr>
              <a:t>[mask(head)]; </a:t>
            </a:r>
          </a:p>
          <a:p>
            <a:r>
              <a:rPr lang="en-US" b="1" dirty="0">
                <a:latin typeface="Courier"/>
              </a:rPr>
              <a:t>      if(out==</a:t>
            </a:r>
            <a:r>
              <a:rPr lang="en-US" b="1" dirty="0">
                <a:latin typeface="Courier"/>
                <a:cs typeface="Calibri"/>
              </a:rPr>
              <a:t>EMPTY)</a:t>
            </a:r>
            <a:r>
              <a:rPr lang="en-US" b="1" dirty="0">
                <a:latin typeface="Courier"/>
              </a:rPr>
              <a:t>return 0;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</a:rPr>
              <a:t>      else</a:t>
            </a:r>
            <a:r>
              <a:rPr lang="en-US" b="1" dirty="0">
                <a:latin typeface="Courier"/>
                <a:cs typeface="Calibri"/>
              </a:rPr>
              <a:t>{</a:t>
            </a:r>
          </a:p>
          <a:p>
            <a:r>
              <a:rPr lang="en-US" b="1" dirty="0">
                <a:latin typeface="Courier"/>
                <a:cs typeface="Calibri"/>
              </a:rPr>
              <a:t>        </a:t>
            </a:r>
            <a:r>
              <a:rPr lang="en-US" b="1" dirty="0" err="1">
                <a:latin typeface="Courier"/>
                <a:cs typeface="Calibri"/>
              </a:rPr>
              <a:t>arr</a:t>
            </a:r>
            <a:r>
              <a:rPr lang="en-US" b="1" dirty="0">
                <a:latin typeface="Courier"/>
                <a:cs typeface="Calibri"/>
              </a:rPr>
              <a:t>[mask(head++)]=EMPTY;  </a:t>
            </a:r>
          </a:p>
          <a:p>
            <a:r>
              <a:rPr lang="en-US" b="1" dirty="0">
                <a:latin typeface="Courier"/>
              </a:rPr>
              <a:t>        return 1;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</a:rPr>
              <a:t>      }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</a:rPr>
              <a:t>    }</a:t>
            </a:r>
            <a:endParaRPr lang="en-US" b="1" dirty="0">
              <a:latin typeface="Courier"/>
              <a:cs typeface="Calibri"/>
            </a:endParaRPr>
          </a:p>
          <a:p>
            <a:endParaRPr lang="en-US" b="1" dirty="0">
              <a:latin typeface="Courier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0D8C1-B782-4F77-A373-F42A2880F559}"/>
              </a:ext>
            </a:extLst>
          </p:cNvPr>
          <p:cNvSpPr txBox="1"/>
          <p:nvPr/>
        </p:nvSpPr>
        <p:spPr>
          <a:xfrm>
            <a:off x="6229868" y="3655426"/>
            <a:ext cx="5819257" cy="255454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The previous  version was vulnerable to conflicts between 2 producers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The reason being that the access to the tail was not exclusive 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Change the tail into an atomic variable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Modify the operations accordingly (atomic::</a:t>
            </a:r>
            <a:r>
              <a:rPr lang="en-US" sz="2000" dirty="0" err="1">
                <a:cs typeface="Calibri"/>
              </a:rPr>
              <a:t>fetch_add</a:t>
            </a:r>
            <a:r>
              <a:rPr lang="en-US" sz="2000" dirty="0">
                <a:cs typeface="Calibri"/>
              </a:rPr>
              <a:t>) replaces post increment operation </a:t>
            </a:r>
          </a:p>
        </p:txBody>
      </p:sp>
    </p:spTree>
    <p:extLst>
      <p:ext uri="{BB962C8B-B14F-4D97-AF65-F5344CB8AC3E}">
        <p14:creationId xmlns:p14="http://schemas.microsoft.com/office/powerpoint/2010/main" val="11955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“desired property” of parallel programming systems</a:t>
            </a:r>
          </a:p>
          <a:p>
            <a:r>
              <a:rPr lang="en-US" dirty="0"/>
              <a:t>The effect of executing a program consisting of k threads should be the same as some arbitrary interleaving of statements executed by each thread, executed sequentially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5A556-8EAB-46DE-BA8B-DCD2941F1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D988C-6B07-4ACB-BD1B-274CD254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0916" y="5124123"/>
            <a:ext cx="76962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Modern processors do not satisfy sequential consistency!</a:t>
            </a:r>
          </a:p>
        </p:txBody>
      </p:sp>
    </p:spTree>
    <p:extLst>
      <p:ext uri="{BB962C8B-B14F-4D97-AF65-F5344CB8AC3E}">
        <p14:creationId xmlns:p14="http://schemas.microsoft.com/office/powerpoint/2010/main" val="121678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80" y="255495"/>
            <a:ext cx="11579523" cy="766482"/>
          </a:xfrm>
        </p:spPr>
        <p:txBody>
          <a:bodyPr>
            <a:normAutofit/>
          </a:bodyPr>
          <a:lstStyle/>
          <a:p>
            <a:r>
              <a:rPr lang="en-US" sz="3600" dirty="0"/>
              <a:t>Multiple Producers Single Consumer</a:t>
            </a:r>
            <a:r>
              <a:rPr lang="en-US" sz="3600" dirty="0">
                <a:cs typeface="Calibri"/>
              </a:rPr>
              <a:t>: </a:t>
            </a:r>
            <a:r>
              <a:rPr lang="en-US" sz="3600" dirty="0" err="1">
                <a:solidFill>
                  <a:srgbClr val="FF0000"/>
                </a:solidFill>
                <a:cs typeface="Calibri"/>
              </a:rPr>
              <a:t>LockLess</a:t>
            </a:r>
            <a:r>
              <a:rPr lang="en-US" sz="3600" dirty="0">
                <a:solidFill>
                  <a:srgbClr val="FF0000"/>
                </a:solidFill>
                <a:cs typeface="Calibri"/>
              </a:rPr>
              <a:t> – Thread Safe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7D0F-B462-3F43-9FC6-66473A2BF9B1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EF73C-3EFE-4F88-802A-82EB7A523B3F}"/>
              </a:ext>
            </a:extLst>
          </p:cNvPr>
          <p:cNvSpPr txBox="1"/>
          <p:nvPr/>
        </p:nvSpPr>
        <p:spPr>
          <a:xfrm>
            <a:off x="406878" y="1021977"/>
            <a:ext cx="5390909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"/>
                <a:ea typeface="Calibri"/>
                <a:cs typeface="Calibri"/>
              </a:rPr>
              <a:t> class </a:t>
            </a:r>
            <a:r>
              <a:rPr lang="en-US" b="1" err="1">
                <a:latin typeface="Courier"/>
                <a:ea typeface="Calibri"/>
                <a:cs typeface="Calibri"/>
              </a:rPr>
              <a:t>MPSC_Lockless_Queue</a:t>
            </a:r>
            <a:r>
              <a:rPr lang="en-US" b="1" dirty="0">
                <a:latin typeface="Courier"/>
                <a:ea typeface="Calibri"/>
                <a:cs typeface="Calibri"/>
              </a:rPr>
              <a:t>{  </a:t>
            </a:r>
          </a:p>
          <a:p>
            <a:r>
              <a:rPr lang="en-US" b="1" dirty="0">
                <a:latin typeface="Courier"/>
                <a:ea typeface="Calibri"/>
                <a:cs typeface="Calibri"/>
              </a:rPr>
              <a:t>  private:</a:t>
            </a:r>
            <a:r>
              <a:rPr lang="en-US" b="1" dirty="0">
                <a:solidFill>
                  <a:srgbClr val="538135"/>
                </a:solidFill>
                <a:latin typeface="Courier"/>
                <a:ea typeface="Calibri"/>
                <a:cs typeface="Calibri"/>
              </a:rPr>
              <a:t>    </a:t>
            </a:r>
          </a:p>
          <a:p>
            <a:r>
              <a:rPr lang="en-US" b="1" dirty="0">
                <a:solidFill>
                  <a:srgbClr val="538135"/>
                </a:solidFill>
                <a:latin typeface="Courier"/>
                <a:ea typeface="Calibri"/>
                <a:cs typeface="Calibri"/>
              </a:rPr>
              <a:t>   </a:t>
            </a:r>
            <a:r>
              <a:rPr lang="en-US" b="1" dirty="0">
                <a:solidFill>
                  <a:srgbClr val="FF0000"/>
                </a:solidFill>
                <a:latin typeface="Courier"/>
                <a:ea typeface="Calibri"/>
                <a:cs typeface="Calibri"/>
              </a:rPr>
              <a:t>array&lt;atomic&lt;T&gt;,capacity&gt; </a:t>
            </a:r>
            <a:r>
              <a:rPr lang="en-US" b="1" err="1">
                <a:solidFill>
                  <a:srgbClr val="FF0000"/>
                </a:solidFill>
                <a:latin typeface="Courier"/>
                <a:ea typeface="Calibri"/>
                <a:cs typeface="Calibri"/>
              </a:rPr>
              <a:t>arr</a:t>
            </a:r>
            <a:r>
              <a:rPr lang="en-US" b="1" dirty="0">
                <a:solidFill>
                  <a:srgbClr val="FF0000"/>
                </a:solidFill>
                <a:latin typeface="Courier"/>
                <a:ea typeface="Calibri"/>
                <a:cs typeface="Calibri"/>
              </a:rPr>
              <a:t>; </a:t>
            </a:r>
            <a:r>
              <a:rPr lang="en-US" b="1" dirty="0">
                <a:solidFill>
                  <a:srgbClr val="538135"/>
                </a:solidFill>
                <a:latin typeface="Courier"/>
                <a:ea typeface="Calibri"/>
                <a:cs typeface="Calibri"/>
              </a:rPr>
              <a:t>   </a:t>
            </a:r>
          </a:p>
          <a:p>
            <a:r>
              <a:rPr lang="en-US" b="1" dirty="0">
                <a:latin typeface="Courier"/>
                <a:ea typeface="Calibri"/>
                <a:cs typeface="Calibri"/>
              </a:rPr>
              <a:t>   int  head;</a:t>
            </a:r>
          </a:p>
          <a:p>
            <a:r>
              <a:rPr lang="en-US" b="1" dirty="0">
                <a:solidFill>
                  <a:srgbClr val="538135"/>
                </a:solidFill>
                <a:latin typeface="Courier"/>
                <a:ea typeface="Calibri"/>
                <a:cs typeface="Calibri"/>
              </a:rPr>
              <a:t>   atomic&lt;int&gt; tail;   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  <a:ea typeface="Calibri"/>
                <a:cs typeface="Calibri"/>
              </a:rPr>
              <a:t>  public:     </a:t>
            </a:r>
          </a:p>
          <a:p>
            <a:r>
              <a:rPr lang="en-US" b="1" dirty="0">
                <a:solidFill>
                  <a:srgbClr val="000000"/>
                </a:solidFill>
                <a:latin typeface="Courier"/>
                <a:ea typeface="Calibri"/>
                <a:cs typeface="Calibri"/>
              </a:rPr>
              <a:t>   bool </a:t>
            </a:r>
            <a:r>
              <a:rPr lang="en-US" b="1" err="1">
                <a:solidFill>
                  <a:srgbClr val="000000"/>
                </a:solidFill>
                <a:latin typeface="Courier"/>
                <a:ea typeface="Calibri"/>
                <a:cs typeface="Calibri"/>
              </a:rPr>
              <a:t>enq</a:t>
            </a:r>
            <a:r>
              <a:rPr lang="en-US" b="1" dirty="0">
                <a:solidFill>
                  <a:srgbClr val="000000"/>
                </a:solidFill>
                <a:latin typeface="Courier"/>
                <a:ea typeface="Calibri"/>
                <a:cs typeface="Calibri"/>
              </a:rPr>
              <a:t>(T &amp;data){</a:t>
            </a:r>
            <a:r>
              <a:rPr lang="en-US" b="1" dirty="0">
                <a:latin typeface="Courier"/>
                <a:ea typeface="Calibri"/>
                <a:cs typeface="Calibri"/>
              </a:rPr>
              <a:t>     </a:t>
            </a:r>
            <a:r>
              <a:rPr lang="en-US" b="1" dirty="0">
                <a:solidFill>
                  <a:srgbClr val="EEFF41"/>
                </a:solidFill>
                <a:latin typeface="Courier"/>
                <a:ea typeface="Calibri"/>
                <a:cs typeface="Calibri"/>
              </a:rPr>
              <a:t> </a:t>
            </a:r>
            <a:endParaRPr lang="en-US" b="1" dirty="0">
              <a:solidFill>
                <a:srgbClr val="000000"/>
              </a:solidFill>
              <a:latin typeface="Courier"/>
              <a:ea typeface="Calibri"/>
              <a:cs typeface="Calibri"/>
            </a:endParaRPr>
          </a:p>
          <a:p>
            <a:r>
              <a:rPr lang="en-US" b="1" dirty="0">
                <a:solidFill>
                  <a:srgbClr val="538135"/>
                </a:solidFill>
                <a:latin typeface="Courier"/>
                <a:ea typeface="Calibri"/>
                <a:cs typeface="Calibri"/>
              </a:rPr>
              <a:t>  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/>
                <a:ea typeface="Calibri"/>
                <a:cs typeface="Calibri"/>
              </a:rPr>
              <a:t>int </a:t>
            </a:r>
            <a:r>
              <a:rPr lang="en-US" b="1" err="1">
                <a:solidFill>
                  <a:schemeClr val="accent6">
                    <a:lumMod val="75000"/>
                  </a:schemeClr>
                </a:solidFill>
                <a:latin typeface="Courier"/>
                <a:ea typeface="Calibri"/>
                <a:cs typeface="Calibri"/>
              </a:rPr>
              <a:t>mytail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/>
                <a:ea typeface="Calibri"/>
                <a:cs typeface="Calibri"/>
              </a:rPr>
              <a:t>=</a:t>
            </a:r>
            <a:r>
              <a:rPr lang="en-US" b="1" err="1">
                <a:solidFill>
                  <a:schemeClr val="accent6">
                    <a:lumMod val="75000"/>
                  </a:schemeClr>
                </a:solidFill>
                <a:latin typeface="Courier"/>
                <a:ea typeface="Calibri"/>
                <a:cs typeface="Calibri"/>
              </a:rPr>
              <a:t>tail.fetch_add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/>
                <a:ea typeface="Calibri"/>
                <a:cs typeface="Calibri"/>
              </a:rPr>
              <a:t>(1); </a:t>
            </a:r>
            <a:r>
              <a:rPr lang="en-US" b="1" dirty="0">
                <a:latin typeface="Courier"/>
                <a:ea typeface="Calibri"/>
                <a:cs typeface="Calibri"/>
              </a:rPr>
              <a:t> </a:t>
            </a:r>
            <a:r>
              <a:rPr lang="en-US" b="1" dirty="0">
                <a:solidFill>
                  <a:srgbClr val="FF0000"/>
                </a:solidFill>
                <a:latin typeface="Courier"/>
                <a:ea typeface="Calibri"/>
                <a:cs typeface="Calibri"/>
              </a:rPr>
              <a:t>  </a:t>
            </a:r>
          </a:p>
          <a:p>
            <a:r>
              <a:rPr lang="en-US" b="1" dirty="0">
                <a:latin typeface="Courier"/>
                <a:ea typeface="Calibri"/>
                <a:cs typeface="Calibri"/>
              </a:rPr>
              <a:t>if(</a:t>
            </a:r>
            <a:r>
              <a:rPr lang="en-US" b="1" err="1">
                <a:solidFill>
                  <a:srgbClr val="FF0000"/>
                </a:solidFill>
                <a:latin typeface="Courier"/>
                <a:ea typeface="Calibri"/>
                <a:cs typeface="Calibri"/>
              </a:rPr>
              <a:t>arr</a:t>
            </a:r>
            <a:r>
              <a:rPr lang="en-US" b="1" dirty="0">
                <a:solidFill>
                  <a:srgbClr val="FF0000"/>
                </a:solidFill>
                <a:latin typeface="Courier"/>
                <a:ea typeface="Calibri"/>
                <a:cs typeface="Calibri"/>
              </a:rPr>
              <a:t>[mask(</a:t>
            </a:r>
            <a:r>
              <a:rPr lang="en-US" b="1" err="1">
                <a:solidFill>
                  <a:srgbClr val="FF0000"/>
                </a:solidFill>
                <a:latin typeface="Courier"/>
                <a:ea typeface="Calibri"/>
                <a:cs typeface="Calibri"/>
              </a:rPr>
              <a:t>mytail</a:t>
            </a:r>
            <a:r>
              <a:rPr lang="en-US" b="1" dirty="0">
                <a:solidFill>
                  <a:srgbClr val="FF0000"/>
                </a:solidFill>
                <a:latin typeface="Courier"/>
                <a:ea typeface="Calibri"/>
                <a:cs typeface="Calibri"/>
              </a:rPr>
              <a:t>)].load()==</a:t>
            </a:r>
            <a:r>
              <a:rPr lang="en-US" b="1" dirty="0">
                <a:latin typeface="Courier"/>
                <a:ea typeface="Calibri"/>
                <a:cs typeface="Calibri"/>
              </a:rPr>
              <a:t>EMPTY){</a:t>
            </a:r>
            <a:r>
              <a:rPr lang="en-US" b="1" dirty="0">
                <a:solidFill>
                  <a:srgbClr val="000000"/>
                </a:solidFill>
                <a:latin typeface="Courier"/>
                <a:ea typeface="Calibri"/>
                <a:cs typeface="Calibri"/>
              </a:rPr>
              <a:t> </a:t>
            </a:r>
            <a:endParaRPr lang="en-US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/>
                <a:ea typeface="Calibri"/>
                <a:cs typeface="Calibri"/>
              </a:rPr>
              <a:t>   </a:t>
            </a:r>
            <a:r>
              <a:rPr lang="en-US" b="1" dirty="0">
                <a:solidFill>
                  <a:srgbClr val="538135"/>
                </a:solidFill>
                <a:latin typeface="Courier"/>
                <a:ea typeface="Calibri"/>
                <a:cs typeface="Calibri"/>
              </a:rPr>
              <a:t> </a:t>
            </a:r>
            <a:r>
              <a:rPr lang="en-US" b="1" err="1">
                <a:solidFill>
                  <a:srgbClr val="FF0000"/>
                </a:solidFill>
                <a:latin typeface="Courier"/>
                <a:ea typeface="Calibri"/>
                <a:cs typeface="Calibri"/>
              </a:rPr>
              <a:t>arr</a:t>
            </a:r>
            <a:r>
              <a:rPr lang="en-US" b="1" dirty="0">
                <a:solidFill>
                  <a:srgbClr val="FF0000"/>
                </a:solidFill>
                <a:latin typeface="Courier"/>
                <a:ea typeface="Calibri"/>
                <a:cs typeface="Calibri"/>
              </a:rPr>
              <a:t>[mask(</a:t>
            </a:r>
            <a:r>
              <a:rPr lang="en-US" b="1" err="1">
                <a:solidFill>
                  <a:srgbClr val="FF0000"/>
                </a:solidFill>
                <a:latin typeface="Courier"/>
                <a:ea typeface="Calibri"/>
                <a:cs typeface="Calibri"/>
              </a:rPr>
              <a:t>mytail</a:t>
            </a:r>
            <a:r>
              <a:rPr lang="en-US" b="1" dirty="0">
                <a:solidFill>
                  <a:srgbClr val="FF0000"/>
                </a:solidFill>
                <a:latin typeface="Courier"/>
                <a:ea typeface="Calibri"/>
                <a:cs typeface="Calibri"/>
              </a:rPr>
              <a:t>)].store(data);</a:t>
            </a:r>
          </a:p>
          <a:p>
            <a:r>
              <a:rPr lang="en-US" b="1" dirty="0">
                <a:solidFill>
                  <a:srgbClr val="FF0000"/>
                </a:solidFill>
                <a:latin typeface="Courier"/>
                <a:ea typeface="Calibri"/>
                <a:cs typeface="Calibri"/>
              </a:rPr>
              <a:t>    return 1;}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b="1" dirty="0">
                <a:latin typeface="Courier"/>
                <a:cs typeface="Calibri"/>
              </a:rPr>
              <a:t>else{ </a:t>
            </a:r>
          </a:p>
          <a:p>
            <a:r>
              <a:rPr lang="en-US" b="1" dirty="0">
                <a:solidFill>
                  <a:srgbClr val="000000"/>
                </a:solidFill>
                <a:latin typeface="Courier"/>
                <a:ea typeface="Calibri"/>
                <a:cs typeface="Calibri"/>
              </a:rPr>
              <a:t>    </a:t>
            </a:r>
            <a:r>
              <a:rPr lang="en-US" b="1" err="1">
                <a:solidFill>
                  <a:schemeClr val="accent6">
                    <a:lumMod val="75000"/>
                  </a:schemeClr>
                </a:solidFill>
                <a:latin typeface="Courier"/>
                <a:ea typeface="Calibri"/>
                <a:cs typeface="Calibri"/>
              </a:rPr>
              <a:t>tail.fetch_add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/>
                <a:ea typeface="Calibri"/>
                <a:cs typeface="Calibri"/>
              </a:rPr>
              <a:t>(-1);</a:t>
            </a:r>
            <a:r>
              <a:rPr lang="en-US" b="1" dirty="0">
                <a:solidFill>
                  <a:srgbClr val="000000"/>
                </a:solidFill>
                <a:latin typeface="Courier"/>
                <a:ea typeface="Calibri"/>
                <a:cs typeface="Calibri"/>
              </a:rPr>
              <a:t>     </a:t>
            </a:r>
            <a:endParaRPr lang="en-US" b="1" dirty="0">
              <a:latin typeface="Courier"/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/>
                <a:ea typeface="Calibri"/>
                <a:cs typeface="Calibri"/>
              </a:rPr>
              <a:t>    return 0;}   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urier"/>
              <a:ea typeface="Calibri"/>
              <a:cs typeface="Calibri"/>
            </a:endParaRPr>
          </a:p>
          <a:p>
            <a:r>
              <a:rPr lang="en-US" b="1" dirty="0">
                <a:latin typeface="Courier"/>
                <a:ea typeface="Calibri"/>
                <a:cs typeface="Calibri"/>
              </a:rPr>
              <a:t>}</a:t>
            </a:r>
            <a:br>
              <a:rPr lang="en-US" b="1" dirty="0">
                <a:latin typeface="Courier"/>
                <a:cs typeface="Calibri"/>
              </a:rPr>
            </a:br>
            <a:r>
              <a:rPr lang="en-US" b="1" dirty="0">
                <a:latin typeface="Courier"/>
                <a:ea typeface="Calibri"/>
                <a:cs typeface="Calibri"/>
              </a:rPr>
              <a:t>   </a:t>
            </a:r>
            <a:endParaRPr lang="en-US" b="1" dirty="0">
              <a:latin typeface="Courier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6E2A9-0EDB-4962-B8A7-48F73D764AC7}"/>
              </a:ext>
            </a:extLst>
          </p:cNvPr>
          <p:cNvSpPr txBox="1"/>
          <p:nvPr/>
        </p:nvSpPr>
        <p:spPr>
          <a:xfrm>
            <a:off x="6096000" y="1021977"/>
            <a:ext cx="5390908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"/>
              </a:rPr>
              <a:t> bool </a:t>
            </a:r>
            <a:r>
              <a:rPr lang="en-US" b="1" dirty="0" err="1">
                <a:latin typeface="Courier"/>
              </a:rPr>
              <a:t>deq</a:t>
            </a:r>
            <a:r>
              <a:rPr lang="en-US" b="1" dirty="0">
                <a:latin typeface="Courier"/>
              </a:rPr>
              <a:t>(T &amp;out){ </a:t>
            </a:r>
          </a:p>
          <a:p>
            <a:r>
              <a:rPr lang="en-US" b="1" dirty="0">
                <a:latin typeface="Courier"/>
                <a:cs typeface="Calibri"/>
              </a:rPr>
              <a:t>   </a:t>
            </a:r>
            <a:r>
              <a:rPr lang="en-US" b="1" dirty="0">
                <a:solidFill>
                  <a:srgbClr val="FF0000"/>
                </a:solidFill>
                <a:latin typeface="Courier"/>
                <a:cs typeface="Calibri"/>
              </a:rPr>
              <a:t>out=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alibri"/>
              </a:rPr>
              <a:t>arr</a:t>
            </a:r>
            <a:r>
              <a:rPr lang="en-US" b="1" dirty="0">
                <a:solidFill>
                  <a:srgbClr val="FF0000"/>
                </a:solidFill>
                <a:latin typeface="Courier"/>
                <a:cs typeface="Calibri"/>
              </a:rPr>
              <a:t>[mask(head)].load(); 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/>
              </a:rPr>
              <a:t>  </a:t>
            </a:r>
            <a:r>
              <a:rPr lang="en-US" b="1" dirty="0">
                <a:latin typeface="Courier"/>
              </a:rPr>
              <a:t>if(out==EMPTY)return</a:t>
            </a:r>
            <a:r>
              <a:rPr lang="en-US" b="1" dirty="0">
                <a:latin typeface="Courier"/>
                <a:cs typeface="Calibri"/>
              </a:rPr>
              <a:t> 0;</a:t>
            </a:r>
            <a:r>
              <a:rPr lang="en-US" b="1" dirty="0">
                <a:latin typeface="Courier"/>
              </a:rPr>
              <a:t>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/>
              </a:rPr>
              <a:t> </a:t>
            </a:r>
            <a:r>
              <a:rPr lang="en-US" b="1" dirty="0">
                <a:solidFill>
                  <a:srgbClr val="FF0000"/>
                </a:solidFill>
                <a:latin typeface="Courier"/>
              </a:rPr>
              <a:t> </a:t>
            </a:r>
            <a:endParaRPr lang="en-US" b="1" dirty="0">
              <a:solidFill>
                <a:srgbClr val="FF0000"/>
              </a:solidFill>
              <a:latin typeface="Courier"/>
              <a:cs typeface="Calibri"/>
            </a:endParaRPr>
          </a:p>
          <a:p>
            <a:r>
              <a:rPr lang="en-US" b="1" dirty="0">
                <a:latin typeface="Courier"/>
                <a:cs typeface="Calibri"/>
              </a:rPr>
              <a:t>  else{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alibri"/>
              </a:rPr>
              <a:t>arr</a:t>
            </a:r>
            <a:r>
              <a:rPr lang="en-US" b="1" dirty="0">
                <a:solidFill>
                  <a:srgbClr val="FF0000"/>
                </a:solidFill>
                <a:latin typeface="Courier"/>
                <a:cs typeface="Calibri"/>
              </a:rPr>
              <a:t>[mask(head++)].store(EMPTY);</a:t>
            </a:r>
          </a:p>
          <a:p>
            <a:endParaRPr lang="en-US" b="1" dirty="0">
              <a:solidFill>
                <a:srgbClr val="538135"/>
              </a:solidFill>
              <a:latin typeface="Courier"/>
              <a:cs typeface="Calibri"/>
            </a:endParaRPr>
          </a:p>
          <a:p>
            <a:r>
              <a:rPr lang="en-US" b="1" dirty="0">
                <a:latin typeface="Courier"/>
                <a:cs typeface="Calibri"/>
              </a:rPr>
              <a:t>     return 1;}</a:t>
            </a:r>
          </a:p>
          <a:p>
            <a:r>
              <a:rPr lang="en-US" b="1" dirty="0">
                <a:latin typeface="Courier"/>
                <a:cs typeface="Calibri"/>
              </a:rPr>
              <a:t> </a:t>
            </a:r>
          </a:p>
          <a:p>
            <a:r>
              <a:rPr lang="en-US" b="1" dirty="0">
                <a:latin typeface="Courier"/>
              </a:rPr>
              <a:t>}</a:t>
            </a:r>
            <a:br>
              <a:rPr lang="en-US" b="1" dirty="0">
                <a:latin typeface="Courier"/>
                <a:cs typeface="Calibri"/>
              </a:rPr>
            </a:br>
            <a:endParaRPr lang="en-US" b="1" dirty="0">
              <a:latin typeface="Courier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EE63F6-76D8-41B5-B177-192BFAB26A1E}"/>
              </a:ext>
            </a:extLst>
          </p:cNvPr>
          <p:cNvSpPr txBox="1"/>
          <p:nvPr/>
        </p:nvSpPr>
        <p:spPr>
          <a:xfrm>
            <a:off x="6096000" y="3607300"/>
            <a:ext cx="5588479" cy="255454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The previous version did not prevent a conflict between  a producer and a consumer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Make the underlying data structure of the queue an array of atomics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Modify the operations accordingly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Note: load() and store() calls are not compulsory on atomics. A simple assignment operation can do the same operation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1131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80" y="255495"/>
            <a:ext cx="11579523" cy="76648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Multiple Producers Single Consumer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: 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LockLess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 – Thread Safe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7D0F-B462-3F43-9FC6-66473A2BF9B1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EF73C-3EFE-4F88-802A-82EB7A523B3F}"/>
              </a:ext>
            </a:extLst>
          </p:cNvPr>
          <p:cNvSpPr txBox="1"/>
          <p:nvPr/>
        </p:nvSpPr>
        <p:spPr>
          <a:xfrm>
            <a:off x="406880" y="1028343"/>
            <a:ext cx="5390909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"/>
                <a:ea typeface="Calibri"/>
                <a:cs typeface="Calibri"/>
              </a:rPr>
              <a:t> class </a:t>
            </a:r>
            <a:r>
              <a:rPr lang="en-US" b="1" dirty="0" err="1">
                <a:latin typeface="Courier"/>
                <a:ea typeface="Calibri"/>
                <a:cs typeface="Calibri"/>
              </a:rPr>
              <a:t>MPSC_Lockless_Queue</a:t>
            </a:r>
            <a:r>
              <a:rPr lang="en-US" b="1" dirty="0">
                <a:latin typeface="Courier"/>
                <a:ea typeface="Calibri"/>
                <a:cs typeface="Calibri"/>
              </a:rPr>
              <a:t>{  </a:t>
            </a:r>
          </a:p>
          <a:p>
            <a:r>
              <a:rPr lang="en-US" b="1" dirty="0">
                <a:latin typeface="Courier"/>
                <a:ea typeface="Calibri"/>
                <a:cs typeface="Calibri"/>
              </a:rPr>
              <a:t>private:</a:t>
            </a:r>
            <a:r>
              <a:rPr lang="en-US" b="1" dirty="0">
                <a:solidFill>
                  <a:srgbClr val="538135"/>
                </a:solidFill>
                <a:latin typeface="Courier"/>
                <a:ea typeface="Calibri"/>
                <a:cs typeface="Calibri"/>
              </a:rPr>
              <a:t>    </a:t>
            </a:r>
          </a:p>
          <a:p>
            <a:r>
              <a:rPr lang="en-US" b="1" dirty="0">
                <a:solidFill>
                  <a:srgbClr val="538135"/>
                </a:solidFill>
                <a:latin typeface="Courier"/>
                <a:ea typeface="Calibri"/>
                <a:cs typeface="Calibri"/>
              </a:rPr>
              <a:t>  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/>
                <a:ea typeface="Calibri"/>
                <a:cs typeface="Calibri"/>
              </a:rPr>
              <a:t> array&lt;atomic&lt;T&gt;,capacity&gt; 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"/>
                <a:ea typeface="Calibri"/>
                <a:cs typeface="Calibri"/>
              </a:rPr>
              <a:t>arr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/>
                <a:ea typeface="Calibri"/>
                <a:cs typeface="Calibri"/>
              </a:rPr>
              <a:t>; </a:t>
            </a:r>
            <a:r>
              <a:rPr lang="en-US" b="1" dirty="0">
                <a:solidFill>
                  <a:srgbClr val="538135"/>
                </a:solidFill>
                <a:latin typeface="Courier"/>
                <a:ea typeface="Calibri"/>
                <a:cs typeface="Calibri"/>
              </a:rPr>
              <a:t>  </a:t>
            </a:r>
          </a:p>
          <a:p>
            <a:r>
              <a:rPr lang="en-US" b="1" dirty="0">
                <a:latin typeface="Courier"/>
                <a:ea typeface="Calibri"/>
                <a:cs typeface="Calibri"/>
              </a:rPr>
              <a:t>    int  head;</a:t>
            </a:r>
          </a:p>
          <a:p>
            <a:r>
              <a:rPr lang="en-US" b="1" dirty="0">
                <a:solidFill>
                  <a:srgbClr val="538135"/>
                </a:solidFill>
                <a:latin typeface="Courier"/>
                <a:ea typeface="Calibri"/>
                <a:cs typeface="Calibri"/>
              </a:rPr>
              <a:t>    atomic&lt;int&gt; tail;   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  <a:ea typeface="Calibri"/>
                <a:cs typeface="Calibri"/>
              </a:rPr>
              <a:t>public:     </a:t>
            </a:r>
            <a:endParaRPr lang="en-US" b="1" dirty="0">
              <a:solidFill>
                <a:srgbClr val="000000"/>
              </a:solidFill>
              <a:latin typeface="Courier"/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/>
                <a:ea typeface="Calibri"/>
                <a:cs typeface="Calibri"/>
              </a:rPr>
              <a:t>  bool </a:t>
            </a:r>
            <a:r>
              <a:rPr lang="en-US" b="1" err="1">
                <a:solidFill>
                  <a:srgbClr val="000000"/>
                </a:solidFill>
                <a:latin typeface="Courier"/>
                <a:ea typeface="Calibri"/>
                <a:cs typeface="Calibri"/>
              </a:rPr>
              <a:t>enq</a:t>
            </a:r>
            <a:r>
              <a:rPr lang="en-US" b="1" dirty="0">
                <a:solidFill>
                  <a:srgbClr val="000000"/>
                </a:solidFill>
                <a:latin typeface="Courier"/>
                <a:ea typeface="Calibri"/>
                <a:cs typeface="Calibri"/>
              </a:rPr>
              <a:t>(T &amp;data){</a:t>
            </a:r>
            <a:r>
              <a:rPr lang="en-US" b="1" dirty="0">
                <a:latin typeface="Courier"/>
                <a:ea typeface="Calibri"/>
                <a:cs typeface="Calibri"/>
              </a:rPr>
              <a:t>     </a:t>
            </a:r>
            <a:r>
              <a:rPr lang="en-US" b="1" dirty="0">
                <a:solidFill>
                  <a:srgbClr val="EEFF41"/>
                </a:solidFill>
                <a:latin typeface="Courier"/>
                <a:ea typeface="Calibri"/>
                <a:cs typeface="Calibri"/>
              </a:rPr>
              <a:t> </a:t>
            </a:r>
            <a:endParaRPr lang="en-US" b="1" dirty="0">
              <a:solidFill>
                <a:srgbClr val="000000"/>
              </a:solidFill>
              <a:latin typeface="Courier"/>
              <a:ea typeface="Calibri"/>
              <a:cs typeface="Calibri"/>
            </a:endParaRPr>
          </a:p>
          <a:p>
            <a:r>
              <a:rPr lang="en-US" b="1" dirty="0">
                <a:solidFill>
                  <a:srgbClr val="538135"/>
                </a:solidFill>
                <a:latin typeface="Courier"/>
                <a:ea typeface="Calibri"/>
                <a:cs typeface="Calibri"/>
              </a:rPr>
              <a:t> 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/>
                <a:ea typeface="Calibri"/>
                <a:cs typeface="Calibri"/>
              </a:rPr>
              <a:t>int </a:t>
            </a:r>
            <a:r>
              <a:rPr lang="en-US" b="1" err="1">
                <a:solidFill>
                  <a:schemeClr val="accent6">
                    <a:lumMod val="75000"/>
                  </a:schemeClr>
                </a:solidFill>
                <a:latin typeface="Courier"/>
                <a:ea typeface="Calibri"/>
                <a:cs typeface="Calibri"/>
              </a:rPr>
              <a:t>mytail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/>
                <a:ea typeface="Calibri"/>
                <a:cs typeface="Calibri"/>
              </a:rPr>
              <a:t>=</a:t>
            </a:r>
            <a:r>
              <a:rPr lang="en-US" b="1" err="1">
                <a:solidFill>
                  <a:schemeClr val="accent6">
                    <a:lumMod val="75000"/>
                  </a:schemeClr>
                </a:solidFill>
                <a:latin typeface="Courier"/>
                <a:ea typeface="Calibri"/>
                <a:cs typeface="Calibri"/>
              </a:rPr>
              <a:t>tail.fetch_add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/>
                <a:ea typeface="Calibri"/>
                <a:cs typeface="Calibri"/>
              </a:rPr>
              <a:t>(1); </a:t>
            </a:r>
            <a:r>
              <a:rPr lang="en-US" b="1" dirty="0">
                <a:latin typeface="Courier"/>
                <a:ea typeface="Calibri"/>
                <a:cs typeface="Calibri"/>
              </a:rPr>
              <a:t> </a:t>
            </a:r>
          </a:p>
          <a:p>
            <a:r>
              <a:rPr lang="en-US" b="1" dirty="0">
                <a:latin typeface="Courier"/>
                <a:ea typeface="Calibri"/>
                <a:cs typeface="Calibri"/>
              </a:rPr>
              <a:t>if(</a:t>
            </a:r>
            <a:r>
              <a:rPr lang="en-US" b="1" err="1">
                <a:solidFill>
                  <a:schemeClr val="accent6">
                    <a:lumMod val="75000"/>
                  </a:schemeClr>
                </a:solidFill>
                <a:latin typeface="Courier"/>
                <a:ea typeface="Calibri"/>
                <a:cs typeface="Calibri"/>
              </a:rPr>
              <a:t>arr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/>
                <a:ea typeface="Calibri"/>
                <a:cs typeface="Calibri"/>
              </a:rPr>
              <a:t>[mask(</a:t>
            </a:r>
            <a:r>
              <a:rPr lang="en-US" b="1" err="1">
                <a:solidFill>
                  <a:schemeClr val="accent6">
                    <a:lumMod val="75000"/>
                  </a:schemeClr>
                </a:solidFill>
                <a:latin typeface="Courier"/>
                <a:ea typeface="Calibri"/>
                <a:cs typeface="Calibri"/>
              </a:rPr>
              <a:t>mytail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/>
                <a:ea typeface="Calibri"/>
                <a:cs typeface="Calibri"/>
              </a:rPr>
              <a:t>)].load()</a:t>
            </a:r>
            <a:r>
              <a:rPr lang="en-US" b="1" dirty="0">
                <a:latin typeface="Courier"/>
                <a:ea typeface="Calibri"/>
                <a:cs typeface="Calibri"/>
              </a:rPr>
              <a:t>==EMPTY){</a:t>
            </a:r>
            <a:r>
              <a:rPr lang="en-US" b="1" dirty="0">
                <a:solidFill>
                  <a:srgbClr val="000000"/>
                </a:solidFill>
                <a:latin typeface="Courier"/>
                <a:ea typeface="Calibri"/>
                <a:cs typeface="Calibri"/>
              </a:rPr>
              <a:t> 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/>
                <a:ea typeface="Calibri"/>
                <a:cs typeface="Calibri"/>
              </a:rPr>
              <a:t>     </a:t>
            </a:r>
            <a:r>
              <a:rPr lang="en-US" b="1" err="1">
                <a:solidFill>
                  <a:schemeClr val="accent6">
                    <a:lumMod val="75000"/>
                  </a:schemeClr>
                </a:solidFill>
                <a:latin typeface="Courier"/>
                <a:ea typeface="Calibri"/>
                <a:cs typeface="Calibri"/>
              </a:rPr>
              <a:t>arr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/>
                <a:ea typeface="Calibri"/>
                <a:cs typeface="Calibri"/>
              </a:rPr>
              <a:t>[mask(</a:t>
            </a:r>
            <a:r>
              <a:rPr lang="en-US" b="1" err="1">
                <a:solidFill>
                  <a:schemeClr val="accent6">
                    <a:lumMod val="75000"/>
                  </a:schemeClr>
                </a:solidFill>
                <a:latin typeface="Courier"/>
                <a:ea typeface="Calibri"/>
                <a:cs typeface="Calibri"/>
              </a:rPr>
              <a:t>mytail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/>
                <a:ea typeface="Calibri"/>
                <a:cs typeface="Calibri"/>
              </a:rPr>
              <a:t>)].store(data);</a:t>
            </a:r>
            <a:r>
              <a:rPr lang="en-US" b="1" dirty="0">
                <a:solidFill>
                  <a:srgbClr val="000000"/>
                </a:solidFill>
                <a:latin typeface="Courier"/>
                <a:ea typeface="Calibri"/>
                <a:cs typeface="Calibri"/>
              </a:rPr>
              <a:t> </a:t>
            </a:r>
            <a:endParaRPr lang="en-US" b="1" dirty="0">
              <a:latin typeface="Courier"/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/>
                <a:ea typeface="Calibri"/>
                <a:cs typeface="Calibri"/>
              </a:rPr>
              <a:t>     return 1;}   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urier"/>
              <a:ea typeface="Calibri"/>
              <a:cs typeface="Calibri"/>
            </a:endParaRPr>
          </a:p>
          <a:p>
            <a:r>
              <a:rPr lang="en-US" b="1" dirty="0">
                <a:latin typeface="Courier"/>
                <a:ea typeface="Calibri"/>
                <a:cs typeface="Calibri"/>
              </a:rPr>
              <a:t>else{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/>
                <a:ea typeface="Calibri"/>
                <a:cs typeface="Calibri"/>
              </a:rPr>
              <a:t>   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urier"/>
              <a:cs typeface="Calibri"/>
            </a:endParaRPr>
          </a:p>
          <a:p>
            <a:r>
              <a:rPr lang="en-US" b="1" dirty="0">
                <a:solidFill>
                  <a:srgbClr val="538135"/>
                </a:solidFill>
                <a:latin typeface="Courier"/>
                <a:ea typeface="Calibri"/>
                <a:cs typeface="Calibri"/>
              </a:rPr>
              <a:t> 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/>
                <a:ea typeface="Calibri"/>
                <a:cs typeface="Calibri"/>
              </a:rPr>
              <a:t>  </a:t>
            </a:r>
            <a:r>
              <a:rPr lang="en-US" b="1" dirty="0">
                <a:latin typeface="Courier"/>
                <a:ea typeface="Calibri"/>
                <a:cs typeface="Calibri"/>
              </a:rPr>
              <a:t>  </a:t>
            </a:r>
            <a:r>
              <a:rPr lang="en-US" b="1" err="1">
                <a:solidFill>
                  <a:schemeClr val="accent6">
                    <a:lumMod val="75000"/>
                  </a:schemeClr>
                </a:solidFill>
                <a:latin typeface="Courier"/>
                <a:ea typeface="Calibri"/>
                <a:cs typeface="Calibri"/>
              </a:rPr>
              <a:t>tail.fetch_add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/>
                <a:ea typeface="Calibri"/>
                <a:cs typeface="Calibri"/>
              </a:rPr>
              <a:t>(-1);</a:t>
            </a:r>
            <a:r>
              <a:rPr lang="en-US" b="1" dirty="0">
                <a:latin typeface="Courier"/>
                <a:ea typeface="Calibri"/>
                <a:cs typeface="Calibri"/>
              </a:rPr>
              <a:t> </a:t>
            </a:r>
          </a:p>
          <a:p>
            <a:r>
              <a:rPr lang="en-US" b="1" dirty="0">
                <a:latin typeface="Courier"/>
                <a:ea typeface="Calibri"/>
                <a:cs typeface="Calibri"/>
              </a:rPr>
              <a:t>      return 0;}</a:t>
            </a:r>
          </a:p>
          <a:p>
            <a:r>
              <a:rPr lang="en-US" b="1" dirty="0">
                <a:latin typeface="Courier"/>
                <a:ea typeface="Calibri"/>
                <a:cs typeface="Calibri"/>
              </a:rPr>
              <a:t>}</a:t>
            </a:r>
            <a:br>
              <a:rPr lang="en-US" b="1" dirty="0">
                <a:latin typeface="Courier"/>
                <a:cs typeface="Calibri"/>
              </a:rPr>
            </a:br>
            <a:r>
              <a:rPr lang="en-US" b="1" dirty="0">
                <a:latin typeface="Courier"/>
                <a:ea typeface="Calibri"/>
                <a:cs typeface="Calibri"/>
              </a:rPr>
              <a:t>   </a:t>
            </a:r>
            <a:endParaRPr lang="en-US" b="1" dirty="0">
              <a:latin typeface="Courier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6E2A9-0EDB-4962-B8A7-48F73D764AC7}"/>
              </a:ext>
            </a:extLst>
          </p:cNvPr>
          <p:cNvSpPr txBox="1"/>
          <p:nvPr/>
        </p:nvSpPr>
        <p:spPr>
          <a:xfrm>
            <a:off x="6096000" y="1021977"/>
            <a:ext cx="5287992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"/>
              </a:rPr>
              <a:t> bool </a:t>
            </a:r>
            <a:r>
              <a:rPr lang="en-US" b="1" dirty="0" err="1">
                <a:latin typeface="Courier"/>
              </a:rPr>
              <a:t>deq</a:t>
            </a:r>
            <a:r>
              <a:rPr lang="en-US" b="1" dirty="0">
                <a:latin typeface="Courier"/>
              </a:rPr>
              <a:t>(T &amp;out){ </a:t>
            </a:r>
          </a:p>
          <a:p>
            <a:r>
              <a:rPr lang="en-US" b="1" dirty="0">
                <a:latin typeface="Courier"/>
                <a:cs typeface="Calibri"/>
              </a:rPr>
              <a:t>  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Calibri"/>
              </a:rPr>
              <a:t>out=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"/>
                <a:cs typeface="Calibri"/>
              </a:rPr>
              <a:t>arr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Calibri"/>
              </a:rPr>
              <a:t>[mask(head)].load(); 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/>
              </a:rPr>
              <a:t>  </a:t>
            </a:r>
            <a:r>
              <a:rPr lang="en-US" b="1" dirty="0">
                <a:latin typeface="Courier"/>
              </a:rPr>
              <a:t>if(out!=EMPTY)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/>
              </a:rPr>
              <a:t> </a:t>
            </a:r>
            <a:r>
              <a:rPr lang="en-US" b="1" dirty="0">
                <a:solidFill>
                  <a:srgbClr val="FF0000"/>
                </a:solidFill>
                <a:latin typeface="Courier"/>
              </a:rPr>
              <a:t> </a:t>
            </a:r>
            <a:endParaRPr lang="en-US" b="1" dirty="0">
              <a:solidFill>
                <a:srgbClr val="FF0000"/>
              </a:solidFill>
              <a:latin typeface="Courier"/>
              <a:cs typeface="Calibri"/>
            </a:endParaRPr>
          </a:p>
          <a:p>
            <a:r>
              <a:rPr lang="en-US" b="1" dirty="0">
                <a:latin typeface="Courier"/>
                <a:cs typeface="Calibri"/>
              </a:rPr>
              <a:t>    {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"/>
                <a:cs typeface="Calibri"/>
              </a:rPr>
              <a:t>arr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Calibri"/>
              </a:rPr>
              <a:t>[mask(head++)].store(EMPTY);   </a:t>
            </a:r>
            <a:r>
              <a:rPr lang="en-US" b="1" dirty="0">
                <a:latin typeface="Courier"/>
                <a:cs typeface="Calibri"/>
              </a:rPr>
              <a:t> </a:t>
            </a:r>
          </a:p>
          <a:p>
            <a:r>
              <a:rPr lang="en-US" b="1" dirty="0">
                <a:latin typeface="Courier"/>
                <a:cs typeface="Calibri"/>
              </a:rPr>
              <a:t>     return 1;} </a:t>
            </a:r>
          </a:p>
          <a:p>
            <a:r>
              <a:rPr lang="en-US" b="1" dirty="0">
                <a:latin typeface="Courier"/>
                <a:cs typeface="Calibri"/>
              </a:rPr>
              <a:t>  return 0;    </a:t>
            </a:r>
          </a:p>
          <a:p>
            <a:r>
              <a:rPr lang="en-US" b="1" dirty="0">
                <a:latin typeface="Courier"/>
              </a:rPr>
              <a:t>}</a:t>
            </a:r>
            <a:br>
              <a:rPr lang="en-US" b="1" dirty="0">
                <a:latin typeface="Courier"/>
                <a:cs typeface="Calibri"/>
              </a:rPr>
            </a:br>
            <a:endParaRPr lang="en-US" b="1" dirty="0">
              <a:latin typeface="Courier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EE63F6-76D8-41B5-B177-192BFAB26A1E}"/>
              </a:ext>
            </a:extLst>
          </p:cNvPr>
          <p:cNvSpPr txBox="1"/>
          <p:nvPr/>
        </p:nvSpPr>
        <p:spPr>
          <a:xfrm>
            <a:off x="6096000" y="3846235"/>
            <a:ext cx="6019799" cy="22467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>
                <a:cs typeface="Calibri"/>
              </a:rPr>
              <a:t>Analysis: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cs typeface="Calibri"/>
              </a:rPr>
              <a:t>3 Atomic Operations per </a:t>
            </a:r>
            <a:r>
              <a:rPr lang="en-US" sz="2000" dirty="0" err="1">
                <a:cs typeface="Calibri"/>
              </a:rPr>
              <a:t>enq</a:t>
            </a:r>
            <a:r>
              <a:rPr lang="en-US" sz="2000" dirty="0">
                <a:cs typeface="Calibri"/>
              </a:rPr>
              <a:t> in the normal case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cs typeface="Calibri"/>
              </a:rPr>
              <a:t>3 Atomic Operations per </a:t>
            </a:r>
            <a:r>
              <a:rPr lang="en-US" sz="2000" dirty="0" err="1">
                <a:cs typeface="Calibri"/>
              </a:rPr>
              <a:t>enq</a:t>
            </a:r>
            <a:r>
              <a:rPr lang="en-US" sz="2000" dirty="0">
                <a:cs typeface="Calibri"/>
              </a:rPr>
              <a:t> in the extreme case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cs typeface="Calibri"/>
              </a:rPr>
              <a:t>2 Atomic Operations per </a:t>
            </a:r>
            <a:r>
              <a:rPr lang="en-US" sz="2000" dirty="0" err="1">
                <a:cs typeface="Calibri"/>
              </a:rPr>
              <a:t>deq</a:t>
            </a:r>
            <a:r>
              <a:rPr lang="en-US" sz="2000" dirty="0">
                <a:cs typeface="Calibri"/>
              </a:rPr>
              <a:t> in the normal case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cs typeface="Calibri"/>
              </a:rPr>
              <a:t>1 Atomic Operations per </a:t>
            </a:r>
            <a:r>
              <a:rPr lang="en-US" sz="2000" dirty="0" err="1">
                <a:cs typeface="Calibri"/>
              </a:rPr>
              <a:t>deq</a:t>
            </a:r>
            <a:r>
              <a:rPr lang="en-US" sz="2000" dirty="0">
                <a:cs typeface="Calibri"/>
              </a:rPr>
              <a:t> in the extreme case</a:t>
            </a: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9711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5AE3B9-1812-4E8A-84F2-C5A394DF5526}"/>
              </a:ext>
            </a:extLst>
          </p:cNvPr>
          <p:cNvSpPr/>
          <p:nvPr/>
        </p:nvSpPr>
        <p:spPr>
          <a:xfrm>
            <a:off x="2669309" y="2893109"/>
            <a:ext cx="832514" cy="81886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DAD6D-AAA7-462D-BF18-A0FDAC75DBD8}"/>
              </a:ext>
            </a:extLst>
          </p:cNvPr>
          <p:cNvSpPr/>
          <p:nvPr/>
        </p:nvSpPr>
        <p:spPr>
          <a:xfrm>
            <a:off x="3503059" y="2893109"/>
            <a:ext cx="832514" cy="81886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862B04-BE43-4B78-A30A-C5B3CD7DCAB4}"/>
              </a:ext>
            </a:extLst>
          </p:cNvPr>
          <p:cNvSpPr/>
          <p:nvPr/>
        </p:nvSpPr>
        <p:spPr>
          <a:xfrm>
            <a:off x="4335573" y="2893109"/>
            <a:ext cx="832514" cy="81886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30E6A2-5FD3-4280-B753-DD5575953743}"/>
              </a:ext>
            </a:extLst>
          </p:cNvPr>
          <p:cNvSpPr/>
          <p:nvPr/>
        </p:nvSpPr>
        <p:spPr>
          <a:xfrm>
            <a:off x="5168087" y="2893109"/>
            <a:ext cx="832514" cy="81886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7E64BD-F1F4-4CFB-B548-1117C255E163}"/>
              </a:ext>
            </a:extLst>
          </p:cNvPr>
          <p:cNvSpPr/>
          <p:nvPr/>
        </p:nvSpPr>
        <p:spPr>
          <a:xfrm>
            <a:off x="6000601" y="2893109"/>
            <a:ext cx="832514" cy="81886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B24E8-40D3-49CB-896D-240E64E85630}"/>
              </a:ext>
            </a:extLst>
          </p:cNvPr>
          <p:cNvSpPr/>
          <p:nvPr/>
        </p:nvSpPr>
        <p:spPr>
          <a:xfrm>
            <a:off x="769526" y="5415449"/>
            <a:ext cx="428199" cy="395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1596EE-0991-42D9-8471-ADC6395F5030}"/>
              </a:ext>
            </a:extLst>
          </p:cNvPr>
          <p:cNvSpPr txBox="1"/>
          <p:nvPr/>
        </p:nvSpPr>
        <p:spPr>
          <a:xfrm>
            <a:off x="748254" y="5415449"/>
            <a:ext cx="5786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urier"/>
              </a:rPr>
              <a:t>P1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A00AC3-666C-4A22-8D72-57707D940CA4}"/>
              </a:ext>
            </a:extLst>
          </p:cNvPr>
          <p:cNvSpPr txBox="1"/>
          <p:nvPr/>
        </p:nvSpPr>
        <p:spPr>
          <a:xfrm>
            <a:off x="2669309" y="4284945"/>
            <a:ext cx="8867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ourier"/>
              </a:rPr>
              <a:t>Tail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201229-A67B-45A6-BE38-FBCEDA4B130F}"/>
              </a:ext>
            </a:extLst>
          </p:cNvPr>
          <p:cNvCxnSpPr/>
          <p:nvPr/>
        </p:nvCxnSpPr>
        <p:spPr>
          <a:xfrm flipV="1">
            <a:off x="3062940" y="3711975"/>
            <a:ext cx="0" cy="592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C624197-05F6-491D-8B14-68EC555C3761}"/>
              </a:ext>
            </a:extLst>
          </p:cNvPr>
          <p:cNvSpPr/>
          <p:nvPr/>
        </p:nvSpPr>
        <p:spPr>
          <a:xfrm>
            <a:off x="1431344" y="5415450"/>
            <a:ext cx="428199" cy="395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7851E5-64F5-413D-8F09-6F55312ABC1E}"/>
              </a:ext>
            </a:extLst>
          </p:cNvPr>
          <p:cNvSpPr txBox="1"/>
          <p:nvPr/>
        </p:nvSpPr>
        <p:spPr>
          <a:xfrm>
            <a:off x="1385256" y="5397899"/>
            <a:ext cx="578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urier"/>
              </a:rPr>
              <a:t>P2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3542C9-5848-44FD-B298-7F05CBEF91E3}"/>
              </a:ext>
            </a:extLst>
          </p:cNvPr>
          <p:cNvSpPr/>
          <p:nvPr/>
        </p:nvSpPr>
        <p:spPr>
          <a:xfrm>
            <a:off x="2121836" y="4383124"/>
            <a:ext cx="1198028" cy="406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Courier"/>
              </a:rPr>
              <a:t>P1</a:t>
            </a:r>
            <a:r>
              <a:rPr lang="en-US" sz="2200" b="1" dirty="0">
                <a:solidFill>
                  <a:srgbClr val="00B050"/>
                </a:solidFill>
                <a:latin typeface="Courier"/>
              </a:rPr>
              <a:t>Tail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E174F5-E507-4B6C-B62D-296B570B9B3C}"/>
              </a:ext>
            </a:extLst>
          </p:cNvPr>
          <p:cNvCxnSpPr>
            <a:cxnSpLocks/>
          </p:cNvCxnSpPr>
          <p:nvPr/>
        </p:nvCxnSpPr>
        <p:spPr>
          <a:xfrm>
            <a:off x="3082415" y="2230131"/>
            <a:ext cx="0" cy="640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1014322-11B4-44DD-8770-0B21903B3230}"/>
              </a:ext>
            </a:extLst>
          </p:cNvPr>
          <p:cNvSpPr txBox="1"/>
          <p:nvPr/>
        </p:nvSpPr>
        <p:spPr>
          <a:xfrm>
            <a:off x="2669309" y="1853640"/>
            <a:ext cx="9056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Courier"/>
              </a:rPr>
              <a:t>Head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66F8EA-9753-4F67-8CE8-651BDE6E07A5}"/>
              </a:ext>
            </a:extLst>
          </p:cNvPr>
          <p:cNvSpPr/>
          <p:nvPr/>
        </p:nvSpPr>
        <p:spPr>
          <a:xfrm>
            <a:off x="1440257" y="1281243"/>
            <a:ext cx="428199" cy="395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485531-8A37-484A-8542-3D4348399794}"/>
              </a:ext>
            </a:extLst>
          </p:cNvPr>
          <p:cNvSpPr txBox="1"/>
          <p:nvPr/>
        </p:nvSpPr>
        <p:spPr>
          <a:xfrm>
            <a:off x="1431344" y="1257907"/>
            <a:ext cx="520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urier"/>
              </a:rPr>
              <a:t>C1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D486D0F-69A0-472D-8845-1ACADC74E0AB}"/>
              </a:ext>
            </a:extLst>
          </p:cNvPr>
          <p:cNvGrpSpPr/>
          <p:nvPr/>
        </p:nvGrpSpPr>
        <p:grpSpPr>
          <a:xfrm>
            <a:off x="2201217" y="1809521"/>
            <a:ext cx="1445873" cy="430887"/>
            <a:chOff x="838200" y="2630538"/>
            <a:chExt cx="1445873" cy="43088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D7FF164-3EF5-4A7A-8BEA-F855C41B971E}"/>
                </a:ext>
              </a:extLst>
            </p:cNvPr>
            <p:cNvSpPr/>
            <p:nvPr/>
          </p:nvSpPr>
          <p:spPr>
            <a:xfrm>
              <a:off x="856784" y="2642916"/>
              <a:ext cx="1229031" cy="406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rgbClr val="00B050"/>
                </a:solidFill>
                <a:latin typeface="Courier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09EF6E2-1789-4CDE-8C2C-D8BE8245915E}"/>
                </a:ext>
              </a:extLst>
            </p:cNvPr>
            <p:cNvSpPr txBox="1"/>
            <p:nvPr/>
          </p:nvSpPr>
          <p:spPr>
            <a:xfrm>
              <a:off x="838200" y="2630538"/>
              <a:ext cx="14458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latin typeface="Courier"/>
                </a:rPr>
                <a:t>C1</a:t>
              </a:r>
              <a:r>
                <a:rPr lang="en-US" sz="2200" b="1" dirty="0">
                  <a:solidFill>
                    <a:srgbClr val="0099FF"/>
                  </a:solidFill>
                  <a:latin typeface="Courier"/>
                </a:rPr>
                <a:t>Head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7D67AD0-9AF8-4493-85BF-EE83161019E1}"/>
              </a:ext>
            </a:extLst>
          </p:cNvPr>
          <p:cNvSpPr txBox="1"/>
          <p:nvPr/>
        </p:nvSpPr>
        <p:spPr>
          <a:xfrm>
            <a:off x="3506339" y="4333055"/>
            <a:ext cx="8867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ourier"/>
              </a:rPr>
              <a:t>Tail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53D771-AA94-433C-8EA0-F33BDBCE658A}"/>
              </a:ext>
            </a:extLst>
          </p:cNvPr>
          <p:cNvCxnSpPr/>
          <p:nvPr/>
        </p:nvCxnSpPr>
        <p:spPr>
          <a:xfrm flipV="1">
            <a:off x="3062940" y="3711975"/>
            <a:ext cx="0" cy="592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3BA822A-3B44-4763-BD81-82B209AE95A1}"/>
              </a:ext>
            </a:extLst>
          </p:cNvPr>
          <p:cNvSpPr txBox="1"/>
          <p:nvPr/>
        </p:nvSpPr>
        <p:spPr>
          <a:xfrm>
            <a:off x="4704532" y="4379712"/>
            <a:ext cx="8867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ourier"/>
              </a:rPr>
              <a:t>Tail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FEEED6F-5B5B-488E-B118-0F5913BD2D48}"/>
              </a:ext>
            </a:extLst>
          </p:cNvPr>
          <p:cNvCxnSpPr/>
          <p:nvPr/>
        </p:nvCxnSpPr>
        <p:spPr>
          <a:xfrm flipV="1">
            <a:off x="3919316" y="3756094"/>
            <a:ext cx="0" cy="592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A88738-BB5C-4272-AB0C-D40C3D042884}"/>
              </a:ext>
            </a:extLst>
          </p:cNvPr>
          <p:cNvCxnSpPr>
            <a:cxnSpLocks/>
          </p:cNvCxnSpPr>
          <p:nvPr/>
        </p:nvCxnSpPr>
        <p:spPr>
          <a:xfrm>
            <a:off x="3194945" y="2228127"/>
            <a:ext cx="0" cy="640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0DEAB1-46C1-440C-825C-998B00230645}"/>
              </a:ext>
            </a:extLst>
          </p:cNvPr>
          <p:cNvCxnSpPr>
            <a:cxnSpLocks/>
          </p:cNvCxnSpPr>
          <p:nvPr/>
        </p:nvCxnSpPr>
        <p:spPr>
          <a:xfrm>
            <a:off x="4121403" y="2228127"/>
            <a:ext cx="0" cy="640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8DFC6BB-8540-470A-8867-0E69B53EE53B}"/>
              </a:ext>
            </a:extLst>
          </p:cNvPr>
          <p:cNvSpPr txBox="1"/>
          <p:nvPr/>
        </p:nvSpPr>
        <p:spPr>
          <a:xfrm>
            <a:off x="3565613" y="1833153"/>
            <a:ext cx="9056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Courier"/>
              </a:rPr>
              <a:t>Head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651E05-01BD-4CA6-B007-4A4C9BEF228C}"/>
              </a:ext>
            </a:extLst>
          </p:cNvPr>
          <p:cNvCxnSpPr/>
          <p:nvPr/>
        </p:nvCxnSpPr>
        <p:spPr>
          <a:xfrm flipV="1">
            <a:off x="3914929" y="3756094"/>
            <a:ext cx="0" cy="592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273BC9-B7AC-45DF-AF39-4623E35DB0C3}"/>
              </a:ext>
            </a:extLst>
          </p:cNvPr>
          <p:cNvCxnSpPr/>
          <p:nvPr/>
        </p:nvCxnSpPr>
        <p:spPr>
          <a:xfrm flipV="1">
            <a:off x="4915177" y="3756094"/>
            <a:ext cx="0" cy="592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D897E81-7053-4347-A12F-6419662366CD}"/>
              </a:ext>
            </a:extLst>
          </p:cNvPr>
          <p:cNvSpPr txBox="1"/>
          <p:nvPr/>
        </p:nvSpPr>
        <p:spPr>
          <a:xfrm>
            <a:off x="1815187" y="2253618"/>
            <a:ext cx="9056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66"/>
                </a:solidFill>
                <a:latin typeface="Courier"/>
              </a:rPr>
              <a:t>Fail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A1ED185-D4E4-4572-AFB8-5B24AADB40C0}"/>
              </a:ext>
            </a:extLst>
          </p:cNvPr>
          <p:cNvSpPr/>
          <p:nvPr/>
        </p:nvSpPr>
        <p:spPr>
          <a:xfrm>
            <a:off x="3421580" y="4390474"/>
            <a:ext cx="1229031" cy="406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Courier"/>
              </a:rPr>
              <a:t>P2</a:t>
            </a:r>
            <a:r>
              <a:rPr lang="en-US" sz="2200" b="1" dirty="0">
                <a:solidFill>
                  <a:srgbClr val="00B050"/>
                </a:solidFill>
                <a:latin typeface="Courier"/>
              </a:rPr>
              <a:t>Tail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B3330C7-6097-4921-A623-370B18CB1EBD}"/>
              </a:ext>
            </a:extLst>
          </p:cNvPr>
          <p:cNvSpPr/>
          <p:nvPr/>
        </p:nvSpPr>
        <p:spPr>
          <a:xfrm>
            <a:off x="3498672" y="2893109"/>
            <a:ext cx="832514" cy="81303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15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36A0B56-6DD4-4CC9-9431-AF7124DCD6D0}"/>
              </a:ext>
            </a:extLst>
          </p:cNvPr>
          <p:cNvGrpSpPr/>
          <p:nvPr/>
        </p:nvGrpSpPr>
        <p:grpSpPr>
          <a:xfrm>
            <a:off x="3226801" y="1766233"/>
            <a:ext cx="1445873" cy="460282"/>
            <a:chOff x="856784" y="2588763"/>
            <a:chExt cx="1445873" cy="46028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6897A1C-A08B-4145-B8F7-BE50D4A6DD62}"/>
                </a:ext>
              </a:extLst>
            </p:cNvPr>
            <p:cNvSpPr/>
            <p:nvPr/>
          </p:nvSpPr>
          <p:spPr>
            <a:xfrm>
              <a:off x="856784" y="2642916"/>
              <a:ext cx="1229031" cy="406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rgbClr val="00B050"/>
                </a:solidFill>
                <a:latin typeface="Courier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7253977-2CC8-402F-AAD8-FAFE54E668FC}"/>
                </a:ext>
              </a:extLst>
            </p:cNvPr>
            <p:cNvSpPr txBox="1"/>
            <p:nvPr/>
          </p:nvSpPr>
          <p:spPr>
            <a:xfrm>
              <a:off x="856784" y="2588763"/>
              <a:ext cx="14458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latin typeface="Courier"/>
                </a:rPr>
                <a:t>C1</a:t>
              </a:r>
              <a:r>
                <a:rPr lang="en-US" sz="2200" b="1" dirty="0">
                  <a:solidFill>
                    <a:srgbClr val="0099FF"/>
                  </a:solidFill>
                  <a:latin typeface="Courier"/>
                </a:rPr>
                <a:t>Head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3751639-BC47-415F-B4ED-7BDF79B81B0D}"/>
              </a:ext>
            </a:extLst>
          </p:cNvPr>
          <p:cNvCxnSpPr>
            <a:cxnSpLocks/>
          </p:cNvCxnSpPr>
          <p:nvPr/>
        </p:nvCxnSpPr>
        <p:spPr>
          <a:xfrm>
            <a:off x="3953044" y="2228127"/>
            <a:ext cx="0" cy="640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A212080-A52F-4485-AEC2-7931FC37B66A}"/>
              </a:ext>
            </a:extLst>
          </p:cNvPr>
          <p:cNvSpPr/>
          <p:nvPr/>
        </p:nvSpPr>
        <p:spPr>
          <a:xfrm>
            <a:off x="2666158" y="2889885"/>
            <a:ext cx="832514" cy="81886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442979-6E56-4E95-9B3E-1A3DB8AB3F4A}"/>
              </a:ext>
            </a:extLst>
          </p:cNvPr>
          <p:cNvSpPr txBox="1"/>
          <p:nvPr/>
        </p:nvSpPr>
        <p:spPr>
          <a:xfrm>
            <a:off x="4419309" y="1807783"/>
            <a:ext cx="9056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Courier"/>
              </a:rPr>
              <a:t>Head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1D1791B-4014-4849-9F97-970DB57D8BBA}"/>
              </a:ext>
            </a:extLst>
          </p:cNvPr>
          <p:cNvCxnSpPr>
            <a:cxnSpLocks/>
          </p:cNvCxnSpPr>
          <p:nvPr/>
        </p:nvCxnSpPr>
        <p:spPr>
          <a:xfrm>
            <a:off x="4787008" y="2240507"/>
            <a:ext cx="0" cy="640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CA77DAC-8171-4D41-B7AE-5A745E9EF2C5}"/>
              </a:ext>
            </a:extLst>
          </p:cNvPr>
          <p:cNvSpPr txBox="1"/>
          <p:nvPr/>
        </p:nvSpPr>
        <p:spPr>
          <a:xfrm>
            <a:off x="6956509" y="835474"/>
            <a:ext cx="5075061" cy="440120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P1 atomically fetches and increments the value of global tail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C1 attempts consumption and finds empty value (failure)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P2 atomically fetches and increments the value of global tail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P2 adds 15 to the queue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P1 adds 7 to the queue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C1 (non-atomically) fetches and increments the value of global head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C1 attempts consumption again and finds 7 (success) 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C1 attempts consumption again and finds 15 (success) </a:t>
            </a:r>
          </a:p>
        </p:txBody>
      </p:sp>
    </p:spTree>
    <p:extLst>
      <p:ext uri="{BB962C8B-B14F-4D97-AF65-F5344CB8AC3E}">
        <p14:creationId xmlns:p14="http://schemas.microsoft.com/office/powerpoint/2010/main" val="382039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8" presetClass="entr" presetSubtype="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8" presetClass="entr" presetSubtype="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8" presetClass="entr" presetSubtype="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8" presetClass="entr" presetSubtype="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/>
      <p:bldP spid="14" grpId="1"/>
      <p:bldP spid="16" grpId="0"/>
      <p:bldP spid="15" grpId="0" animBg="1"/>
      <p:bldP spid="15" grpId="1" animBg="1"/>
      <p:bldP spid="18" grpId="0"/>
      <p:bldP spid="18" grpId="1"/>
      <p:bldP spid="20" grpId="0" animBg="1"/>
      <p:bldP spid="20" grpId="1" animBg="1"/>
      <p:bldP spid="22" grpId="0"/>
      <p:bldP spid="22" grpId="1"/>
      <p:bldP spid="22" grpId="2"/>
      <p:bldP spid="22" grpId="3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3" grpId="0"/>
      <p:bldP spid="23" grpId="1"/>
      <p:bldP spid="23" grpId="2"/>
      <p:bldP spid="23" grpId="3"/>
      <p:bldP spid="23" grpId="4"/>
      <p:bldP spid="23" grpId="5"/>
      <p:bldP spid="33" grpId="0"/>
      <p:bldP spid="33" grpId="1"/>
      <p:bldP spid="35" grpId="0"/>
      <p:bldP spid="40" grpId="0"/>
      <p:bldP spid="40" grpId="1"/>
      <p:bldP spid="44" grpId="0"/>
      <p:bldP spid="44" grpId="1"/>
      <p:bldP spid="46" grpId="0" animBg="1"/>
      <p:bldP spid="46" grpId="1" animBg="1"/>
      <p:bldP spid="49" grpId="0" animBg="1"/>
      <p:bldP spid="49" grpId="1" animBg="1"/>
      <p:bldP spid="64" grpId="0" animBg="1"/>
      <p:bldP spid="64" grpId="1" animBg="1"/>
      <p:bldP spid="4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3CC75-99E8-4E03-BFA4-736F8250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C8528-DD87-4C7F-B5A2-3814340E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AABF-39A8-4467-BC70-552888317299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0E2620-7FA0-450C-BF21-DE7EE465681E}"/>
              </a:ext>
            </a:extLst>
          </p:cNvPr>
          <p:cNvSpPr/>
          <p:nvPr/>
        </p:nvSpPr>
        <p:spPr>
          <a:xfrm>
            <a:off x="4614863" y="2610134"/>
            <a:ext cx="832514" cy="818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B49D4A-16F4-4179-A391-D03EF6B7325F}"/>
              </a:ext>
            </a:extLst>
          </p:cNvPr>
          <p:cNvSpPr/>
          <p:nvPr/>
        </p:nvSpPr>
        <p:spPr>
          <a:xfrm>
            <a:off x="5447377" y="2610134"/>
            <a:ext cx="832514" cy="818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4BAEA5-67EB-4C6E-A96B-10B1FDA426B5}"/>
              </a:ext>
            </a:extLst>
          </p:cNvPr>
          <p:cNvSpPr/>
          <p:nvPr/>
        </p:nvSpPr>
        <p:spPr>
          <a:xfrm>
            <a:off x="6279891" y="2610134"/>
            <a:ext cx="832514" cy="818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710111-2C93-413B-B953-CD134379706E}"/>
              </a:ext>
            </a:extLst>
          </p:cNvPr>
          <p:cNvSpPr/>
          <p:nvPr/>
        </p:nvSpPr>
        <p:spPr>
          <a:xfrm>
            <a:off x="7112405" y="2610134"/>
            <a:ext cx="832514" cy="818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C86078-6717-4ACF-9847-6F7069C22BEE}"/>
              </a:ext>
            </a:extLst>
          </p:cNvPr>
          <p:cNvSpPr/>
          <p:nvPr/>
        </p:nvSpPr>
        <p:spPr>
          <a:xfrm>
            <a:off x="7944919" y="2610134"/>
            <a:ext cx="832514" cy="818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E879A-67FC-4E2E-8D76-BB550127B8E1}"/>
              </a:ext>
            </a:extLst>
          </p:cNvPr>
          <p:cNvSpPr/>
          <p:nvPr/>
        </p:nvSpPr>
        <p:spPr>
          <a:xfrm>
            <a:off x="2469933" y="5130123"/>
            <a:ext cx="428199" cy="395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F4C939-B457-4C3A-9304-11872BA5510A}"/>
              </a:ext>
            </a:extLst>
          </p:cNvPr>
          <p:cNvSpPr/>
          <p:nvPr/>
        </p:nvSpPr>
        <p:spPr>
          <a:xfrm>
            <a:off x="3088520" y="5123179"/>
            <a:ext cx="428199" cy="395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0FE174-7CE9-4341-841F-72200A57EF08}"/>
              </a:ext>
            </a:extLst>
          </p:cNvPr>
          <p:cNvSpPr/>
          <p:nvPr/>
        </p:nvSpPr>
        <p:spPr>
          <a:xfrm>
            <a:off x="4078801" y="4157215"/>
            <a:ext cx="1257051" cy="395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Courier"/>
              </a:rPr>
              <a:t>P1</a:t>
            </a:r>
            <a:r>
              <a:rPr lang="en-US" sz="2200" b="1" dirty="0">
                <a:solidFill>
                  <a:srgbClr val="00B050"/>
                </a:solidFill>
                <a:latin typeface="Courier"/>
              </a:rPr>
              <a:t>Tail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626EB2-9979-4A41-8BD4-D3BC9FAE5847}"/>
              </a:ext>
            </a:extLst>
          </p:cNvPr>
          <p:cNvCxnSpPr/>
          <p:nvPr/>
        </p:nvCxnSpPr>
        <p:spPr>
          <a:xfrm flipV="1">
            <a:off x="5016329" y="3497858"/>
            <a:ext cx="0" cy="592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611339F-FF1F-446A-BD72-AB029E9140BA}"/>
              </a:ext>
            </a:extLst>
          </p:cNvPr>
          <p:cNvSpPr txBox="1"/>
          <p:nvPr/>
        </p:nvSpPr>
        <p:spPr>
          <a:xfrm>
            <a:off x="4500172" y="4147099"/>
            <a:ext cx="863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ourier"/>
              </a:rPr>
              <a:t>Tail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7D2DCC-8007-4FCA-955E-BF308CAF8B71}"/>
              </a:ext>
            </a:extLst>
          </p:cNvPr>
          <p:cNvCxnSpPr/>
          <p:nvPr/>
        </p:nvCxnSpPr>
        <p:spPr>
          <a:xfrm flipV="1">
            <a:off x="5018747" y="3494253"/>
            <a:ext cx="0" cy="592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D6EDC16-9624-442C-B8BF-353C2A613A5A}"/>
              </a:ext>
            </a:extLst>
          </p:cNvPr>
          <p:cNvSpPr/>
          <p:nvPr/>
        </p:nvSpPr>
        <p:spPr>
          <a:xfrm>
            <a:off x="4614863" y="2616361"/>
            <a:ext cx="832514" cy="81513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89E5D0-A504-48BE-9F29-46CC6C835B3D}"/>
              </a:ext>
            </a:extLst>
          </p:cNvPr>
          <p:cNvSpPr/>
          <p:nvPr/>
        </p:nvSpPr>
        <p:spPr>
          <a:xfrm>
            <a:off x="4619221" y="2609143"/>
            <a:ext cx="832514" cy="81513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28CA9-6FA4-4FEA-A157-7FD18F1D23E6}"/>
              </a:ext>
            </a:extLst>
          </p:cNvPr>
          <p:cNvSpPr/>
          <p:nvPr/>
        </p:nvSpPr>
        <p:spPr>
          <a:xfrm>
            <a:off x="5447377" y="2612626"/>
            <a:ext cx="832514" cy="8154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1459A1-5CB8-4BE4-82B3-411B65F70D0A}"/>
              </a:ext>
            </a:extLst>
          </p:cNvPr>
          <p:cNvSpPr/>
          <p:nvPr/>
        </p:nvSpPr>
        <p:spPr>
          <a:xfrm>
            <a:off x="5433860" y="4149337"/>
            <a:ext cx="1257051" cy="406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Courier"/>
              </a:rPr>
              <a:t>P2</a:t>
            </a:r>
            <a:r>
              <a:rPr lang="en-US" sz="2200" b="1" dirty="0">
                <a:solidFill>
                  <a:srgbClr val="00B050"/>
                </a:solidFill>
                <a:latin typeface="Courier"/>
              </a:rPr>
              <a:t>Tail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23CE56-6FF9-40BA-A506-3E4C3FDDAF68}"/>
              </a:ext>
            </a:extLst>
          </p:cNvPr>
          <p:cNvSpPr txBox="1"/>
          <p:nvPr/>
        </p:nvSpPr>
        <p:spPr>
          <a:xfrm>
            <a:off x="5638764" y="4132072"/>
            <a:ext cx="875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ourier"/>
              </a:rPr>
              <a:t>Tail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9974BD-3975-4352-AFEA-2E07557A53AE}"/>
              </a:ext>
            </a:extLst>
          </p:cNvPr>
          <p:cNvCxnSpPr/>
          <p:nvPr/>
        </p:nvCxnSpPr>
        <p:spPr>
          <a:xfrm flipV="1">
            <a:off x="5944103" y="3505283"/>
            <a:ext cx="0" cy="592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A8B11D4-EC43-40C8-9C5D-989C7D7E56B3}"/>
              </a:ext>
            </a:extLst>
          </p:cNvPr>
          <p:cNvCxnSpPr>
            <a:cxnSpLocks/>
          </p:cNvCxnSpPr>
          <p:nvPr/>
        </p:nvCxnSpPr>
        <p:spPr>
          <a:xfrm>
            <a:off x="5014091" y="1933640"/>
            <a:ext cx="0" cy="640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1B73C7E-C2FA-4EAF-B1A8-B2822E4E0CC4}"/>
              </a:ext>
            </a:extLst>
          </p:cNvPr>
          <p:cNvSpPr txBox="1"/>
          <p:nvPr/>
        </p:nvSpPr>
        <p:spPr>
          <a:xfrm>
            <a:off x="4597787" y="1563235"/>
            <a:ext cx="8666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Courier"/>
              </a:rPr>
              <a:t>Head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2671C527-E7D8-4F17-84B6-5708B5D2B7C0}"/>
              </a:ext>
            </a:extLst>
          </p:cNvPr>
          <p:cNvCxnSpPr>
            <a:cxnSpLocks/>
            <a:stCxn id="13" idx="0"/>
            <a:endCxn id="15" idx="1"/>
          </p:cNvCxnSpPr>
          <p:nvPr/>
        </p:nvCxnSpPr>
        <p:spPr>
          <a:xfrm rot="5400000" flipH="1" flipV="1">
            <a:off x="2993910" y="4045232"/>
            <a:ext cx="775015" cy="13947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76C12C9F-34DA-4CF3-A050-277329BEFAAE}"/>
              </a:ext>
            </a:extLst>
          </p:cNvPr>
          <p:cNvCxnSpPr>
            <a:cxnSpLocks/>
            <a:stCxn id="14" idx="2"/>
            <a:endCxn id="25" idx="2"/>
          </p:cNvCxnSpPr>
          <p:nvPr/>
        </p:nvCxnSpPr>
        <p:spPr>
          <a:xfrm rot="5400000" flipH="1" flipV="1">
            <a:off x="4200753" y="3657333"/>
            <a:ext cx="963499" cy="2759766"/>
          </a:xfrm>
          <a:prstGeom prst="curvedConnector3">
            <a:avLst>
              <a:gd name="adj1" fmla="val -237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9E174B7-4935-4F59-9C71-EEEC7D14368F}"/>
              </a:ext>
            </a:extLst>
          </p:cNvPr>
          <p:cNvSpPr txBox="1"/>
          <p:nvPr/>
        </p:nvSpPr>
        <p:spPr>
          <a:xfrm>
            <a:off x="2434588" y="5130123"/>
            <a:ext cx="5786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urier"/>
              </a:rPr>
              <a:t>P1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2E3BE3-9CAC-479D-A55B-6FBAD61FE176}"/>
              </a:ext>
            </a:extLst>
          </p:cNvPr>
          <p:cNvSpPr txBox="1"/>
          <p:nvPr/>
        </p:nvSpPr>
        <p:spPr>
          <a:xfrm>
            <a:off x="3060699" y="5130123"/>
            <a:ext cx="578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urier"/>
              </a:rPr>
              <a:t>P2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3DCF3BFB-7944-4EB6-A8C6-21A566F3BF2B}"/>
              </a:ext>
            </a:extLst>
          </p:cNvPr>
          <p:cNvCxnSpPr>
            <a:cxnSpLocks/>
          </p:cNvCxnSpPr>
          <p:nvPr/>
        </p:nvCxnSpPr>
        <p:spPr>
          <a:xfrm rot="5400000">
            <a:off x="4241947" y="3767704"/>
            <a:ext cx="938982" cy="26035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8E40DB3-18E9-4331-A742-76E9D478F1BC}"/>
              </a:ext>
            </a:extLst>
          </p:cNvPr>
          <p:cNvSpPr txBox="1"/>
          <p:nvPr/>
        </p:nvSpPr>
        <p:spPr>
          <a:xfrm>
            <a:off x="6653414" y="4104820"/>
            <a:ext cx="875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ourier"/>
              </a:rPr>
              <a:t>Tail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9958672-4515-4F31-A8D7-B12B5A3EDAB2}"/>
              </a:ext>
            </a:extLst>
          </p:cNvPr>
          <p:cNvCxnSpPr/>
          <p:nvPr/>
        </p:nvCxnSpPr>
        <p:spPr>
          <a:xfrm flipV="1">
            <a:off x="6863118" y="3494253"/>
            <a:ext cx="0" cy="592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F34AE09-51C8-4E5D-986D-43F01C71BE65}"/>
              </a:ext>
            </a:extLst>
          </p:cNvPr>
          <p:cNvSpPr txBox="1"/>
          <p:nvPr/>
        </p:nvSpPr>
        <p:spPr>
          <a:xfrm>
            <a:off x="5392869" y="2776737"/>
            <a:ext cx="9972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Atomic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CD6764E-A85C-4015-B3B5-BB782EE9B964}"/>
              </a:ext>
            </a:extLst>
          </p:cNvPr>
          <p:cNvSpPr txBox="1"/>
          <p:nvPr/>
        </p:nvSpPr>
        <p:spPr>
          <a:xfrm>
            <a:off x="4551639" y="2776736"/>
            <a:ext cx="9972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Atomic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24B6674-EF9E-4922-9306-DC97C7E80020}"/>
              </a:ext>
            </a:extLst>
          </p:cNvPr>
          <p:cNvSpPr txBox="1"/>
          <p:nvPr/>
        </p:nvSpPr>
        <p:spPr>
          <a:xfrm>
            <a:off x="4560355" y="2780136"/>
            <a:ext cx="9972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Atomic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E290B8-28CB-4C48-8FA4-608E5B176265}"/>
              </a:ext>
            </a:extLst>
          </p:cNvPr>
          <p:cNvSpPr/>
          <p:nvPr/>
        </p:nvSpPr>
        <p:spPr>
          <a:xfrm>
            <a:off x="3067801" y="1016909"/>
            <a:ext cx="428199" cy="408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A3E43F-85EA-41D7-8D3D-5A0B9A7D920D}"/>
              </a:ext>
            </a:extLst>
          </p:cNvPr>
          <p:cNvSpPr txBox="1"/>
          <p:nvPr/>
        </p:nvSpPr>
        <p:spPr>
          <a:xfrm>
            <a:off x="3010772" y="1030661"/>
            <a:ext cx="542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urier"/>
              </a:rPr>
              <a:t>C1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A306AD-2270-4086-B4AD-31AAC60CBCAA}"/>
              </a:ext>
            </a:extLst>
          </p:cNvPr>
          <p:cNvSpPr/>
          <p:nvPr/>
        </p:nvSpPr>
        <p:spPr>
          <a:xfrm>
            <a:off x="4213166" y="1538275"/>
            <a:ext cx="1257051" cy="3854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EDC6AE-DAFB-466B-881A-9B1A7334DB34}"/>
              </a:ext>
            </a:extLst>
          </p:cNvPr>
          <p:cNvCxnSpPr>
            <a:cxnSpLocks/>
          </p:cNvCxnSpPr>
          <p:nvPr/>
        </p:nvCxnSpPr>
        <p:spPr>
          <a:xfrm>
            <a:off x="5021992" y="1946839"/>
            <a:ext cx="0" cy="640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03D0928-53C0-47DA-A953-7B897C433672}"/>
              </a:ext>
            </a:extLst>
          </p:cNvPr>
          <p:cNvSpPr txBox="1"/>
          <p:nvPr/>
        </p:nvSpPr>
        <p:spPr>
          <a:xfrm>
            <a:off x="4224799" y="1540979"/>
            <a:ext cx="1215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urier"/>
              </a:rPr>
              <a:t>C1</a:t>
            </a:r>
            <a:r>
              <a:rPr lang="en-US" sz="2200" b="1" dirty="0">
                <a:solidFill>
                  <a:srgbClr val="0099FF"/>
                </a:solidFill>
                <a:latin typeface="Courier"/>
              </a:rPr>
              <a:t>Head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CC955579-B07A-4A8F-BFA7-C8EE1686B9CF}"/>
              </a:ext>
            </a:extLst>
          </p:cNvPr>
          <p:cNvCxnSpPr>
            <a:cxnSpLocks/>
          </p:cNvCxnSpPr>
          <p:nvPr/>
        </p:nvCxnSpPr>
        <p:spPr>
          <a:xfrm>
            <a:off x="3496000" y="1215814"/>
            <a:ext cx="1523470" cy="3231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5C6BD04-BCBD-4455-AC75-30FDEF6E0F3E}"/>
              </a:ext>
            </a:extLst>
          </p:cNvPr>
          <p:cNvCxnSpPr>
            <a:cxnSpLocks/>
          </p:cNvCxnSpPr>
          <p:nvPr/>
        </p:nvCxnSpPr>
        <p:spPr>
          <a:xfrm>
            <a:off x="5863634" y="1923716"/>
            <a:ext cx="0" cy="6631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9EA66C3-F51B-4DD5-A291-46271BEC28DB}"/>
              </a:ext>
            </a:extLst>
          </p:cNvPr>
          <p:cNvSpPr txBox="1"/>
          <p:nvPr/>
        </p:nvSpPr>
        <p:spPr>
          <a:xfrm>
            <a:off x="5447377" y="1524623"/>
            <a:ext cx="1041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Courier"/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174180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9" grpId="1"/>
      <p:bldP spid="21" grpId="0" animBg="1"/>
      <p:bldP spid="22" grpId="0" animBg="1"/>
      <p:bldP spid="23" grpId="0" animBg="1"/>
      <p:bldP spid="25" grpId="0" animBg="1"/>
      <p:bldP spid="25" grpId="1" animBg="1"/>
      <p:bldP spid="26" grpId="0"/>
      <p:bldP spid="26" grpId="1"/>
      <p:bldP spid="31" grpId="0"/>
      <p:bldP spid="51" grpId="0"/>
      <p:bldP spid="51" grpId="1"/>
      <p:bldP spid="53" grpId="0"/>
      <p:bldP spid="53" grpId="1"/>
      <p:bldP spid="88" grpId="0"/>
      <p:bldP spid="41" grpId="0"/>
      <p:bldP spid="41" grpId="1"/>
      <p:bldP spid="91" grpId="0"/>
      <p:bldP spid="91" grpId="1"/>
      <p:bldP spid="96" grpId="0"/>
      <p:bldP spid="35" grpId="0"/>
      <p:bldP spid="35" grpId="1"/>
      <p:bldP spid="36" grpId="0" animBg="1"/>
      <p:bldP spid="36" grpId="1" animBg="1"/>
      <p:bldP spid="37" grpId="0"/>
      <p:bldP spid="37" grpId="1"/>
      <p:bldP spid="4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AD92-7FC2-4BB4-ACB7-8F3103DA0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Memory Model 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C8B0D-4451-43B7-AAC3-309D66CE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2D40C-1DB6-44DA-A541-26BA5CE1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AABF-39A8-4467-BC70-552888317299}" type="slidenum">
              <a:rPr lang="en-US" smtClean="0"/>
              <a:t>34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BB4B74-0992-420B-A766-BAFDC7662DFF}"/>
              </a:ext>
            </a:extLst>
          </p:cNvPr>
          <p:cNvSpPr txBox="1"/>
          <p:nvPr/>
        </p:nvSpPr>
        <p:spPr>
          <a:xfrm>
            <a:off x="2420471" y="6127375"/>
            <a:ext cx="860611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Source: https://en.cppreference.com/w/cpp/atomic/memory_order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C69734-448B-441D-AA65-7F2FA2F59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136704"/>
              </p:ext>
            </p:extLst>
          </p:nvPr>
        </p:nvGraphicFramePr>
        <p:xfrm>
          <a:off x="926951" y="1753504"/>
          <a:ext cx="10529465" cy="423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364">
                  <a:extLst>
                    <a:ext uri="{9D8B030D-6E8A-4147-A177-3AD203B41FA5}">
                      <a16:colId xmlns:a16="http://schemas.microsoft.com/office/drawing/2014/main" val="2415405858"/>
                    </a:ext>
                  </a:extLst>
                </a:gridCol>
                <a:gridCol w="8082101">
                  <a:extLst>
                    <a:ext uri="{9D8B030D-6E8A-4147-A177-3AD203B41FA5}">
                      <a16:colId xmlns:a16="http://schemas.microsoft.com/office/drawing/2014/main" val="3237701053"/>
                    </a:ext>
                  </a:extLst>
                </a:gridCol>
              </a:tblGrid>
              <a:tr h="5396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Memory Model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Explanation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599030"/>
                  </a:ext>
                </a:extLst>
              </a:tr>
              <a:tr h="107207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memory_order_relaxed</a:t>
                      </a:r>
                      <a:br>
                        <a:rPr lang="en-US" sz="1600" dirty="0">
                          <a:solidFill>
                            <a:srgbClr val="000000"/>
                          </a:solidFill>
                        </a:rPr>
                      </a:br>
                      <a:br>
                        <a:rPr lang="en-US" sz="1600" dirty="0">
                          <a:solidFill>
                            <a:srgbClr val="000000"/>
                          </a:solidFill>
                        </a:rPr>
                      </a:b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No synchronization or ordering constraints imposed on other reads or writes</a:t>
                      </a:r>
                      <a:endParaRPr lang="en-US" sz="1600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Only this operation's atomicity is guaranteed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x.load(std::memory_order_relaxed)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71872"/>
                  </a:ext>
                </a:extLst>
              </a:tr>
              <a:tr h="100731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memory_order_acquire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Only for load operations</a:t>
                      </a:r>
                      <a:endParaRPr lang="en-US" sz="1600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No reads or writes in the current thread can be reordered before this load</a:t>
                      </a:r>
                      <a:endParaRPr lang="en-US" sz="1600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All writes in other threads that release the same atomic variable are visible in the current thread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289733"/>
                  </a:ext>
                </a:extLst>
              </a:tr>
              <a:tr h="138146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memory_order_release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Only for store operations </a:t>
                      </a:r>
                      <a:endParaRPr lang="en-US" sz="1600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No reads or writes in the current thread can be reordered after this store  </a:t>
                      </a:r>
                      <a:endParaRPr lang="en-US" sz="1600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Writes in the current thread are visible in other threads that acquire the same atomic variable </a:t>
                      </a:r>
                      <a:endParaRPr lang="en-US" sz="1600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Writes that carry a dependency into the atomic variable become visible in other threads that consume the same atomic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925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58A5284-4CE5-41FE-BCE2-8E0759E18464}"/>
              </a:ext>
            </a:extLst>
          </p:cNvPr>
          <p:cNvSpPr txBox="1"/>
          <p:nvPr/>
        </p:nvSpPr>
        <p:spPr>
          <a:xfrm>
            <a:off x="932328" y="1071282"/>
            <a:ext cx="1049767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Memory model is useful to modify the behavior of atomic load/store operations</a:t>
            </a:r>
          </a:p>
          <a:p>
            <a:pPr algn="ctr"/>
            <a:r>
              <a:rPr lang="en-US" dirty="0">
                <a:cs typeface="Calibri"/>
              </a:rPr>
              <a:t>x.load(std::memory_order_abc) </a:t>
            </a:r>
          </a:p>
        </p:txBody>
      </p:sp>
    </p:spTree>
    <p:extLst>
      <p:ext uri="{BB962C8B-B14F-4D97-AF65-F5344CB8AC3E}">
        <p14:creationId xmlns:p14="http://schemas.microsoft.com/office/powerpoint/2010/main" val="785095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588" y="278379"/>
            <a:ext cx="11704320" cy="76648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Release Acquire Ordering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AABF-39A8-4467-BC70-552888317299}" type="slidenum">
              <a:rPr lang="en-US" smtClean="0"/>
              <a:t>35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4EF50D-478A-415E-B3AF-2667E12D44FF}"/>
              </a:ext>
            </a:extLst>
          </p:cNvPr>
          <p:cNvSpPr txBox="1"/>
          <p:nvPr/>
        </p:nvSpPr>
        <p:spPr>
          <a:xfrm>
            <a:off x="2474259" y="5992905"/>
            <a:ext cx="860611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Source: https://en.cppreference.com/w/cpp/atomic/memory_order</a:t>
            </a:r>
          </a:p>
        </p:txBody>
      </p:sp>
      <p:pic>
        <p:nvPicPr>
          <p:cNvPr id="17" name="Picture 17">
            <a:extLst>
              <a:ext uri="{FF2B5EF4-FFF2-40B4-BE49-F238E27FC236}">
                <a16:creationId xmlns:a16="http://schemas.microsoft.com/office/drawing/2014/main" id="{141768E0-D814-44B6-AC13-84EFDFEE13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27" t="23499" r="22059" b="14099"/>
          <a:stretch/>
        </p:blipFill>
        <p:spPr>
          <a:xfrm>
            <a:off x="1918446" y="1092575"/>
            <a:ext cx="7503464" cy="490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8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1FBADE-C824-4429-871C-65F35DBE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06162" y="4787412"/>
            <a:ext cx="7391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38400" y="1066800"/>
            <a:ext cx="914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</a:t>
            </a:r>
            <a:r>
              <a:rPr lang="en-US" baseline="-25000" dirty="0"/>
              <a:t>0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05200" y="1066800"/>
            <a:ext cx="914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</a:t>
            </a:r>
            <a:r>
              <a:rPr lang="en-US" baseline="-25000" dirty="0"/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839200" y="1066800"/>
            <a:ext cx="914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</a:t>
            </a:r>
            <a:r>
              <a:rPr lang="en-US" baseline="-25000" dirty="0"/>
              <a:t>p-1</a:t>
            </a:r>
          </a:p>
        </p:txBody>
      </p:sp>
      <p:sp>
        <p:nvSpPr>
          <p:cNvPr id="13" name="Oval 12"/>
          <p:cNvSpPr/>
          <p:nvPr/>
        </p:nvSpPr>
        <p:spPr>
          <a:xfrm>
            <a:off x="4636712" y="2759075"/>
            <a:ext cx="2830888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Arbitrator</a:t>
            </a:r>
          </a:p>
        </p:txBody>
      </p:sp>
      <p:cxnSp>
        <p:nvCxnSpPr>
          <p:cNvPr id="15" name="Straight Arrow Connector 14"/>
          <p:cNvCxnSpPr>
            <a:cxnSpLocks/>
            <a:endCxn id="13" idx="0"/>
          </p:cNvCxnSpPr>
          <p:nvPr/>
        </p:nvCxnSpPr>
        <p:spPr>
          <a:xfrm>
            <a:off x="4267200" y="1905000"/>
            <a:ext cx="1784956" cy="854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6052156" y="3597275"/>
            <a:ext cx="0" cy="1142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93888" y="1443791"/>
            <a:ext cx="248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, </a:t>
            </a:r>
            <a:r>
              <a:rPr lang="en-US" sz="2400" b="1" dirty="0"/>
              <a:t>      .       .       .      </a:t>
            </a:r>
            <a:r>
              <a:rPr lang="en-US"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0000" y="24865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8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D916-C5D1-1E43-A1DA-8DD2C1978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for Memory Consistency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0C30D-A0F3-894E-A204-90648C623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OpenMP provides a </a:t>
            </a:r>
            <a:r>
              <a:rPr lang="en-US" b="1" dirty="0">
                <a:latin typeface="Courier"/>
              </a:rPr>
              <a:t>flush</a:t>
            </a:r>
            <a:r>
              <a:rPr lang="en-US" dirty="0"/>
              <a:t> primitive for dealing with this issue</a:t>
            </a:r>
          </a:p>
          <a:p>
            <a:pPr lvl="1"/>
            <a:r>
              <a:rPr lang="en-US" dirty="0"/>
              <a:t>Ensures variables are written out to memory and no reordering of instructions happen across the flush call</a:t>
            </a:r>
          </a:p>
          <a:p>
            <a:r>
              <a:rPr lang="en-US" dirty="0"/>
              <a:t>With pthreads, in the past, you’d need to use processor-specific memory-fence operations</a:t>
            </a:r>
          </a:p>
          <a:p>
            <a:pPr lvl="1"/>
            <a:r>
              <a:rPr lang="en-US" dirty="0"/>
              <a:t>On Intel</a:t>
            </a:r>
          </a:p>
          <a:p>
            <a:pPr lvl="1"/>
            <a:r>
              <a:rPr lang="en-US" dirty="0"/>
              <a:t>On PowerPC </a:t>
            </a:r>
          </a:p>
          <a:p>
            <a:pPr lvl="1"/>
            <a:r>
              <a:rPr lang="en-US" dirty="0"/>
              <a:t>Load-linked-store-conditional, etc.</a:t>
            </a:r>
          </a:p>
          <a:p>
            <a:r>
              <a:rPr lang="en-US" dirty="0"/>
              <a:t>C++ recently standardized this</a:t>
            </a:r>
          </a:p>
          <a:p>
            <a:pPr lvl="1"/>
            <a:r>
              <a:rPr lang="en-US" dirty="0"/>
              <a:t>C++-11-atomics in C++-11 Standard </a:t>
            </a:r>
          </a:p>
          <a:p>
            <a:pPr lvl="1"/>
            <a:r>
              <a:rPr lang="en-US" dirty="0"/>
              <a:t>Supports sequential consistency as well as specific relaxed consistency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40270-420C-B04F-9FE4-534B048F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4A4DC-CE61-A64B-8EE1-741F25A0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AABF-39A8-4467-BC70-55288831729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9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12CF4-D971-4140-B5EF-23DF7997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C++-11 Atomics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1586-5E0F-E649-82A4-45E5CFC96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3"/>
              </a:rPr>
              <a:t>http://en.cppreference.com/w/cpp/atomic/atomic</a:t>
            </a:r>
            <a:endParaRPr lang="en-US" dirty="0"/>
          </a:p>
          <a:p>
            <a:r>
              <a:rPr lang="en-US" dirty="0"/>
              <a:t>Basic: </a:t>
            </a:r>
          </a:p>
          <a:p>
            <a:pPr lvl="1"/>
            <a:r>
              <a:rPr lang="en-US" dirty="0"/>
              <a:t>Declare some (scalar) variables as atomic </a:t>
            </a:r>
          </a:p>
          <a:p>
            <a:pPr lvl="1"/>
            <a:r>
              <a:rPr lang="en-US" dirty="0"/>
              <a:t>This ensures accesses to those variables, among themselves, are sequentially consistent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If one thread writes to an atomic object while another thread reads from it, the behavior is well-defined (memory model defines it)</a:t>
            </a:r>
          </a:p>
          <a:p>
            <a:pPr lvl="1"/>
            <a:r>
              <a:rPr lang="en-US" dirty="0">
                <a:cs typeface="Calibri"/>
              </a:rPr>
              <a:t>#include &lt;atomic&gt;</a:t>
            </a:r>
          </a:p>
          <a:p>
            <a:pPr lvl="1"/>
            <a:r>
              <a:rPr lang="en-US" dirty="0">
                <a:cs typeface="Calibri"/>
              </a:rPr>
              <a:t>Declarations </a:t>
            </a:r>
          </a:p>
          <a:p>
            <a:pPr lvl="2"/>
            <a:r>
              <a:rPr lang="en-US" dirty="0">
                <a:cs typeface="Calibri"/>
              </a:rPr>
              <a:t>std::atomic&lt;T&gt; atm_var</a:t>
            </a:r>
          </a:p>
          <a:p>
            <a:pPr lvl="2"/>
            <a:r>
              <a:rPr lang="en-US" dirty="0">
                <a:cs typeface="Calibri"/>
              </a:rPr>
              <a:t>std::atomic&lt;T*&gt; atm_ptr</a:t>
            </a:r>
          </a:p>
          <a:p>
            <a:pPr lvl="2"/>
            <a:r>
              <a:rPr lang="en-US" dirty="0">
                <a:cs typeface="Calibri"/>
              </a:rPr>
              <a:t>std::atomic &lt;T&gt;* atm_array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1D3DC-5C80-9A4C-B6F9-4D203A9C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726C9-8240-2545-850D-00647B0E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AABF-39A8-4467-BC70-55288831729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86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Atomic: C++ 11 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AABF-39A8-4467-BC70-552888317299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91090" y="5863839"/>
            <a:ext cx="515117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Source: https://en.cppreference.com/w/cpp/atomic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713174E-17CA-48B9-A6B1-3132BE80D7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768141"/>
              </p:ext>
            </p:extLst>
          </p:nvPr>
        </p:nvGraphicFramePr>
        <p:xfrm>
          <a:off x="540912" y="927279"/>
          <a:ext cx="11204619" cy="4894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6153">
                  <a:extLst>
                    <a:ext uri="{9D8B030D-6E8A-4147-A177-3AD203B41FA5}">
                      <a16:colId xmlns:a16="http://schemas.microsoft.com/office/drawing/2014/main" val="2097144468"/>
                    </a:ext>
                  </a:extLst>
                </a:gridCol>
                <a:gridCol w="5468466">
                  <a:extLst>
                    <a:ext uri="{9D8B030D-6E8A-4147-A177-3AD203B41FA5}">
                      <a16:colId xmlns:a16="http://schemas.microsoft.com/office/drawing/2014/main" val="2414006678"/>
                    </a:ext>
                  </a:extLst>
                </a:gridCol>
              </a:tblGrid>
              <a:tr h="95709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Atomic 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Atomic class template and specializations for bool, int, and pointer type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29149031"/>
                  </a:ext>
                </a:extLst>
              </a:tr>
              <a:tr h="95709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atomic_store 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atomically replaces the value of the atomic object with a non-atomic argument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766895022"/>
                  </a:ext>
                </a:extLst>
              </a:tr>
              <a:tr h="95709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atomic_load 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atomically obtains the value stored in an atomic object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162895395"/>
                  </a:ext>
                </a:extLst>
              </a:tr>
              <a:tr h="95709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atomic_fetch_add 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adds a non-atomic value to an atomic object and obtains the previous value of the atomic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106773228"/>
                  </a:ext>
                </a:extLst>
              </a:tr>
              <a:tr h="1066335">
                <a:tc>
                  <a:txBody>
                    <a:bodyPr/>
                    <a:lstStyle/>
                    <a:p>
                      <a:pPr lvl="0" fontAlgn="t">
                        <a:buNone/>
                      </a:pPr>
                      <a:r>
                        <a:rPr lang="en-US" sz="1800" dirty="0">
                          <a:effectLst/>
                        </a:rPr>
                        <a:t>atomic_compare_exchange_strong (</a:t>
                      </a:r>
                      <a:r>
                        <a:rPr lang="en-US" sz="1800" dirty="0" err="1">
                          <a:effectLst/>
                        </a:rPr>
                        <a:t>obj</a:t>
                      </a:r>
                      <a:r>
                        <a:rPr lang="en-US" sz="1800" dirty="0">
                          <a:effectLst/>
                        </a:rPr>
                        <a:t>, expected, desired)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lvl="0" algn="l" fontAlgn="t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atomically compares the value of the atomic object with non-atomic argument and performs atomic exchange if equal or atomic load if not 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407265778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A9A8FC8-7FE0-4F12-8294-0C1A02AF2849}"/>
              </a:ext>
            </a:extLst>
          </p:cNvPr>
          <p:cNvSpPr txBox="1"/>
          <p:nvPr/>
        </p:nvSpPr>
        <p:spPr>
          <a:xfrm>
            <a:off x="3048000" y="3200400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91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687941" y="1747279"/>
            <a:ext cx="789828" cy="789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aseline="4000" dirty="0">
                <a:solidFill>
                  <a:schemeClr val="tx1"/>
                </a:solidFill>
                <a:latin typeface="Courier"/>
                <a:cs typeface="Courier"/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4F3CEE-1AA2-134E-8696-DB2506441E91}"/>
              </a:ext>
            </a:extLst>
          </p:cNvPr>
          <p:cNvSpPr/>
          <p:nvPr/>
        </p:nvSpPr>
        <p:spPr>
          <a:xfrm>
            <a:off x="5687943" y="1748003"/>
            <a:ext cx="789828" cy="789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baseline="40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448090-D895-624D-8032-C379C6CAB582}"/>
              </a:ext>
            </a:extLst>
          </p:cNvPr>
          <p:cNvSpPr/>
          <p:nvPr/>
        </p:nvSpPr>
        <p:spPr>
          <a:xfrm>
            <a:off x="4114800" y="4415515"/>
            <a:ext cx="789828" cy="789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aseline="4000" dirty="0">
                <a:solidFill>
                  <a:schemeClr val="tx1"/>
                </a:solidFill>
                <a:latin typeface="Courier"/>
                <a:cs typeface="Courier"/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205CC39-AE0E-9649-B8CF-EAD5AF8548FE}"/>
              </a:ext>
            </a:extLst>
          </p:cNvPr>
          <p:cNvSpPr/>
          <p:nvPr/>
        </p:nvSpPr>
        <p:spPr>
          <a:xfrm>
            <a:off x="4117980" y="4410526"/>
            <a:ext cx="789828" cy="789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baseline="40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55482" y="1757284"/>
            <a:ext cx="5232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aseline="4000" dirty="0">
                <a:latin typeface="Courier"/>
                <a:cs typeface="Courier"/>
              </a:rPr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01805" y="4434692"/>
            <a:ext cx="5232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aseline="4000" dirty="0">
                <a:latin typeface="Courier"/>
                <a:cs typeface="Courier"/>
              </a:rPr>
              <a:t>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588" y="278379"/>
            <a:ext cx="11704320" cy="76648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ourier New"/>
                <a:cs typeface="Courier New"/>
              </a:rPr>
              <a:t>atomic_compare_exchange_strong(a,b,c)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AABF-39A8-4467-BC70-552888317299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14800" y="1746598"/>
            <a:ext cx="789828" cy="789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aseline="4000" dirty="0">
                <a:solidFill>
                  <a:schemeClr val="tx1"/>
                </a:solidFill>
                <a:latin typeface="Courier"/>
                <a:cs typeface="Courier"/>
              </a:rPr>
              <a:t>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53687" y="1741609"/>
            <a:ext cx="789828" cy="789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aseline="4000" dirty="0">
                <a:solidFill>
                  <a:schemeClr val="tx1"/>
                </a:solidFill>
                <a:latin typeface="Courier"/>
                <a:cs typeface="Courier"/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71271" y="1616653"/>
            <a:ext cx="557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endParaRPr lang="en-US" sz="4400" dirty="0">
              <a:latin typeface="Courier"/>
              <a:cs typeface="Courier"/>
            </a:endParaRPr>
          </a:p>
          <a:p>
            <a:pPr>
              <a:lnSpc>
                <a:spcPct val="50000"/>
              </a:lnSpc>
            </a:pPr>
            <a:r>
              <a:rPr lang="en-US" sz="6000" dirty="0">
                <a:latin typeface="Courier"/>
                <a:cs typeface="Courier"/>
              </a:rPr>
              <a:t>=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46236" y="1288877"/>
            <a:ext cx="557524" cy="825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endParaRPr lang="en-US" sz="4400" dirty="0">
              <a:latin typeface="Courier"/>
              <a:cs typeface="Courier"/>
            </a:endParaRPr>
          </a:p>
          <a:p>
            <a:pPr>
              <a:lnSpc>
                <a:spcPct val="50000"/>
              </a:lnSpc>
            </a:pPr>
            <a:r>
              <a:rPr lang="en-US" sz="4400" dirty="0">
                <a:latin typeface="Courier"/>
                <a:cs typeface="Courier"/>
              </a:rPr>
              <a:t>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93682" y="1570284"/>
            <a:ext cx="557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endParaRPr lang="en-US" sz="44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</a:pPr>
            <a:r>
              <a:rPr lang="en-US" sz="5400" dirty="0">
                <a:solidFill>
                  <a:srgbClr val="FF0000"/>
                </a:solidFill>
                <a:latin typeface="Courier"/>
                <a:cs typeface="Courier"/>
              </a:rPr>
              <a:t>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AE3FA2-CC44-9743-88DA-829F1C1C81A3}"/>
              </a:ext>
            </a:extLst>
          </p:cNvPr>
          <p:cNvSpPr/>
          <p:nvPr/>
        </p:nvSpPr>
        <p:spPr>
          <a:xfrm>
            <a:off x="7253687" y="4410526"/>
            <a:ext cx="789828" cy="789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aseline="4000" dirty="0">
                <a:solidFill>
                  <a:schemeClr val="tx1"/>
                </a:solidFill>
                <a:latin typeface="Courier"/>
                <a:cs typeface="Courier"/>
              </a:rPr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B52B88-6D44-9A49-B904-1999FE73DDD4}"/>
              </a:ext>
            </a:extLst>
          </p:cNvPr>
          <p:cNvSpPr txBox="1"/>
          <p:nvPr/>
        </p:nvSpPr>
        <p:spPr>
          <a:xfrm>
            <a:off x="4996990" y="4290070"/>
            <a:ext cx="55752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endParaRPr lang="en-US" sz="44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</a:pPr>
            <a:r>
              <a:rPr lang="en-US" sz="5400" dirty="0">
                <a:latin typeface="Courier"/>
                <a:cs typeface="Courier"/>
              </a:rPr>
              <a:t>=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8D536FF-7EB5-3A46-BD68-97CB102AED58}"/>
              </a:ext>
            </a:extLst>
          </p:cNvPr>
          <p:cNvGrpSpPr/>
          <p:nvPr/>
        </p:nvGrpSpPr>
        <p:grpSpPr>
          <a:xfrm flipH="1">
            <a:off x="4484939" y="5301233"/>
            <a:ext cx="3226411" cy="699242"/>
            <a:chOff x="4505498" y="2409718"/>
            <a:chExt cx="1546167" cy="699242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E8ACA93-462F-D748-A40D-EAAF59237E14}"/>
                </a:ext>
              </a:extLst>
            </p:cNvPr>
            <p:cNvCxnSpPr/>
            <p:nvPr/>
          </p:nvCxnSpPr>
          <p:spPr>
            <a:xfrm>
              <a:off x="4505498" y="2409718"/>
              <a:ext cx="0" cy="6992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B34DF12-9B3B-E247-A742-F6742CB42AFC}"/>
                </a:ext>
              </a:extLst>
            </p:cNvPr>
            <p:cNvCxnSpPr/>
            <p:nvPr/>
          </p:nvCxnSpPr>
          <p:spPr>
            <a:xfrm flipV="1">
              <a:off x="6051665" y="2409718"/>
              <a:ext cx="0" cy="6992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DE1F0F7-534E-4949-B538-EF4E8C34A225}"/>
                </a:ext>
              </a:extLst>
            </p:cNvPr>
            <p:cNvCxnSpPr/>
            <p:nvPr/>
          </p:nvCxnSpPr>
          <p:spPr>
            <a:xfrm flipH="1">
              <a:off x="4505498" y="3108960"/>
              <a:ext cx="154616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905049FB-0651-3F4F-BE26-BA70DF839623}"/>
              </a:ext>
            </a:extLst>
          </p:cNvPr>
          <p:cNvSpPr/>
          <p:nvPr/>
        </p:nvSpPr>
        <p:spPr>
          <a:xfrm>
            <a:off x="5676500" y="4410526"/>
            <a:ext cx="789828" cy="789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aseline="4000" dirty="0">
                <a:solidFill>
                  <a:schemeClr val="tx1"/>
                </a:solidFill>
                <a:latin typeface="Courier"/>
                <a:cs typeface="Courier"/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49E459-99DC-B549-AA6A-86CBAFCCD555}"/>
              </a:ext>
            </a:extLst>
          </p:cNvPr>
          <p:cNvSpPr txBox="1"/>
          <p:nvPr/>
        </p:nvSpPr>
        <p:spPr>
          <a:xfrm>
            <a:off x="5037914" y="3887303"/>
            <a:ext cx="557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endParaRPr lang="en-US" sz="4400" dirty="0">
              <a:latin typeface="Courier"/>
              <a:cs typeface="Courier"/>
            </a:endParaRPr>
          </a:p>
          <a:p>
            <a:pPr>
              <a:lnSpc>
                <a:spcPct val="50000"/>
              </a:lnSpc>
            </a:pPr>
            <a:r>
              <a:rPr lang="en-US" sz="4400" dirty="0">
                <a:latin typeface="Courier"/>
                <a:cs typeface="Courier"/>
              </a:rPr>
              <a:t>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A5EB01-9FEB-064F-AE48-630C68F95CBA}"/>
              </a:ext>
            </a:extLst>
          </p:cNvPr>
          <p:cNvSpPr txBox="1"/>
          <p:nvPr/>
        </p:nvSpPr>
        <p:spPr>
          <a:xfrm>
            <a:off x="5028904" y="530123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D105"/>
                </a:solidFill>
              </a:rPr>
              <a:t>✔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52160" y="3818729"/>
            <a:ext cx="4320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/>
                <a:cs typeface="Courier"/>
              </a:rPr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44689" y="3827095"/>
            <a:ext cx="4320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/>
                <a:cs typeface="Courier"/>
              </a:rPr>
              <a:t>c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71700" y="3822367"/>
            <a:ext cx="4320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/>
                <a:cs typeface="Courier"/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60547" y="1155912"/>
            <a:ext cx="4320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/>
                <a:cs typeface="Courier"/>
              </a:rPr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53076" y="1164278"/>
            <a:ext cx="4320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/>
                <a:cs typeface="Courier"/>
              </a:rPr>
              <a:t>c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280087" y="1159550"/>
            <a:ext cx="4320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/>
                <a:cs typeface="Courier"/>
              </a:rPr>
              <a:t>a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8D536FF-7EB5-3A46-BD68-97CB102AED58}"/>
              </a:ext>
            </a:extLst>
          </p:cNvPr>
          <p:cNvGrpSpPr/>
          <p:nvPr/>
        </p:nvGrpSpPr>
        <p:grpSpPr>
          <a:xfrm>
            <a:off x="4507821" y="2581712"/>
            <a:ext cx="1624648" cy="699242"/>
            <a:chOff x="4505498" y="2409718"/>
            <a:chExt cx="1546167" cy="699242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E8ACA93-462F-D748-A40D-EAAF59237E14}"/>
                </a:ext>
              </a:extLst>
            </p:cNvPr>
            <p:cNvCxnSpPr/>
            <p:nvPr/>
          </p:nvCxnSpPr>
          <p:spPr>
            <a:xfrm>
              <a:off x="4505498" y="2409718"/>
              <a:ext cx="0" cy="6992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B34DF12-9B3B-E247-A742-F6742CB42AFC}"/>
                </a:ext>
              </a:extLst>
            </p:cNvPr>
            <p:cNvCxnSpPr/>
            <p:nvPr/>
          </p:nvCxnSpPr>
          <p:spPr>
            <a:xfrm flipV="1">
              <a:off x="6051665" y="2409718"/>
              <a:ext cx="0" cy="6992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DE1F0F7-534E-4949-B538-EF4E8C34A225}"/>
                </a:ext>
              </a:extLst>
            </p:cNvPr>
            <p:cNvCxnSpPr/>
            <p:nvPr/>
          </p:nvCxnSpPr>
          <p:spPr>
            <a:xfrm flipH="1">
              <a:off x="4505498" y="3108960"/>
              <a:ext cx="154616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199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3935E-6 4.47765E-6 L 0.03449 0.06972 C 0.04178 0.08547 0.05258 0.09451 0.06391 0.09451 C 0.07692 0.09451 0.08707 0.08547 0.09449 0.06972 L 0.12898 4.47765E-6 " pathEditMode="relative" rAng="0" ptsTypes="FffFF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3" y="472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695E-7 3.84295E-6 L -0.06911 0.07111 C -0.08343 0.08709 -0.10517 0.09613 -0.12781 0.09613 C -0.15346 0.09613 -0.17402 0.08709 -0.18847 0.07111 L -0.25732 3.84295E-6 " pathEditMode="relative" rAng="0" ptsTypes="FffFF">
                                      <p:cBhvr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73" y="479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7" grpId="0" animBg="1"/>
      <p:bldP spid="9" grpId="0"/>
      <p:bldP spid="10" grpId="0"/>
      <p:bldP spid="14" grpId="0"/>
      <p:bldP spid="15" grpId="0"/>
      <p:bldP spid="16" grpId="0"/>
      <p:bldP spid="36" grpId="0"/>
      <p:bldP spid="43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842"/>
            <a:ext cx="10515600" cy="766482"/>
          </a:xfrm>
        </p:spPr>
        <p:txBody>
          <a:bodyPr>
            <a:normAutofit/>
          </a:bodyPr>
          <a:lstStyle/>
          <a:p>
            <a:r>
              <a:rPr lang="en-US" dirty="0"/>
              <a:t>Memory Order in C</a:t>
            </a:r>
            <a:r>
              <a:rPr lang="en-US" sz="4900" dirty="0"/>
              <a:t>++</a:t>
            </a:r>
            <a:r>
              <a:rPr lang="en-US" dirty="0"/>
              <a:t>11 Atomics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0389"/>
            <a:ext cx="10515600" cy="5486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hlinkClick r:id="rId2"/>
              </a:rPr>
              <a:t>http://en.cppreference.com/w/cpp/atomic/atomic</a:t>
            </a:r>
            <a:endParaRPr lang="en-US" sz="1800" dirty="0"/>
          </a:p>
          <a:p>
            <a:r>
              <a:rPr lang="en-US" sz="1800" dirty="0">
                <a:hlinkClick r:id="rId3"/>
              </a:rPr>
              <a:t>Some interesting observations: (example)</a:t>
            </a:r>
          </a:p>
          <a:p>
            <a:pPr lvl="1"/>
            <a:r>
              <a:rPr lang="en-US" sz="1800" dirty="0">
                <a:hlinkClick r:id="rId3"/>
              </a:rPr>
              <a:t>http://bartoszmilewski.com/2008/12/01/c-atomics-and-memory-ordering/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atomic&lt;int&gt; data = 0;</a:t>
            </a:r>
          </a:p>
          <a:p>
            <a:pPr marL="0" indent="0">
              <a:buNone/>
            </a:pPr>
            <a:r>
              <a:rPr lang="en-US" sz="1800" dirty="0"/>
              <a:t>data.store(1, memory_order_release);</a:t>
            </a:r>
          </a:p>
          <a:p>
            <a:pPr marL="0" indent="0">
              <a:buNone/>
            </a:pPr>
            <a:r>
              <a:rPr lang="en-US" sz="1800" dirty="0"/>
              <a:t>namespace std {</a:t>
            </a:r>
          </a:p>
          <a:p>
            <a:pPr marL="0" indent="0">
              <a:buNone/>
            </a:pPr>
            <a:r>
              <a:rPr lang="en-US" sz="1800" dirty="0"/>
              <a:t>    typedef enum memory_order {</a:t>
            </a:r>
          </a:p>
          <a:p>
            <a:pPr marL="0" indent="0">
              <a:buNone/>
            </a:pPr>
            <a:r>
              <a:rPr lang="en-US" sz="1800" dirty="0"/>
              <a:t>        memory_order_relaxed,</a:t>
            </a:r>
          </a:p>
          <a:p>
            <a:pPr marL="0" indent="0">
              <a:buNone/>
            </a:pPr>
            <a:r>
              <a:rPr lang="en-US" sz="1800" dirty="0"/>
              <a:t>        memory_order_consume,</a:t>
            </a:r>
          </a:p>
          <a:p>
            <a:pPr marL="0" indent="0">
              <a:buNone/>
            </a:pPr>
            <a:r>
              <a:rPr lang="en-US" sz="1800" dirty="0"/>
              <a:t>        memory_order_acquire,</a:t>
            </a:r>
          </a:p>
          <a:p>
            <a:pPr marL="0" indent="0">
              <a:buNone/>
            </a:pPr>
            <a:r>
              <a:rPr lang="en-US" sz="1800" dirty="0"/>
              <a:t>        memory_order_release,</a:t>
            </a:r>
          </a:p>
          <a:p>
            <a:pPr marL="0" indent="0">
              <a:buNone/>
            </a:pPr>
            <a:r>
              <a:rPr lang="en-US" sz="1800" dirty="0"/>
              <a:t>        memory_order_acq_rel,</a:t>
            </a:r>
          </a:p>
          <a:p>
            <a:pPr marL="0" indent="0">
              <a:buNone/>
            </a:pPr>
            <a:r>
              <a:rPr lang="en-US" sz="1800" dirty="0"/>
              <a:t>        memory_order_seq_cst</a:t>
            </a:r>
          </a:p>
          <a:p>
            <a:pPr marL="0" indent="0">
              <a:buNone/>
            </a:pPr>
            <a:r>
              <a:rPr lang="en-US" sz="1800" dirty="0"/>
              <a:t>    } memory_order; 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7D0F-B462-3F43-9FC6-66473A2BF9B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86946"/>
      </p:ext>
    </p:extLst>
  </p:cSld>
  <p:clrMapOvr>
    <a:masterClrMapping/>
  </p:clrMapOvr>
</p:sld>
</file>

<file path=ppt/theme/theme1.xml><?xml version="1.0" encoding="utf-8"?>
<a:theme xmlns:a="http://schemas.openxmlformats.org/drawingml/2006/main" name="MCS-DS_PPT_template_f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template</Template>
  <TotalTime>6106</TotalTime>
  <Words>1772</Words>
  <Application>Microsoft Macintosh PowerPoint</Application>
  <PresentationFormat>Widescreen</PresentationFormat>
  <Paragraphs>723</Paragraphs>
  <Slides>35</Slides>
  <Notes>20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Courier</vt:lpstr>
      <vt:lpstr>Courier New</vt:lpstr>
      <vt:lpstr>Lato</vt:lpstr>
      <vt:lpstr>Lato Medium</vt:lpstr>
      <vt:lpstr>MCS-DS_PPT_template_final</vt:lpstr>
      <vt:lpstr>C++11 Atomics</vt:lpstr>
      <vt:lpstr>PowerPoint Presentation</vt:lpstr>
      <vt:lpstr>Sequential Consistency</vt:lpstr>
      <vt:lpstr>PowerPoint Presentation</vt:lpstr>
      <vt:lpstr>Support for Memory Consistency Models</vt:lpstr>
      <vt:lpstr>C++-11 Atomics</vt:lpstr>
      <vt:lpstr>Atomic: C++ 11 </vt:lpstr>
      <vt:lpstr>atomic_compare_exchange_strong(a,b,c)</vt:lpstr>
      <vt:lpstr>Memory Order in C++11 Atomics</vt:lpstr>
      <vt:lpstr>Locks, Serialization, and Wait-Free Synchronization</vt:lpstr>
      <vt:lpstr>Locks, Critical sections and serialization</vt:lpstr>
      <vt:lpstr>PowerPoint Presentation</vt:lpstr>
      <vt:lpstr>Locks, Serialization, and Wait-Free Synchronization</vt:lpstr>
      <vt:lpstr>An Aside: “Lock-Free Algorithms”</vt:lpstr>
      <vt:lpstr>Example: Circular Fixed-Size Queues</vt:lpstr>
      <vt:lpstr>Circular Queues: Implementation </vt:lpstr>
      <vt:lpstr>Single Producer Single Consumer Queue</vt:lpstr>
      <vt:lpstr>Single Producer Single Consumer: Lockless – Thread Unsafe</vt:lpstr>
      <vt:lpstr>Single Producer Single Consumer: Locking – Thread Safe</vt:lpstr>
      <vt:lpstr>Single Producer Single Consumer: Wait-Free and Thread Safe</vt:lpstr>
      <vt:lpstr>PowerPoint Presentation</vt:lpstr>
      <vt:lpstr>Multiple Producer Single Consumer Queue</vt:lpstr>
      <vt:lpstr>Multiple Producers Single Consumer: Thread Unsafe</vt:lpstr>
      <vt:lpstr>PowerPoint Presentation</vt:lpstr>
      <vt:lpstr>Multiple Producers Single Consumer: Thread Unsafe (1.0)</vt:lpstr>
      <vt:lpstr>Multiple producers Single Consumer: Locking-Thread Safe</vt:lpstr>
      <vt:lpstr>PowerPoint Presentation</vt:lpstr>
      <vt:lpstr>Multiple Producers Single Consumer: Thread Unsafe (1.0)</vt:lpstr>
      <vt:lpstr>Multiple producers Single Consumer: Thread Unsafe (1.1)</vt:lpstr>
      <vt:lpstr>Multiple Producers Single Consumer: LockLess – Thread Safe</vt:lpstr>
      <vt:lpstr>Multiple Producers Single Consumer: LockLess – Thread Safe</vt:lpstr>
      <vt:lpstr>PowerPoint Presentation</vt:lpstr>
      <vt:lpstr>PowerPoint Presentation</vt:lpstr>
      <vt:lpstr>Memory Model </vt:lpstr>
      <vt:lpstr>Release Acquire Ordering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Salunke, Abhilasha Anil</dc:creator>
  <cp:lastModifiedBy>Microsoft Office User</cp:lastModifiedBy>
  <cp:revision>925</cp:revision>
  <dcterms:created xsi:type="dcterms:W3CDTF">2018-07-09T17:00:49Z</dcterms:created>
  <dcterms:modified xsi:type="dcterms:W3CDTF">2018-10-08T14:15:30Z</dcterms:modified>
</cp:coreProperties>
</file>