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4" r:id="rId3"/>
    <p:sldId id="283" r:id="rId4"/>
    <p:sldId id="309" r:id="rId5"/>
    <p:sldId id="310" r:id="rId6"/>
    <p:sldId id="305" r:id="rId7"/>
    <p:sldId id="265" r:id="rId8"/>
    <p:sldId id="273" r:id="rId9"/>
    <p:sldId id="266" r:id="rId10"/>
    <p:sldId id="289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1BD105"/>
    <a:srgbClr val="21FF06"/>
    <a:srgbClr val="FF66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3" autoAdjust="0"/>
    <p:restoredTop sz="94971"/>
  </p:normalViewPr>
  <p:slideViewPr>
    <p:cSldViewPr snapToGrid="0">
      <p:cViewPr varScale="1">
        <p:scale>
          <a:sx n="118" d="100"/>
          <a:sy n="118" d="100"/>
        </p:scale>
        <p:origin x="216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597EB9-5261-48D2-83C1-7825666ACB2A}"/>
    <pc:docChg chg="addSld delSld modSld">
      <pc:chgData name="" userId="" providerId="" clId="Web-{14597EB9-5261-48D2-83C1-7825666ACB2A}" dt="2018-09-28T20:49:31.086" v="63" actId="20577"/>
      <pc:docMkLst>
        <pc:docMk/>
      </pc:docMkLst>
      <pc:sldChg chg="modSp">
        <pc:chgData name="" userId="" providerId="" clId="Web-{14597EB9-5261-48D2-83C1-7825666ACB2A}" dt="2018-09-28T20:39:49.306" v="2" actId="20577"/>
        <pc:sldMkLst>
          <pc:docMk/>
          <pc:sldMk cId="2663005760" sldId="304"/>
        </pc:sldMkLst>
        <pc:spChg chg="mod">
          <ac:chgData name="" userId="" providerId="" clId="Web-{14597EB9-5261-48D2-83C1-7825666ACB2A}" dt="2018-09-28T20:39:49.306" v="2" actId="20577"/>
          <ac:spMkLst>
            <pc:docMk/>
            <pc:sldMk cId="2663005760" sldId="304"/>
            <ac:spMk id="3" creationId="{32A9AB81-6272-A647-B82C-2F50C7A5FFEC}"/>
          </ac:spMkLst>
        </pc:spChg>
      </pc:sldChg>
    </pc:docChg>
  </pc:docChgLst>
  <pc:docChgLst>
    <pc:chgData clId="Web-{D716D6D6-3486-4D8C-8DE7-B3254F2668C5}"/>
    <pc:docChg chg="modSld">
      <pc:chgData name="" userId="" providerId="" clId="Web-{D716D6D6-3486-4D8C-8DE7-B3254F2668C5}" dt="2018-10-11T22:59:02.526" v="22" actId="20577"/>
      <pc:docMkLst>
        <pc:docMk/>
      </pc:docMkLst>
      <pc:sldChg chg="modSp">
        <pc:chgData name="" userId="" providerId="" clId="Web-{D716D6D6-3486-4D8C-8DE7-B3254F2668C5}" dt="2018-10-11T22:59:02.526" v="21" actId="20577"/>
        <pc:sldMkLst>
          <pc:docMk/>
          <pc:sldMk cId="293897583" sldId="288"/>
        </pc:sldMkLst>
        <pc:spChg chg="mod">
          <ac:chgData name="" userId="" providerId="" clId="Web-{D716D6D6-3486-4D8C-8DE7-B3254F2668C5}" dt="2018-10-11T22:59:02.526" v="21" actId="20577"/>
          <ac:spMkLst>
            <pc:docMk/>
            <pc:sldMk cId="293897583" sldId="288"/>
            <ac:spMk id="7" creationId="{9B36E2A9-0EDB-4962-B8A7-48F73D764AC7}"/>
          </ac:spMkLst>
        </pc:spChg>
      </pc:sldChg>
      <pc:sldChg chg="modSp">
        <pc:chgData name="" userId="" providerId="" clId="Web-{D716D6D6-3486-4D8C-8DE7-B3254F2668C5}" dt="2018-10-11T22:58:29.636" v="14" actId="20577"/>
        <pc:sldMkLst>
          <pc:docMk/>
          <pc:sldMk cId="3590885542" sldId="289"/>
        </pc:sldMkLst>
        <pc:spChg chg="mod">
          <ac:chgData name="" userId="" providerId="" clId="Web-{D716D6D6-3486-4D8C-8DE7-B3254F2668C5}" dt="2018-10-11T22:58:29.636" v="14" actId="20577"/>
          <ac:spMkLst>
            <pc:docMk/>
            <pc:sldMk cId="3590885542" sldId="289"/>
            <ac:spMk id="3" creationId="{EBB2C76E-145D-4F80-8C86-3EFCD7E025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22165-898F-4682-B7E0-B33BB4743EF1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9EC3C-2FE7-4356-87BE-FBD325F4AD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more material on C++ atomic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05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Lock version required </a:t>
            </a:r>
          </a:p>
          <a:p>
            <a:r>
              <a:rPr lang="en-US" dirty="0">
                <a:cs typeface="Calibri"/>
              </a:rPr>
              <a:t>Code change and test with results </a:t>
            </a:r>
          </a:p>
          <a:p>
            <a:r>
              <a:rPr lang="en-US" dirty="0">
                <a:cs typeface="Calibri"/>
              </a:rPr>
              <a:t>Animation?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5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Lock version required </a:t>
            </a:r>
          </a:p>
          <a:p>
            <a:r>
              <a:rPr lang="en-US" dirty="0">
                <a:cs typeface="Calibri"/>
              </a:rPr>
              <a:t>Code change and test with results </a:t>
            </a:r>
          </a:p>
          <a:p>
            <a:r>
              <a:rPr lang="en-US" dirty="0">
                <a:cs typeface="Calibri"/>
              </a:rPr>
              <a:t>Animation?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31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Code change and test with results </a:t>
            </a:r>
          </a:p>
          <a:p>
            <a:r>
              <a:rPr lang="en-US" dirty="0">
                <a:cs typeface="Calibri"/>
              </a:rPr>
              <a:t>Animation?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7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5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7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57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67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20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9EC3C-2FE7-4356-87BE-FBD325F4AD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1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424746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B4D1B1-0E00-4CF0-99E2-2C82073BD0DF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4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D7D8CE-CF88-4B30-8062-0B8B5DC239D0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3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7C1C-5BA9-43C6-8EFD-C2D261E2CC3F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1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1D329D5-6C0E-474D-8F35-77B2F9971465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5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8835-C10B-4247-A747-E2F3F728A82C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17F0D7-D0FA-4E55-9162-0034721652DD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1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CABF00-27C8-4E9D-8E34-11475302491E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4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9ED69E-6530-4AD9-B8EA-D4A2985D7543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5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BB28CB9-FFC0-4101-A5D0-375233D67AFB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7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08EE39-5241-46D2-8E11-9A66B076BB80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5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5A352-A520-4216-9955-23770B289D08}" type="datetime1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AABF-39A8-4467-BC70-5528883172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9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F84F-9585-4FE8-B699-0E76F404F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C++11 Atomics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13A4E-5C6E-4D53-9F99-604A7A07A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Avoiding Locks, serialization and Queues </a:t>
            </a:r>
            <a:r>
              <a:rPr lang="en-US"/>
              <a:t>with Atomics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531A3-F5B2-4718-83E3-71D938B0A4CA}"/>
              </a:ext>
            </a:extLst>
          </p:cNvPr>
          <p:cNvSpPr/>
          <p:nvPr/>
        </p:nvSpPr>
        <p:spPr>
          <a:xfrm>
            <a:off x="3651067" y="6108879"/>
            <a:ext cx="48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L. V. Kale at the University of Illinois Urbana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1261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80" y="255495"/>
            <a:ext cx="11579523" cy="766482"/>
          </a:xfrm>
        </p:spPr>
        <p:txBody>
          <a:bodyPr>
            <a:normAutofit/>
          </a:bodyPr>
          <a:lstStyle/>
          <a:p>
            <a:r>
              <a:rPr lang="en-US" sz="3600" dirty="0"/>
              <a:t>Single Producer Single Consumer</a:t>
            </a:r>
            <a:r>
              <a:rPr lang="en-US" sz="3600" dirty="0">
                <a:cs typeface="Calibri"/>
              </a:rPr>
              <a:t>: Lockless – Thread Unsafe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EF73C-3EFE-4F88-802A-82EB7A523B3F}"/>
              </a:ext>
            </a:extLst>
          </p:cNvPr>
          <p:cNvSpPr txBox="1"/>
          <p:nvPr/>
        </p:nvSpPr>
        <p:spPr>
          <a:xfrm>
            <a:off x="430068" y="1021977"/>
            <a:ext cx="4794849" cy="1846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class SPSCQueue{</a:t>
            </a:r>
          </a:p>
          <a:p>
            <a:r>
              <a:rPr lang="en-US" b="1" dirty="0">
                <a:latin typeface="Courier"/>
              </a:rPr>
              <a:t>  private: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solidFill>
                  <a:srgbClr val="538135"/>
                </a:solidFill>
                <a:latin typeface="Courier"/>
              </a:rPr>
              <a:t>   </a:t>
            </a:r>
            <a:r>
              <a:rPr lang="en-US" b="1" dirty="0">
                <a:latin typeface="Courier"/>
              </a:rPr>
              <a:t> T* arr;</a:t>
            </a:r>
            <a:r>
              <a:rPr lang="en-US" b="1" dirty="0">
                <a:latin typeface="Courier"/>
                <a:cs typeface="Calibri"/>
              </a:rPr>
              <a:t> </a:t>
            </a:r>
          </a:p>
          <a:p>
            <a:r>
              <a:rPr lang="en-US" b="1" dirty="0">
                <a:latin typeface="Courier"/>
              </a:rPr>
              <a:t>    </a:t>
            </a:r>
            <a:r>
              <a:rPr lang="en-US" b="1" dirty="0">
                <a:latin typeface="Courier"/>
                <a:cs typeface="Calibri"/>
              </a:rPr>
              <a:t>int count;</a:t>
            </a:r>
          </a:p>
          <a:p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    </a:t>
            </a:r>
            <a:r>
              <a:rPr lang="en-US" b="1" dirty="0">
                <a:solidFill>
                  <a:srgbClr val="000000"/>
                </a:solidFill>
                <a:latin typeface="Courier"/>
                <a:cs typeface="Calibri"/>
              </a:rPr>
              <a:t>int head,tail;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   </a:t>
            </a:r>
            <a:endParaRPr lang="en-US" sz="24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6E2A9-0EDB-4962-B8A7-48F73D764AC7}"/>
              </a:ext>
            </a:extLst>
          </p:cNvPr>
          <p:cNvSpPr txBox="1"/>
          <p:nvPr/>
        </p:nvSpPr>
        <p:spPr>
          <a:xfrm>
            <a:off x="5604027" y="1018858"/>
            <a:ext cx="4794849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 bool deq(T &amp;out){</a:t>
            </a:r>
          </a:p>
          <a:p>
            <a:r>
              <a:rPr lang="en-US" b="1" dirty="0">
                <a:latin typeface="Courier"/>
              </a:rPr>
              <a:t>      int ret=0;</a:t>
            </a:r>
            <a:endParaRPr lang="en-US" dirty="0">
              <a:latin typeface="Courier"/>
            </a:endParaRPr>
          </a:p>
          <a:p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  <a:cs typeface="Calibri"/>
              </a:rPr>
              <a:t>      </a:t>
            </a:r>
            <a:r>
              <a:rPr lang="en-US" b="1" dirty="0">
                <a:latin typeface="Courier"/>
              </a:rPr>
              <a:t>if(</a:t>
            </a:r>
            <a:r>
              <a:rPr lang="en-US" b="1" dirty="0">
                <a:latin typeface="Courier"/>
                <a:cs typeface="Calibri"/>
              </a:rPr>
              <a:t>count&gt;</a:t>
            </a:r>
            <a:r>
              <a:rPr lang="en-US" b="1" dirty="0">
                <a:latin typeface="Courier"/>
              </a:rPr>
              <a:t>0){</a:t>
            </a:r>
            <a:endParaRPr lang="en-US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 count--; </a:t>
            </a:r>
            <a:endParaRPr lang="en-US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 out=arr[mask(head++)];</a:t>
            </a:r>
            <a:endParaRPr lang="en-US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 </a:t>
            </a:r>
            <a:r>
              <a:rPr lang="en-US" b="1" dirty="0">
                <a:latin typeface="Courier"/>
              </a:rPr>
              <a:t>ret=</a:t>
            </a:r>
            <a:r>
              <a:rPr lang="en-US" b="1" dirty="0">
                <a:latin typeface="Courier"/>
                <a:cs typeface="Calibri"/>
              </a:rPr>
              <a:t>1; </a:t>
            </a:r>
            <a:r>
              <a:rPr lang="en-US" b="1" dirty="0">
                <a:latin typeface="Courier"/>
              </a:rPr>
              <a:t>}</a:t>
            </a:r>
            <a:endParaRPr lang="en-US" dirty="0"/>
          </a:p>
          <a:p>
            <a:r>
              <a:rPr lang="en-US" b="1" dirty="0">
                <a:latin typeface="Courier"/>
                <a:cs typeface="Calibri"/>
              </a:rPr>
              <a:t>       </a:t>
            </a:r>
          </a:p>
          <a:p>
            <a:r>
              <a:rPr lang="en-US" b="1" dirty="0">
                <a:latin typeface="Courier"/>
              </a:rPr>
              <a:t>      return ret;</a:t>
            </a:r>
          </a:p>
          <a:p>
            <a:r>
              <a:rPr lang="en-US" b="1" dirty="0">
                <a:latin typeface="Courier"/>
              </a:rPr>
              <a:t>    }</a:t>
            </a:r>
            <a:endParaRPr lang="en-US" b="1" dirty="0">
              <a:latin typeface="Courier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2C76E-145D-4F80-8C86-3EFCD7E02557}"/>
              </a:ext>
            </a:extLst>
          </p:cNvPr>
          <p:cNvSpPr txBox="1"/>
          <p:nvPr/>
        </p:nvSpPr>
        <p:spPr>
          <a:xfrm>
            <a:off x="5604027" y="3992192"/>
            <a:ext cx="6382375" cy="16312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Using the notion of 'count</a:t>
            </a:r>
            <a:r>
              <a:rPr lang="en-US" sz="2000" dirty="0">
                <a:cs typeface="Calibri"/>
              </a:rPr>
              <a:t>' to safeguard the queue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But there is a race condition on the access of count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Both producer and consumer can try to access 'count' at the same time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Can lead to inconsistency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DB628-22B6-4F96-A70F-818BA316E986}"/>
              </a:ext>
            </a:extLst>
          </p:cNvPr>
          <p:cNvSpPr txBox="1"/>
          <p:nvPr/>
        </p:nvSpPr>
        <p:spPr>
          <a:xfrm>
            <a:off x="430069" y="2868636"/>
            <a:ext cx="4794848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b="1" dirty="0">
                <a:latin typeface="Courier"/>
                <a:cs typeface="Calibri"/>
              </a:rPr>
              <a:t>public: </a:t>
            </a:r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  bool enq(T &amp;data){</a:t>
            </a:r>
          </a:p>
          <a:p>
            <a:r>
              <a:rPr lang="en-US" b="1" dirty="0">
                <a:latin typeface="Courier"/>
                <a:cs typeface="Calibri"/>
              </a:rPr>
              <a:t>      int ret=0; </a:t>
            </a:r>
          </a:p>
          <a:p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    if(count&lt;capacity){</a:t>
            </a:r>
            <a:endParaRPr lang="en-US" dirty="0">
              <a:latin typeface="Courier"/>
            </a:endParaRPr>
          </a:p>
          <a:p>
            <a:r>
              <a:rPr lang="en-US" b="1" dirty="0">
                <a:latin typeface="Courier"/>
                <a:cs typeface="Calibri"/>
              </a:rPr>
              <a:t>        count++; </a:t>
            </a:r>
            <a:endParaRPr lang="en-US" dirty="0">
              <a:latin typeface="Courier"/>
              <a:cs typeface="Calibri"/>
            </a:endParaRPr>
          </a:p>
          <a:p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        </a:t>
            </a:r>
            <a:r>
              <a:rPr lang="en-US" b="1" dirty="0">
                <a:latin typeface="Courier"/>
                <a:cs typeface="Calibri"/>
              </a:rPr>
              <a:t>arr[mask(tail++)]=data;</a:t>
            </a:r>
            <a:endParaRPr lang="en-US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 ret= 1;}</a:t>
            </a:r>
            <a:endParaRPr lang="en-US" dirty="0">
              <a:latin typeface="Courier"/>
              <a:cs typeface="Calibri"/>
            </a:endParaRPr>
          </a:p>
          <a:p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   return ret; 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 }</a:t>
            </a:r>
          </a:p>
        </p:txBody>
      </p:sp>
    </p:spTree>
    <p:extLst>
      <p:ext uri="{BB962C8B-B14F-4D97-AF65-F5344CB8AC3E}">
        <p14:creationId xmlns:p14="http://schemas.microsoft.com/office/powerpoint/2010/main" val="359088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80" y="255495"/>
            <a:ext cx="11579523" cy="766482"/>
          </a:xfrm>
        </p:spPr>
        <p:txBody>
          <a:bodyPr>
            <a:normAutofit/>
          </a:bodyPr>
          <a:lstStyle/>
          <a:p>
            <a:r>
              <a:rPr lang="en-US" sz="3600" dirty="0"/>
              <a:t>Single Producer Single Consumer</a:t>
            </a:r>
            <a:r>
              <a:rPr lang="en-US" sz="3600" dirty="0">
                <a:cs typeface="Calibri"/>
              </a:rPr>
              <a:t>: Locking – Thread Safe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EF73C-3EFE-4F88-802A-82EB7A523B3F}"/>
              </a:ext>
            </a:extLst>
          </p:cNvPr>
          <p:cNvSpPr txBox="1"/>
          <p:nvPr/>
        </p:nvSpPr>
        <p:spPr>
          <a:xfrm>
            <a:off x="406880" y="1021977"/>
            <a:ext cx="5273614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class SPSCQueue{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 private: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solidFill>
                  <a:srgbClr val="538135"/>
                </a:solidFill>
                <a:latin typeface="Courier"/>
              </a:rPr>
              <a:t>   </a:t>
            </a:r>
            <a:r>
              <a:rPr lang="en-US" b="1" dirty="0">
                <a:latin typeface="Courier"/>
              </a:rPr>
              <a:t> T* arr;</a:t>
            </a:r>
            <a:r>
              <a:rPr lang="en-US" b="1" dirty="0">
                <a:latin typeface="Courier"/>
                <a:cs typeface="Calibri"/>
              </a:rPr>
              <a:t> </a:t>
            </a:r>
          </a:p>
          <a:p>
            <a:r>
              <a:rPr lang="en-US" b="1" dirty="0">
                <a:latin typeface="Courier"/>
              </a:rPr>
              <a:t>    </a:t>
            </a:r>
            <a:r>
              <a:rPr lang="en-US" b="1" dirty="0">
                <a:latin typeface="Courier"/>
                <a:cs typeface="Calibri"/>
              </a:rPr>
              <a:t>int count</a:t>
            </a:r>
          </a:p>
          <a:p>
            <a:r>
              <a:rPr lang="en-US" b="1" dirty="0">
                <a:latin typeface="Courier"/>
                <a:cs typeface="Calibri"/>
              </a:rPr>
              <a:t>    int head</a:t>
            </a:r>
            <a:r>
              <a:rPr lang="en-US" b="1" dirty="0">
                <a:solidFill>
                  <a:srgbClr val="000000"/>
                </a:solidFill>
                <a:latin typeface="Courier"/>
                <a:cs typeface="Calibri"/>
              </a:rPr>
              <a:t>,tail;</a:t>
            </a:r>
            <a:endParaRPr lang="en-US" b="1" dirty="0">
              <a:latin typeface="Courier"/>
            </a:endParaRPr>
          </a:p>
          <a:p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    </a:t>
            </a:r>
            <a:r>
              <a:rPr lang="en-US" b="1" dirty="0">
                <a:solidFill>
                  <a:srgbClr val="000000"/>
                </a:solidFill>
                <a:latin typeface="Courier"/>
                <a:cs typeface="Calibri"/>
              </a:rPr>
              <a:t>mutex mtx;</a:t>
            </a:r>
            <a:endParaRPr lang="en-US" b="1" dirty="0">
              <a:latin typeface="Courier"/>
              <a:cs typeface="Calibri"/>
            </a:endParaRPr>
          </a:p>
          <a:p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public: </a:t>
            </a:r>
          </a:p>
          <a:p>
            <a:r>
              <a:rPr lang="en-US" b="1" dirty="0">
                <a:latin typeface="Courier"/>
              </a:rPr>
              <a:t>    bool enq(T &amp;data){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int ret=0; </a:t>
            </a:r>
          </a:p>
          <a:p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      mtx.lock();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if(count&lt;capacity){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 count++; </a:t>
            </a:r>
          </a:p>
          <a:p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        </a:t>
            </a:r>
            <a:r>
              <a:rPr lang="en-US" b="1" dirty="0">
                <a:latin typeface="Courier"/>
                <a:cs typeface="Calibri"/>
              </a:rPr>
              <a:t>arr[mask(tail++)]=data;</a:t>
            </a:r>
          </a:p>
          <a:p>
            <a:r>
              <a:rPr lang="en-US" b="1" dirty="0">
                <a:latin typeface="Courier"/>
                <a:cs typeface="Calibri"/>
              </a:rPr>
              <a:t>        ret= 1;}</a:t>
            </a:r>
          </a:p>
          <a:p>
            <a:r>
              <a:rPr lang="en-US" b="1" dirty="0">
                <a:latin typeface="Courier"/>
                <a:cs typeface="Calibri"/>
              </a:rPr>
              <a:t>      </a:t>
            </a:r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mtx.unlock();</a:t>
            </a:r>
            <a:r>
              <a:rPr lang="en-US" b="1" dirty="0">
                <a:latin typeface="Courier"/>
                <a:cs typeface="Calibri"/>
              </a:rPr>
              <a:t> </a:t>
            </a:r>
          </a:p>
          <a:p>
            <a:r>
              <a:rPr lang="en-US" b="1" dirty="0">
                <a:latin typeface="Courier"/>
              </a:rPr>
              <a:t>      return ret; 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 } </a:t>
            </a:r>
            <a:endParaRPr lang="en-US" b="1" dirty="0">
              <a:latin typeface="Courier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6E2A9-0EDB-4962-B8A7-48F73D764AC7}"/>
              </a:ext>
            </a:extLst>
          </p:cNvPr>
          <p:cNvSpPr txBox="1"/>
          <p:nvPr/>
        </p:nvSpPr>
        <p:spPr>
          <a:xfrm>
            <a:off x="6096000" y="1021977"/>
            <a:ext cx="528799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 bool deq(T &amp;out){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int ret=0;</a:t>
            </a:r>
          </a:p>
          <a:p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      mtx.lock();</a:t>
            </a:r>
            <a:r>
              <a:rPr lang="en-US" b="1" dirty="0">
                <a:latin typeface="Courier"/>
                <a:cs typeface="Calibri"/>
              </a:rPr>
              <a:t> </a:t>
            </a:r>
          </a:p>
          <a:p>
            <a:r>
              <a:rPr lang="en-US" b="1" dirty="0">
                <a:latin typeface="Courier"/>
              </a:rPr>
              <a:t>      if(count&gt;0){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 count--; </a:t>
            </a:r>
          </a:p>
          <a:p>
            <a:r>
              <a:rPr lang="en-US" b="1" dirty="0">
                <a:latin typeface="Courier"/>
                <a:cs typeface="Calibri"/>
              </a:rPr>
              <a:t>        out=arr[mask(head++)];</a:t>
            </a:r>
          </a:p>
          <a:p>
            <a:r>
              <a:rPr lang="en-US" b="1" dirty="0">
                <a:latin typeface="Courier"/>
                <a:cs typeface="Calibri"/>
              </a:rPr>
              <a:t>        ret=1; }</a:t>
            </a:r>
          </a:p>
          <a:p>
            <a:r>
              <a:rPr lang="en-US" b="1" dirty="0">
                <a:latin typeface="Courier"/>
              </a:rPr>
              <a:t>      </a:t>
            </a:r>
            <a:r>
              <a:rPr lang="en-US" b="1" dirty="0">
                <a:solidFill>
                  <a:srgbClr val="538135"/>
                </a:solidFill>
                <a:latin typeface="Courier"/>
              </a:rPr>
              <a:t>mtx.unlock();</a:t>
            </a:r>
            <a:r>
              <a:rPr lang="en-US" b="1" dirty="0">
                <a:latin typeface="Courier"/>
              </a:rPr>
              <a:t> 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return ret;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 }</a:t>
            </a:r>
            <a:endParaRPr lang="en-US" b="1" dirty="0">
              <a:latin typeface="Courier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2C76E-145D-4F80-8C86-3EFCD7E02557}"/>
              </a:ext>
            </a:extLst>
          </p:cNvPr>
          <p:cNvSpPr txBox="1"/>
          <p:nvPr/>
        </p:nvSpPr>
        <p:spPr>
          <a:xfrm>
            <a:off x="6096000" y="3855439"/>
            <a:ext cx="5651021" cy="25545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Using the notion of 'count</a:t>
            </a:r>
            <a:r>
              <a:rPr lang="en-US" sz="2000" dirty="0">
                <a:cs typeface="Calibri"/>
              </a:rPr>
              <a:t>' to safeguard the queue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Once the mtx is acquired by a thread no other thread can acquire it before mtx.unlock()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Other threads wait till the lock is released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Locking and unlocking overheads are significant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Note: always release lock before return statement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A3F26B-3D57-4485-880E-FB349F906D91}"/>
              </a:ext>
            </a:extLst>
          </p:cNvPr>
          <p:cNvSpPr/>
          <p:nvPr/>
        </p:nvSpPr>
        <p:spPr>
          <a:xfrm>
            <a:off x="6800078" y="1888950"/>
            <a:ext cx="3515193" cy="1092882"/>
          </a:xfrm>
          <a:prstGeom prst="rect">
            <a:avLst/>
          </a:prstGeom>
          <a:solidFill>
            <a:schemeClr val="accent2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84FE6-7D58-429F-9423-A990F4801471}"/>
              </a:ext>
            </a:extLst>
          </p:cNvPr>
          <p:cNvSpPr/>
          <p:nvPr/>
        </p:nvSpPr>
        <p:spPr>
          <a:xfrm>
            <a:off x="1191134" y="4082492"/>
            <a:ext cx="3651618" cy="1091510"/>
          </a:xfrm>
          <a:prstGeom prst="rect">
            <a:avLst/>
          </a:prstGeom>
          <a:solidFill>
            <a:schemeClr val="accent2">
              <a:lumMod val="40000"/>
              <a:lumOff val="60000"/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6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80" y="255495"/>
            <a:ext cx="11579523" cy="766482"/>
          </a:xfrm>
        </p:spPr>
        <p:txBody>
          <a:bodyPr>
            <a:normAutofit/>
          </a:bodyPr>
          <a:lstStyle/>
          <a:p>
            <a:r>
              <a:rPr lang="en-US" sz="3600" dirty="0"/>
              <a:t>Single Producer Single Consumer</a:t>
            </a:r>
            <a:r>
              <a:rPr lang="en-US" sz="3600" dirty="0">
                <a:cs typeface="Calibri"/>
              </a:rPr>
              <a:t>: Wait-Free and Thread Safe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EF73C-3EFE-4F88-802A-82EB7A523B3F}"/>
              </a:ext>
            </a:extLst>
          </p:cNvPr>
          <p:cNvSpPr txBox="1"/>
          <p:nvPr/>
        </p:nvSpPr>
        <p:spPr>
          <a:xfrm>
            <a:off x="406880" y="1047667"/>
            <a:ext cx="527361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class SPSCQueue{</a:t>
            </a:r>
          </a:p>
          <a:p>
            <a:r>
              <a:rPr lang="en-US" b="1" dirty="0">
                <a:latin typeface="Courier"/>
              </a:rPr>
              <a:t>  private: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solidFill>
                  <a:srgbClr val="538135"/>
                </a:solidFill>
                <a:latin typeface="Courier"/>
              </a:rPr>
              <a:t>    array&lt;atomic&lt;T&gt;,capacity&gt; arr;</a:t>
            </a:r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 </a:t>
            </a:r>
            <a:endParaRPr lang="en-US" b="1" dirty="0">
              <a:solidFill>
                <a:srgbClr val="538135"/>
              </a:solidFill>
              <a:latin typeface="Courier"/>
            </a:endParaRPr>
          </a:p>
          <a:p>
            <a:r>
              <a:rPr lang="en-US" b="1" dirty="0">
                <a:solidFill>
                  <a:srgbClr val="538135"/>
                </a:solidFill>
                <a:latin typeface="Courier"/>
              </a:rPr>
              <a:t>    atomic&lt;int&gt; </a:t>
            </a:r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count;</a:t>
            </a:r>
          </a:p>
          <a:p>
            <a:r>
              <a:rPr lang="en-US" b="1" dirty="0">
                <a:solidFill>
                  <a:srgbClr val="538135"/>
                </a:solidFill>
                <a:latin typeface="Courier"/>
                <a:cs typeface="Calibri"/>
              </a:rPr>
              <a:t>    </a:t>
            </a:r>
            <a:r>
              <a:rPr lang="en-US" b="1" dirty="0">
                <a:solidFill>
                  <a:srgbClr val="000000"/>
                </a:solidFill>
                <a:latin typeface="Courier"/>
                <a:cs typeface="Calibri"/>
              </a:rPr>
              <a:t>int head,tail;</a:t>
            </a:r>
            <a:r>
              <a:rPr lang="en-US" b="1" dirty="0">
                <a:latin typeface="Courier"/>
              </a:rPr>
              <a:t>  </a:t>
            </a:r>
          </a:p>
          <a:p>
            <a:endParaRPr lang="en-US" b="1" dirty="0">
              <a:latin typeface="Courier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6E2A9-0EDB-4962-B8A7-48F73D764AC7}"/>
              </a:ext>
            </a:extLst>
          </p:cNvPr>
          <p:cNvSpPr txBox="1"/>
          <p:nvPr/>
        </p:nvSpPr>
        <p:spPr>
          <a:xfrm>
            <a:off x="6339835" y="1020372"/>
            <a:ext cx="5267864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"/>
              </a:rPr>
              <a:t> bool deq(T &amp;out){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if(</a:t>
            </a:r>
            <a:r>
              <a:rPr lang="en-US" b="1" dirty="0" err="1">
                <a:solidFill>
                  <a:srgbClr val="538135"/>
                </a:solidFill>
                <a:latin typeface="Courier"/>
              </a:rPr>
              <a:t>count.load</a:t>
            </a:r>
            <a:r>
              <a:rPr lang="en-US" b="1" dirty="0">
                <a:solidFill>
                  <a:srgbClr val="538135"/>
                </a:solidFill>
                <a:latin typeface="Courier"/>
              </a:rPr>
              <a:t>()&gt;0</a:t>
            </a:r>
            <a:r>
              <a:rPr lang="en-US" b="1" dirty="0">
                <a:latin typeface="Courier"/>
              </a:rPr>
              <a:t>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  <a:cs typeface="Calibri"/>
              </a:rPr>
              <a:t>        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alibri"/>
              </a:rPr>
              <a:t>out=arr[mask(head++)].load()</a:t>
            </a:r>
          </a:p>
          <a:p>
            <a:r>
              <a:rPr lang="en-US" b="1" dirty="0">
                <a:solidFill>
                  <a:srgbClr val="000000"/>
                </a:solidFill>
                <a:latin typeface="Courier"/>
                <a:cs typeface="Calibri"/>
              </a:rPr>
              <a:t>        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alibri"/>
              </a:rPr>
              <a:t>count.fetch_add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alibri"/>
              </a:rPr>
              <a:t>(-1);</a:t>
            </a:r>
          </a:p>
          <a:p>
            <a:r>
              <a:rPr lang="en-US" b="1" dirty="0">
                <a:latin typeface="Courier"/>
                <a:cs typeface="Calibri"/>
              </a:rPr>
              <a:t>         return 1;}</a:t>
            </a:r>
          </a:p>
          <a:p>
            <a:r>
              <a:rPr lang="en-US" b="1" dirty="0">
                <a:latin typeface="Courier"/>
                <a:cs typeface="Calibri"/>
              </a:rPr>
              <a:t>     </a:t>
            </a:r>
            <a:r>
              <a:rPr lang="en-US" b="1" dirty="0">
                <a:latin typeface="Courier"/>
              </a:rPr>
              <a:t>return 0; }</a:t>
            </a:r>
            <a:endParaRPr lang="en-US" b="1" dirty="0">
              <a:latin typeface="Courier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2C76E-145D-4F80-8C86-3EFCD7E02557}"/>
              </a:ext>
            </a:extLst>
          </p:cNvPr>
          <p:cNvSpPr txBox="1"/>
          <p:nvPr/>
        </p:nvSpPr>
        <p:spPr>
          <a:xfrm>
            <a:off x="6334085" y="3163939"/>
            <a:ext cx="5273614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Make count atomic (accessed by producer and consumer) to prevent contention 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2 atomic operations per enq or deq operation in the normal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94D59-DD27-46C0-AB56-7FD7B7269205}"/>
              </a:ext>
            </a:extLst>
          </p:cNvPr>
          <p:cNvSpPr txBox="1"/>
          <p:nvPr/>
        </p:nvSpPr>
        <p:spPr>
          <a:xfrm>
            <a:off x="326506" y="3163939"/>
            <a:ext cx="550962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b="1" dirty="0">
                <a:latin typeface="Courier"/>
                <a:cs typeface="Calibri"/>
              </a:rPr>
              <a:t>  public: </a:t>
            </a:r>
            <a:endParaRPr lang="en-US" b="1" dirty="0">
              <a:latin typeface="Courier"/>
            </a:endParaRPr>
          </a:p>
          <a:p>
            <a:r>
              <a:rPr lang="en-US" b="1" dirty="0">
                <a:latin typeface="Courier"/>
              </a:rPr>
              <a:t>    bool enq(T &amp;data){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latin typeface="Courier"/>
              </a:rPr>
              <a:t>      if(</a:t>
            </a:r>
            <a:r>
              <a:rPr lang="en-US" b="1" dirty="0" err="1">
                <a:solidFill>
                  <a:srgbClr val="538135"/>
                </a:solidFill>
                <a:latin typeface="Courier"/>
              </a:rPr>
              <a:t>count.load</a:t>
            </a:r>
            <a:r>
              <a:rPr lang="en-US" b="1" dirty="0">
                <a:solidFill>
                  <a:srgbClr val="538135"/>
                </a:solidFill>
                <a:latin typeface="Courier"/>
              </a:rPr>
              <a:t>()&lt;</a:t>
            </a:r>
            <a:r>
              <a:rPr lang="en-US" b="1" dirty="0">
                <a:latin typeface="Courier"/>
              </a:rPr>
              <a:t>capacity){</a:t>
            </a:r>
            <a:r>
              <a:rPr lang="en-US" b="1" dirty="0">
                <a:latin typeface="Courier"/>
                <a:cs typeface="Calibri"/>
              </a:rPr>
              <a:t> </a:t>
            </a:r>
          </a:p>
          <a:p>
            <a:r>
              <a:rPr lang="en-US" b="1" dirty="0">
                <a:latin typeface="Courier"/>
                <a:cs typeface="Calibri"/>
              </a:rPr>
              <a:t>        </a:t>
            </a:r>
            <a:r>
              <a:rPr lang="en-US" b="1" dirty="0">
                <a:solidFill>
                  <a:srgbClr val="538135"/>
                </a:solidFill>
                <a:latin typeface="Courier"/>
              </a:rPr>
              <a:t>arr[mask(tail++)].store(data);</a:t>
            </a:r>
            <a:endParaRPr lang="en-US" b="1" dirty="0">
              <a:solidFill>
                <a:srgbClr val="538135"/>
              </a:solidFill>
              <a:latin typeface="Courier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        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"/>
              </a:rPr>
              <a:t>count.fetch_add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(1);</a:t>
            </a:r>
          </a:p>
          <a:p>
            <a:r>
              <a:rPr lang="en-US" b="1" dirty="0">
                <a:latin typeface="Courier"/>
              </a:rPr>
              <a:t>        return 1;}</a:t>
            </a:r>
            <a:endParaRPr lang="en-US" b="1" dirty="0">
              <a:latin typeface="Courier"/>
              <a:cs typeface="Calibri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/>
                <a:cs typeface="Calibri"/>
              </a:rPr>
              <a:t>      </a:t>
            </a:r>
            <a:r>
              <a:rPr lang="en-US" b="1" dirty="0">
                <a:latin typeface="Courier"/>
                <a:cs typeface="Calibri"/>
              </a:rPr>
              <a:t>return 0; }</a:t>
            </a:r>
            <a:endParaRPr lang="en-US" b="1" dirty="0">
              <a:latin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53A5-3A94-8045-B33B-A0E799A8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5495"/>
            <a:ext cx="10610461" cy="766482"/>
          </a:xfrm>
        </p:spPr>
        <p:txBody>
          <a:bodyPr>
            <a:normAutofit fontScale="90000"/>
          </a:bodyPr>
          <a:lstStyle/>
          <a:p>
            <a:r>
              <a:rPr lang="en-US" dirty="0"/>
              <a:t>Locks, Serialization, and Wait-Free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AB81-6272-A647-B82C-2F50C7A5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217"/>
            <a:ext cx="10515600" cy="5007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Locks are an established way of enforcing mutual exclusion </a:t>
            </a:r>
          </a:p>
          <a:p>
            <a:pPr lvl="1"/>
            <a:r>
              <a:rPr lang="en-US" dirty="0"/>
              <a:t>It also enforces aspects of sequential consistency: </a:t>
            </a:r>
          </a:p>
          <a:p>
            <a:pPr lvl="2"/>
            <a:r>
              <a:rPr lang="en-US" dirty="0"/>
              <a:t>Memory operations are not moved across lock or unlock calls by the compiler</a:t>
            </a:r>
          </a:p>
          <a:p>
            <a:pPr lvl="2"/>
            <a:r>
              <a:rPr lang="en-US" dirty="0"/>
              <a:t>Hardware is made to ensure all writes are completed at lock() or unlock()</a:t>
            </a:r>
          </a:p>
          <a:p>
            <a:r>
              <a:rPr lang="en-US" dirty="0"/>
              <a:t>But locks are expensive, because they cause serialization</a:t>
            </a:r>
            <a:endParaRPr lang="en-US" dirty="0">
              <a:cs typeface="Calibri"/>
            </a:endParaRP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62CFD-EC42-5B46-8393-4636664B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8330F-A404-5341-B640-01F72B82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Locks, Critical sections and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6797234" cy="5007069"/>
          </a:xfrm>
        </p:spPr>
        <p:txBody>
          <a:bodyPr/>
          <a:lstStyle/>
          <a:p>
            <a:r>
              <a:rPr lang="en-US" dirty="0"/>
              <a:t>Suppose all threads are doing the following</a:t>
            </a:r>
          </a:p>
          <a:p>
            <a:pPr lvl="1"/>
            <a:r>
              <a:rPr lang="en-US" dirty="0"/>
              <a:t>The work in </a:t>
            </a:r>
            <a:r>
              <a:rPr lang="en-US" dirty="0" err="1"/>
              <a:t>dowork</a:t>
            </a:r>
            <a:r>
              <a:rPr lang="en-US" dirty="0"/>
              <a:t>()  is </a:t>
            </a:r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baseline="-25000" dirty="0"/>
          </a:p>
          <a:p>
            <a:pPr lvl="1"/>
            <a:r>
              <a:rPr lang="en-US" dirty="0"/>
              <a:t>The time in </a:t>
            </a:r>
            <a:r>
              <a:rPr lang="en-US" i="1" dirty="0"/>
              <a:t>critical</a:t>
            </a:r>
            <a:r>
              <a:rPr lang="en-US" dirty="0"/>
              <a:t> is </a:t>
            </a:r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  <a:p>
            <a:pPr lvl="1"/>
            <a:r>
              <a:rPr lang="en-US" dirty="0"/>
              <a:t>The serialization cost becomes a problem as the number of threads increase, but can be small up to #threads &lt; </a:t>
            </a:r>
            <a:r>
              <a:rPr lang="en-US" dirty="0" err="1"/>
              <a:t>t</a:t>
            </a:r>
            <a:r>
              <a:rPr lang="en-US" baseline="-25000" dirty="0" err="1"/>
              <a:t>w</a:t>
            </a:r>
            <a:r>
              <a:rPr lang="en-US" dirty="0"/>
              <a:t>/</a:t>
            </a:r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81094" y="1169894"/>
            <a:ext cx="268532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I = 0, N</a:t>
            </a:r>
          </a:p>
          <a:p>
            <a:r>
              <a:rPr lang="en-US" dirty="0"/>
              <a:t>     </a:t>
            </a:r>
            <a:r>
              <a:rPr lang="en-US" dirty="0" err="1"/>
              <a:t>dowork</a:t>
            </a:r>
            <a:r>
              <a:rPr lang="en-US" dirty="0"/>
              <a:t>();</a:t>
            </a:r>
          </a:p>
          <a:p>
            <a:r>
              <a:rPr lang="en-US" dirty="0"/>
              <a:t>     lock(x); </a:t>
            </a:r>
          </a:p>
          <a:p>
            <a:r>
              <a:rPr lang="en-US" dirty="0"/>
              <a:t>     critical .. ; </a:t>
            </a:r>
          </a:p>
          <a:p>
            <a:r>
              <a:rPr lang="en-US" dirty="0"/>
              <a:t>     unlock(x) </a:t>
            </a:r>
          </a:p>
        </p:txBody>
      </p:sp>
    </p:spTree>
    <p:extLst>
      <p:ext uri="{BB962C8B-B14F-4D97-AF65-F5344CB8AC3E}">
        <p14:creationId xmlns:p14="http://schemas.microsoft.com/office/powerpoint/2010/main" val="244948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0527" y="544010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82456" y="1356164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95957" y="941410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99103" y="528578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3784927" y="536294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13139" y="530504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5210541" y="561369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59848" y="924049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4157246" y="931766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55317" y="1342669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5164243" y="939481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5548135" y="945266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85196" y="1352316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13411" y="1358098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25" name="Rectangle 24"/>
          <p:cNvSpPr/>
          <p:nvPr/>
        </p:nvSpPr>
        <p:spPr>
          <a:xfrm>
            <a:off x="5897303" y="1363883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215603" y="555580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27" name="Rectangle 26"/>
          <p:cNvSpPr/>
          <p:nvPr/>
        </p:nvSpPr>
        <p:spPr>
          <a:xfrm>
            <a:off x="6613005" y="586445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566707" y="964557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29" name="Rectangle 28"/>
          <p:cNvSpPr/>
          <p:nvPr/>
        </p:nvSpPr>
        <p:spPr>
          <a:xfrm>
            <a:off x="6962174" y="970342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939025" y="1371599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7311342" y="1388959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652789" y="592230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8050191" y="623095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992318" y="989632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35" name="Rectangle 34"/>
          <p:cNvSpPr/>
          <p:nvPr/>
        </p:nvSpPr>
        <p:spPr>
          <a:xfrm>
            <a:off x="8387785" y="1006992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353061" y="1408249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37" name="Rectangle 36"/>
          <p:cNvSpPr/>
          <p:nvPr/>
        </p:nvSpPr>
        <p:spPr>
          <a:xfrm>
            <a:off x="8736953" y="1414034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82058" y="3227402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3867882" y="3235118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42803" y="3622873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4240201" y="3630590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238272" y="4041493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46" name="Rectangle 45"/>
          <p:cNvSpPr/>
          <p:nvPr/>
        </p:nvSpPr>
        <p:spPr>
          <a:xfrm>
            <a:off x="4568151" y="4051140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64294" y="4494834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49" name="Rectangle 48"/>
          <p:cNvSpPr/>
          <p:nvPr/>
        </p:nvSpPr>
        <p:spPr>
          <a:xfrm>
            <a:off x="4894173" y="4504481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820859" y="5006050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5208615" y="5015697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193182" y="5459392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55" name="Rectangle 54"/>
          <p:cNvSpPr/>
          <p:nvPr/>
        </p:nvSpPr>
        <p:spPr>
          <a:xfrm>
            <a:off x="5523061" y="5469039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DEA3AB-A657-B54D-BC32-1EF4FD234EC3}"/>
              </a:ext>
            </a:extLst>
          </p:cNvPr>
          <p:cNvGrpSpPr/>
          <p:nvPr/>
        </p:nvGrpSpPr>
        <p:grpSpPr>
          <a:xfrm>
            <a:off x="2446115" y="3242834"/>
            <a:ext cx="1051369" cy="2914894"/>
            <a:chOff x="2446115" y="3242834"/>
            <a:chExt cx="1051369" cy="2914894"/>
          </a:xfrm>
        </p:grpSpPr>
        <p:sp>
          <p:nvSpPr>
            <p:cNvPr id="38" name="Rectangle 37"/>
            <p:cNvSpPr/>
            <p:nvPr/>
          </p:nvSpPr>
          <p:spPr>
            <a:xfrm>
              <a:off x="2463482" y="3242834"/>
              <a:ext cx="1018572" cy="266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</a:t>
              </a:r>
              <a:r>
                <a:rPr lang="en-US" baseline="-25000" dirty="0" err="1"/>
                <a:t>w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65411" y="4054988"/>
              <a:ext cx="1018572" cy="266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</a:t>
              </a:r>
              <a:r>
                <a:rPr lang="en-US" baseline="-25000" dirty="0" err="1"/>
                <a:t>w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78912" y="3640234"/>
              <a:ext cx="1018572" cy="266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</a:t>
              </a:r>
              <a:r>
                <a:rPr lang="en-US" baseline="-25000" dirty="0" err="1"/>
                <a:t>w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67340" y="4508329"/>
              <a:ext cx="1018572" cy="266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</a:t>
              </a:r>
              <a:r>
                <a:rPr lang="en-US" baseline="-25000" dirty="0" err="1"/>
                <a:t>w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446115" y="5019545"/>
              <a:ext cx="1018572" cy="266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</a:t>
              </a:r>
              <a:r>
                <a:rPr lang="en-US" baseline="-25000" dirty="0" err="1"/>
                <a:t>w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59616" y="5484462"/>
              <a:ext cx="1018572" cy="266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</a:t>
              </a:r>
              <a:r>
                <a:rPr lang="en-US" baseline="-25000" dirty="0" err="1"/>
                <a:t>w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473120" y="5891510"/>
              <a:ext cx="1018572" cy="2662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</a:t>
              </a:r>
              <a:r>
                <a:rPr lang="en-US" baseline="-25000" dirty="0" err="1"/>
                <a:t>w</a:t>
              </a:r>
              <a:endParaRPr lang="en-US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5553932" y="5889590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58" name="Rectangle 57"/>
          <p:cNvSpPr/>
          <p:nvPr/>
        </p:nvSpPr>
        <p:spPr>
          <a:xfrm>
            <a:off x="5895386" y="5887662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03117" y="3217722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60" name="Rectangle 59"/>
          <p:cNvSpPr/>
          <p:nvPr/>
        </p:nvSpPr>
        <p:spPr>
          <a:xfrm>
            <a:off x="6244571" y="3215794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3CF648A-2344-9049-804E-25B5ACE8CFA9}"/>
              </a:ext>
            </a:extLst>
          </p:cNvPr>
          <p:cNvSpPr/>
          <p:nvPr/>
        </p:nvSpPr>
        <p:spPr>
          <a:xfrm>
            <a:off x="6211759" y="3608389"/>
            <a:ext cx="385825" cy="28165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c</a:t>
            </a:r>
            <a:endParaRPr lang="en-US" baseline="-25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29F2544-1DF2-294A-A8DD-563AB15C6BC4}"/>
              </a:ext>
            </a:extLst>
          </p:cNvPr>
          <p:cNvSpPr/>
          <p:nvPr/>
        </p:nvSpPr>
        <p:spPr>
          <a:xfrm>
            <a:off x="6597584" y="3607077"/>
            <a:ext cx="1018572" cy="266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2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1" grpId="0" animBg="1"/>
      <p:bldP spid="52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53A5-3A94-8045-B33B-A0E799A8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5495"/>
            <a:ext cx="10610461" cy="766482"/>
          </a:xfrm>
        </p:spPr>
        <p:txBody>
          <a:bodyPr>
            <a:normAutofit fontScale="90000"/>
          </a:bodyPr>
          <a:lstStyle/>
          <a:p>
            <a:r>
              <a:rPr lang="en-US" dirty="0"/>
              <a:t>Locks, Serialization, and Wait-Free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AB81-6272-A647-B82C-2F50C7A5F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217"/>
            <a:ext cx="10515600" cy="5007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Locks are an established way of enforcing mutual exclusion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It also enforces aspects of sequential consistency: 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Memory operations are not moved across lock or unlock calls by the compiler</a:t>
            </a:r>
          </a:p>
          <a:p>
            <a:pPr lvl="2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Hardware is made to ensure all writes are completed at lock() or unlock()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But locks are expensive, because they cause serialization</a:t>
            </a:r>
            <a:endParaRPr lang="en-US" dirty="0">
              <a:solidFill>
                <a:schemeClr val="bg2">
                  <a:lumMod val="50000"/>
                </a:schemeClr>
              </a:solidFill>
              <a:cs typeface="Calibri"/>
            </a:endParaRPr>
          </a:p>
          <a:p>
            <a:r>
              <a:rPr lang="en-US" dirty="0"/>
              <a:t>Still, for most practical situations, locks are fast enough </a:t>
            </a:r>
          </a:p>
          <a:p>
            <a:pPr lvl="1"/>
            <a:r>
              <a:rPr lang="en-US" dirty="0"/>
              <a:t>Just use locks and avoid all the trouble, in practice</a:t>
            </a:r>
          </a:p>
          <a:p>
            <a:pPr lvl="1"/>
            <a:r>
              <a:rPr lang="en-US" dirty="0"/>
              <a:t>Unless you are in a fine grained situation with many threads</a:t>
            </a:r>
          </a:p>
          <a:p>
            <a:pPr lvl="1"/>
            <a:r>
              <a:rPr lang="en-US" dirty="0"/>
              <a:t>I.e., computation between consecutive calls to lock is very short</a:t>
            </a:r>
          </a:p>
          <a:p>
            <a:pPr lvl="1"/>
            <a:r>
              <a:rPr lang="en-US" dirty="0"/>
              <a:t>Then, consider a wait-free implementation with atomics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62CFD-EC42-5B46-8393-4636664B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8330F-A404-5341-B640-01F72B82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6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2A06-F7DE-CF44-972F-495C72A7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“Lock-Free Algorithms”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4866-4DC0-CF42-A3B2-7141AF99E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9894"/>
            <a:ext cx="10635343" cy="5007069"/>
          </a:xfrm>
        </p:spPr>
        <p:txBody>
          <a:bodyPr/>
          <a:lstStyle/>
          <a:p>
            <a:r>
              <a:rPr lang="en-US" dirty="0"/>
              <a:t>Early days of computer science, there were many research papers and textbook materials on lock-free algorithms</a:t>
            </a:r>
          </a:p>
          <a:p>
            <a:pPr lvl="1"/>
            <a:r>
              <a:rPr lang="en-US" dirty="0"/>
              <a:t>Peterson’s, Dekker’s …</a:t>
            </a:r>
          </a:p>
          <a:p>
            <a:r>
              <a:rPr lang="en-US" dirty="0"/>
              <a:t>These algorithms all depended on sequential consistency, which processors of the day might have supported </a:t>
            </a:r>
          </a:p>
          <a:p>
            <a:r>
              <a:rPr lang="en-US" dirty="0"/>
              <a:t>That is no longer true, and so those algorithms are mostly not useful</a:t>
            </a:r>
          </a:p>
          <a:p>
            <a:pPr lvl="1"/>
            <a:r>
              <a:rPr lang="en-US" dirty="0"/>
              <a:t>May occasionally provide inspiration for a wait-free algorithm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3F9E6-6D3B-4041-ADA6-C41DD613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7777C-3949-EE40-8775-DC687C73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6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Circular Fixed-Size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look at efficient implementation of shared queues</a:t>
            </a:r>
          </a:p>
          <a:p>
            <a:r>
              <a:rPr lang="en-US" dirty="0"/>
              <a:t>Depending on sharing assumptions, one can make more efficient queues</a:t>
            </a:r>
          </a:p>
          <a:p>
            <a:pPr lvl="1"/>
            <a:r>
              <a:rPr lang="en-US" dirty="0"/>
              <a:t>General: multiple producers/consumers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Single producer/single consumer</a:t>
            </a:r>
          </a:p>
          <a:p>
            <a:pPr lvl="1"/>
            <a:r>
              <a:rPr lang="en-US" dirty="0"/>
              <a:t>Multiple producers single consumer</a:t>
            </a:r>
          </a:p>
          <a:p>
            <a:pPr lvl="1"/>
            <a:r>
              <a:rPr lang="en-US" dirty="0"/>
              <a:t>Steal queues: (popularized by Cilk)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1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C159-5AB3-4540-91F9-2AB92031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Circular Queues: Implementation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AF69-D598-4AB1-93C3-E8857F57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Array of fixed size 2^n</a:t>
            </a:r>
          </a:p>
          <a:p>
            <a:r>
              <a:rPr lang="en-US" dirty="0">
                <a:cs typeface="Calibri"/>
              </a:rPr>
              <a:t>Masking of indices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22844-E4F8-44DC-BE11-4FBF6852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A13D6-87BC-4310-BAEA-FF03200A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AABF-39A8-4467-BC70-552888317299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E58E2-7F16-4ED0-9E03-E38A3E637DBB}"/>
              </a:ext>
            </a:extLst>
          </p:cNvPr>
          <p:cNvSpPr/>
          <p:nvPr/>
        </p:nvSpPr>
        <p:spPr>
          <a:xfrm>
            <a:off x="1624084" y="3534770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F1B2A-79AC-498B-8782-81533277E4C3}"/>
              </a:ext>
            </a:extLst>
          </p:cNvPr>
          <p:cNvSpPr/>
          <p:nvPr/>
        </p:nvSpPr>
        <p:spPr>
          <a:xfrm>
            <a:off x="2279176" y="3534770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4CE480-41A3-42F0-A8B6-49DD9737859D}"/>
              </a:ext>
            </a:extLst>
          </p:cNvPr>
          <p:cNvSpPr/>
          <p:nvPr/>
        </p:nvSpPr>
        <p:spPr>
          <a:xfrm>
            <a:off x="2934268" y="3534770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686F6-6F78-4C49-8282-B2F2BB51DA49}"/>
              </a:ext>
            </a:extLst>
          </p:cNvPr>
          <p:cNvSpPr/>
          <p:nvPr/>
        </p:nvSpPr>
        <p:spPr>
          <a:xfrm>
            <a:off x="6209728" y="3534770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260774-EAFB-46DD-BC4E-45D6D33BD900}"/>
              </a:ext>
            </a:extLst>
          </p:cNvPr>
          <p:cNvSpPr/>
          <p:nvPr/>
        </p:nvSpPr>
        <p:spPr>
          <a:xfrm>
            <a:off x="4262360" y="3536268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9DC83C-4393-41A5-BD71-ED36FBC0C992}"/>
              </a:ext>
            </a:extLst>
          </p:cNvPr>
          <p:cNvSpPr/>
          <p:nvPr/>
        </p:nvSpPr>
        <p:spPr>
          <a:xfrm>
            <a:off x="6864820" y="3534770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B1AF29-4A8A-4732-8386-779A643540BA}"/>
              </a:ext>
            </a:extLst>
          </p:cNvPr>
          <p:cNvSpPr/>
          <p:nvPr/>
        </p:nvSpPr>
        <p:spPr>
          <a:xfrm>
            <a:off x="7519912" y="3534770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092BF2-8411-43A4-8080-7A6A33F623CB}"/>
              </a:ext>
            </a:extLst>
          </p:cNvPr>
          <p:cNvSpPr/>
          <p:nvPr/>
        </p:nvSpPr>
        <p:spPr>
          <a:xfrm>
            <a:off x="8153400" y="3534770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00812B-5A44-4983-892E-A41AE9FC0C7E}"/>
              </a:ext>
            </a:extLst>
          </p:cNvPr>
          <p:cNvCxnSpPr>
            <a:cxnSpLocks/>
          </p:cNvCxnSpPr>
          <p:nvPr/>
        </p:nvCxnSpPr>
        <p:spPr>
          <a:xfrm>
            <a:off x="4244452" y="3533235"/>
            <a:ext cx="6550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E2AB82-E066-4DE9-A267-5C4FCC96D4D6}"/>
              </a:ext>
            </a:extLst>
          </p:cNvPr>
          <p:cNvCxnSpPr>
            <a:cxnSpLocks/>
          </p:cNvCxnSpPr>
          <p:nvPr/>
        </p:nvCxnSpPr>
        <p:spPr>
          <a:xfrm>
            <a:off x="4244452" y="3754176"/>
            <a:ext cx="6550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8327BB-3B41-4968-94F6-500A005330C0}"/>
              </a:ext>
            </a:extLst>
          </p:cNvPr>
          <p:cNvCxnSpPr>
            <a:cxnSpLocks/>
          </p:cNvCxnSpPr>
          <p:nvPr/>
        </p:nvCxnSpPr>
        <p:spPr>
          <a:xfrm>
            <a:off x="6209728" y="3533235"/>
            <a:ext cx="6550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5276F0-DDE9-43A6-B31C-55F9590028CD}"/>
              </a:ext>
            </a:extLst>
          </p:cNvPr>
          <p:cNvCxnSpPr>
            <a:cxnSpLocks/>
          </p:cNvCxnSpPr>
          <p:nvPr/>
        </p:nvCxnSpPr>
        <p:spPr>
          <a:xfrm>
            <a:off x="6221099" y="3750859"/>
            <a:ext cx="65509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4BFBB9A-E6A5-4887-BFC7-F5E5BC3A81D1}"/>
              </a:ext>
            </a:extLst>
          </p:cNvPr>
          <p:cNvSpPr/>
          <p:nvPr/>
        </p:nvSpPr>
        <p:spPr>
          <a:xfrm>
            <a:off x="8808492" y="3534770"/>
            <a:ext cx="655092" cy="2183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7185C3-51CF-49BF-B6CA-6C2CAC4D3FFC}"/>
              </a:ext>
            </a:extLst>
          </p:cNvPr>
          <p:cNvSpPr/>
          <p:nvPr/>
        </p:nvSpPr>
        <p:spPr>
          <a:xfrm>
            <a:off x="3589360" y="3536949"/>
            <a:ext cx="655092" cy="213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755E8B-DEB2-4CA5-AC3F-5D7F896F06FA}"/>
              </a:ext>
            </a:extLst>
          </p:cNvPr>
          <p:cNvCxnSpPr>
            <a:cxnSpLocks/>
          </p:cNvCxnSpPr>
          <p:nvPr/>
        </p:nvCxnSpPr>
        <p:spPr>
          <a:xfrm>
            <a:off x="4899544" y="3750859"/>
            <a:ext cx="1327241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71EDDD-B2C1-4C14-A3B0-9EBAB6E86162}"/>
              </a:ext>
            </a:extLst>
          </p:cNvPr>
          <p:cNvSpPr txBox="1"/>
          <p:nvPr/>
        </p:nvSpPr>
        <p:spPr>
          <a:xfrm>
            <a:off x="1814868" y="3759958"/>
            <a:ext cx="27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D39F5D-F8CC-4E18-8208-BC5E3A93F745}"/>
              </a:ext>
            </a:extLst>
          </p:cNvPr>
          <p:cNvSpPr txBox="1"/>
          <p:nvPr/>
        </p:nvSpPr>
        <p:spPr>
          <a:xfrm>
            <a:off x="2469960" y="3759958"/>
            <a:ext cx="27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854C70-75D2-4EEB-82D7-E8DF52479FCD}"/>
              </a:ext>
            </a:extLst>
          </p:cNvPr>
          <p:cNvSpPr txBox="1"/>
          <p:nvPr/>
        </p:nvSpPr>
        <p:spPr>
          <a:xfrm>
            <a:off x="3128037" y="3759958"/>
            <a:ext cx="27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A514CA-0CBD-4616-B9CF-D8DC2DE88B10}"/>
              </a:ext>
            </a:extLst>
          </p:cNvPr>
          <p:cNvSpPr txBox="1"/>
          <p:nvPr/>
        </p:nvSpPr>
        <p:spPr>
          <a:xfrm>
            <a:off x="3788815" y="3750859"/>
            <a:ext cx="27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14600B-C77F-4271-A88A-2552810255E7}"/>
              </a:ext>
            </a:extLst>
          </p:cNvPr>
          <p:cNvSpPr txBox="1"/>
          <p:nvPr/>
        </p:nvSpPr>
        <p:spPr>
          <a:xfrm>
            <a:off x="3125052" y="4295301"/>
            <a:ext cx="27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F84E80-CF9C-4B9D-AA1C-6AD0F123DA50}"/>
              </a:ext>
            </a:extLst>
          </p:cNvPr>
          <p:cNvSpPr txBox="1"/>
          <p:nvPr/>
        </p:nvSpPr>
        <p:spPr>
          <a:xfrm>
            <a:off x="8860453" y="3778634"/>
            <a:ext cx="55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3752EB-1D08-433C-B6D8-F8F908887BAE}"/>
              </a:ext>
            </a:extLst>
          </p:cNvPr>
          <p:cNvSpPr txBox="1"/>
          <p:nvPr/>
        </p:nvSpPr>
        <p:spPr>
          <a:xfrm>
            <a:off x="8205361" y="3777705"/>
            <a:ext cx="55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700C18-F9F5-4D17-8026-AD39FD7A8253}"/>
              </a:ext>
            </a:extLst>
          </p:cNvPr>
          <p:cNvSpPr txBox="1"/>
          <p:nvPr/>
        </p:nvSpPr>
        <p:spPr>
          <a:xfrm>
            <a:off x="7578494" y="3782933"/>
            <a:ext cx="55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C87E26-040F-4E4C-B345-E49281518755}"/>
              </a:ext>
            </a:extLst>
          </p:cNvPr>
          <p:cNvSpPr txBox="1"/>
          <p:nvPr/>
        </p:nvSpPr>
        <p:spPr>
          <a:xfrm>
            <a:off x="1808685" y="4321808"/>
            <a:ext cx="27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E00606-5462-44A7-AD87-1CF71D9E2AB6}"/>
              </a:ext>
            </a:extLst>
          </p:cNvPr>
          <p:cNvSpPr txBox="1"/>
          <p:nvPr/>
        </p:nvSpPr>
        <p:spPr>
          <a:xfrm>
            <a:off x="2469960" y="4295302"/>
            <a:ext cx="27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3B9415-D773-4021-B8B6-E988A4608E1A}"/>
              </a:ext>
            </a:extLst>
          </p:cNvPr>
          <p:cNvSpPr txBox="1"/>
          <p:nvPr/>
        </p:nvSpPr>
        <p:spPr>
          <a:xfrm>
            <a:off x="3788815" y="4295300"/>
            <a:ext cx="27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982F43-08D4-4CB2-9145-CDC5B4654F72}"/>
              </a:ext>
            </a:extLst>
          </p:cNvPr>
          <p:cNvSpPr txBox="1"/>
          <p:nvPr/>
        </p:nvSpPr>
        <p:spPr>
          <a:xfrm>
            <a:off x="7571873" y="4295300"/>
            <a:ext cx="55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3BA476-C134-41EE-A2E4-447A749BBF5D}"/>
              </a:ext>
            </a:extLst>
          </p:cNvPr>
          <p:cNvSpPr txBox="1"/>
          <p:nvPr/>
        </p:nvSpPr>
        <p:spPr>
          <a:xfrm>
            <a:off x="8216163" y="4291101"/>
            <a:ext cx="55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F4B82D-144F-438D-9ED4-C57A1EC33A2E}"/>
              </a:ext>
            </a:extLst>
          </p:cNvPr>
          <p:cNvSpPr txBox="1"/>
          <p:nvPr/>
        </p:nvSpPr>
        <p:spPr>
          <a:xfrm>
            <a:off x="8860453" y="4291101"/>
            <a:ext cx="551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DC8EFD-C794-4778-A23D-532C6879141D}"/>
              </a:ext>
            </a:extLst>
          </p:cNvPr>
          <p:cNvSpPr txBox="1"/>
          <p:nvPr/>
        </p:nvSpPr>
        <p:spPr>
          <a:xfrm>
            <a:off x="1706502" y="4806756"/>
            <a:ext cx="1828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Masking of Indices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76F778-7B1C-4835-BC7E-06E3E51ED6D7}"/>
              </a:ext>
            </a:extLst>
          </p:cNvPr>
          <p:cNvCxnSpPr>
            <a:cxnSpLocks/>
          </p:cNvCxnSpPr>
          <p:nvPr/>
        </p:nvCxnSpPr>
        <p:spPr>
          <a:xfrm flipV="1">
            <a:off x="1936775" y="4058036"/>
            <a:ext cx="6183" cy="25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1680BC-8A50-49C1-9383-C4A75FFD8241}"/>
              </a:ext>
            </a:extLst>
          </p:cNvPr>
          <p:cNvCxnSpPr>
            <a:cxnSpLocks/>
          </p:cNvCxnSpPr>
          <p:nvPr/>
        </p:nvCxnSpPr>
        <p:spPr>
          <a:xfrm flipV="1">
            <a:off x="2603630" y="4037734"/>
            <a:ext cx="6183" cy="25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5DAB960-3217-4387-A89C-110518DBA430}"/>
              </a:ext>
            </a:extLst>
          </p:cNvPr>
          <p:cNvCxnSpPr>
            <a:cxnSpLocks/>
          </p:cNvCxnSpPr>
          <p:nvPr/>
        </p:nvCxnSpPr>
        <p:spPr>
          <a:xfrm flipV="1">
            <a:off x="3252539" y="4030393"/>
            <a:ext cx="6183" cy="25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2BFEAC3-0035-43A7-B188-99A2674826D8}"/>
              </a:ext>
            </a:extLst>
          </p:cNvPr>
          <p:cNvCxnSpPr>
            <a:cxnSpLocks/>
          </p:cNvCxnSpPr>
          <p:nvPr/>
        </p:nvCxnSpPr>
        <p:spPr>
          <a:xfrm flipV="1">
            <a:off x="3925577" y="4021294"/>
            <a:ext cx="6183" cy="25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BAADBCA-B425-4248-940B-6456B97E3BCE}"/>
              </a:ext>
            </a:extLst>
          </p:cNvPr>
          <p:cNvCxnSpPr>
            <a:cxnSpLocks/>
          </p:cNvCxnSpPr>
          <p:nvPr/>
        </p:nvCxnSpPr>
        <p:spPr>
          <a:xfrm flipV="1">
            <a:off x="7854078" y="4023212"/>
            <a:ext cx="6183" cy="25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D28C6F-51D8-4EB0-AD3F-8454B7A94970}"/>
              </a:ext>
            </a:extLst>
          </p:cNvPr>
          <p:cNvCxnSpPr>
            <a:cxnSpLocks/>
          </p:cNvCxnSpPr>
          <p:nvPr/>
        </p:nvCxnSpPr>
        <p:spPr>
          <a:xfrm flipV="1">
            <a:off x="8481466" y="4030392"/>
            <a:ext cx="6183" cy="25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F09EC6F-BC23-4B6A-B885-A4E600E1CB06}"/>
              </a:ext>
            </a:extLst>
          </p:cNvPr>
          <p:cNvCxnSpPr>
            <a:cxnSpLocks/>
          </p:cNvCxnSpPr>
          <p:nvPr/>
        </p:nvCxnSpPr>
        <p:spPr>
          <a:xfrm flipV="1">
            <a:off x="9118762" y="4030391"/>
            <a:ext cx="6183" cy="25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696D11-D679-4B87-8C19-BA30B405F3DB}"/>
              </a:ext>
            </a:extLst>
          </p:cNvPr>
          <p:cNvCxnSpPr>
            <a:cxnSpLocks/>
          </p:cNvCxnSpPr>
          <p:nvPr/>
        </p:nvCxnSpPr>
        <p:spPr>
          <a:xfrm>
            <a:off x="4244452" y="3922698"/>
            <a:ext cx="3118373" cy="0"/>
          </a:xfrm>
          <a:prstGeom prst="line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2F1D280-184C-4426-8F99-A2F4DAED71AA}"/>
              </a:ext>
            </a:extLst>
          </p:cNvPr>
          <p:cNvSpPr txBox="1"/>
          <p:nvPr/>
        </p:nvSpPr>
        <p:spPr>
          <a:xfrm>
            <a:off x="1706502" y="4334858"/>
            <a:ext cx="65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1024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41189C-E2B6-4DE0-AC17-8C5893904555}"/>
              </a:ext>
            </a:extLst>
          </p:cNvPr>
          <p:cNvCxnSpPr>
            <a:cxnSpLocks/>
          </p:cNvCxnSpPr>
          <p:nvPr/>
        </p:nvCxnSpPr>
        <p:spPr>
          <a:xfrm flipV="1">
            <a:off x="1947208" y="4048338"/>
            <a:ext cx="0" cy="26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15B41D4-9F86-46AF-B80E-B51BAD4986C8}"/>
              </a:ext>
            </a:extLst>
          </p:cNvPr>
          <p:cNvSpPr txBox="1"/>
          <p:nvPr/>
        </p:nvSpPr>
        <p:spPr>
          <a:xfrm>
            <a:off x="2318233" y="4316297"/>
            <a:ext cx="64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1025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B3ACB1B-0474-4A08-A195-6CE8564AD60D}"/>
              </a:ext>
            </a:extLst>
          </p:cNvPr>
          <p:cNvCxnSpPr/>
          <p:nvPr/>
        </p:nvCxnSpPr>
        <p:spPr>
          <a:xfrm flipV="1">
            <a:off x="2614046" y="4037734"/>
            <a:ext cx="0" cy="30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85AAC4-A69B-4F51-99C8-76219ADFED85}"/>
              </a:ext>
            </a:extLst>
          </p:cNvPr>
          <p:cNvCxnSpPr/>
          <p:nvPr/>
        </p:nvCxnSpPr>
        <p:spPr>
          <a:xfrm>
            <a:off x="3125052" y="4444989"/>
            <a:ext cx="17924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E5BBB3F-2115-8849-A7F6-EA11D8EAD856}"/>
              </a:ext>
            </a:extLst>
          </p:cNvPr>
          <p:cNvSpPr/>
          <p:nvPr/>
        </p:nvSpPr>
        <p:spPr>
          <a:xfrm>
            <a:off x="2743484" y="5863771"/>
            <a:ext cx="3477615" cy="31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1025: 1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0000000001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6B71A6-7132-4F85-8A06-D5A6883264CC}"/>
              </a:ext>
            </a:extLst>
          </p:cNvPr>
          <p:cNvSpPr/>
          <p:nvPr/>
        </p:nvSpPr>
        <p:spPr>
          <a:xfrm>
            <a:off x="7189978" y="5863771"/>
            <a:ext cx="3477615" cy="31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1: </a:t>
            </a:r>
            <a:r>
              <a:rPr lang="en-US" dirty="0">
                <a:solidFill>
                  <a:schemeClr val="accent2"/>
                </a:solidFill>
                <a:cs typeface="Calibri"/>
              </a:rPr>
              <a:t>0000000001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7485610-B2AB-4CDF-A5B8-5E204D5E3965}"/>
              </a:ext>
            </a:extLst>
          </p:cNvPr>
          <p:cNvSpPr/>
          <p:nvPr/>
        </p:nvSpPr>
        <p:spPr>
          <a:xfrm>
            <a:off x="6225361" y="5898507"/>
            <a:ext cx="960479" cy="2425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cs typeface="Calibri"/>
              </a:rPr>
              <a:t>Masking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3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8" dur="6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00"/>
                            </p:stCondLst>
                            <p:childTnLst>
                              <p:par>
                                <p:cTn id="18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30" grpId="0" animBg="1"/>
      <p:bldP spid="31" grpId="0" animBg="1"/>
      <p:bldP spid="35" grpId="0"/>
      <p:bldP spid="36" grpId="0"/>
      <p:bldP spid="37" grpId="0"/>
      <p:bldP spid="38" grpId="0"/>
      <p:bldP spid="39" grpId="0"/>
      <p:bldP spid="39" grpId="1"/>
      <p:bldP spid="40" grpId="0"/>
      <p:bldP spid="41" grpId="0"/>
      <p:bldP spid="43" grpId="0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73" grpId="0"/>
      <p:bldP spid="80" grpId="0"/>
      <p:bldP spid="6" grpId="0" animBg="1"/>
      <p:bldP spid="5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Producer Single Consumer</a:t>
            </a:r>
            <a:r>
              <a:rPr lang="en-US" dirty="0">
                <a:cs typeface="Calibri"/>
              </a:rPr>
              <a:t>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will look at fixed-size queue</a:t>
            </a:r>
          </a:p>
          <a:p>
            <a:pPr lvl="1"/>
            <a:r>
              <a:rPr lang="en-US" dirty="0"/>
              <a:t>Not allowed to grow beyond a fixed limit</a:t>
            </a:r>
          </a:p>
          <a:p>
            <a:r>
              <a:rPr lang="en-US" dirty="0"/>
              <a:t>Single producer accesses the tail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Single consumer accesses the head</a:t>
            </a:r>
          </a:p>
          <a:p>
            <a:r>
              <a:rPr lang="en-US" dirty="0">
                <a:cs typeface="Calibri"/>
              </a:rPr>
              <a:t>No contention on head and tail</a:t>
            </a:r>
          </a:p>
          <a:p>
            <a:r>
              <a:rPr lang="en-US" dirty="0">
                <a:cs typeface="Calibri"/>
              </a:rPr>
              <a:t>Count number of elements in the queue: used to safeguard against empty and full conditions on the queue</a:t>
            </a:r>
          </a:p>
          <a:p>
            <a:r>
              <a:rPr lang="en-US" dirty="0">
                <a:cs typeface="Calibri"/>
              </a:rPr>
              <a:t>Three implementations</a:t>
            </a:r>
          </a:p>
          <a:p>
            <a:pPr lvl="1"/>
            <a:r>
              <a:rPr lang="en-US" dirty="0">
                <a:cs typeface="Calibri"/>
              </a:rPr>
              <a:t>Lockless Thread Unsafe </a:t>
            </a:r>
          </a:p>
          <a:p>
            <a:pPr lvl="1"/>
            <a:r>
              <a:rPr lang="en-US" dirty="0">
                <a:cs typeface="Calibri"/>
              </a:rPr>
              <a:t>Locking Thread Safe</a:t>
            </a:r>
          </a:p>
          <a:p>
            <a:pPr lvl="1"/>
            <a:r>
              <a:rPr lang="en-US" dirty="0">
                <a:cs typeface="Calibri"/>
              </a:rPr>
              <a:t>Lockless Thread Safe  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7D0F-B462-3F43-9FC6-66473A2BF9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18283"/>
      </p:ext>
    </p:extLst>
  </p:cSld>
  <p:clrMapOvr>
    <a:masterClrMapping/>
  </p:clrMapOvr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6148</TotalTime>
  <Words>712</Words>
  <Application>Microsoft Office PowerPoint</Application>
  <PresentationFormat>Widescreen</PresentationFormat>
  <Paragraphs>260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MCS-DS_PPT_template_final</vt:lpstr>
      <vt:lpstr>C++11 Atomics</vt:lpstr>
      <vt:lpstr>Locks, Serialization, and Wait-Free Synchronization</vt:lpstr>
      <vt:lpstr>Locks, Critical sections and serialization</vt:lpstr>
      <vt:lpstr>PowerPoint Presentation</vt:lpstr>
      <vt:lpstr>Locks, Serialization, and Wait-Free Synchronization</vt:lpstr>
      <vt:lpstr>An Aside: “Lock-Free Algorithms”</vt:lpstr>
      <vt:lpstr>Example: Circular Fixed-Size Queues</vt:lpstr>
      <vt:lpstr>Circular Queues: Implementation </vt:lpstr>
      <vt:lpstr>Single Producer Single Consumer Queue</vt:lpstr>
      <vt:lpstr>Single Producer Single Consumer: Lockless – Thread Unsafe</vt:lpstr>
      <vt:lpstr>Single Producer Single Consumer: Locking – Thread Safe</vt:lpstr>
      <vt:lpstr>Single Producer Single Consumer: Wait-Free and Thread 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Salunke, Abhilasha Anil</dc:creator>
  <cp:lastModifiedBy>Microsoft Office User</cp:lastModifiedBy>
  <cp:revision>940</cp:revision>
  <dcterms:created xsi:type="dcterms:W3CDTF">2018-07-09T17:00:49Z</dcterms:created>
  <dcterms:modified xsi:type="dcterms:W3CDTF">2018-10-11T22:59:07Z</dcterms:modified>
</cp:coreProperties>
</file>