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2" r:id="rId3"/>
    <p:sldId id="281" r:id="rId4"/>
    <p:sldId id="279" r:id="rId5"/>
    <p:sldId id="258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97"/>
    <p:restoredTop sz="94622"/>
  </p:normalViewPr>
  <p:slideViewPr>
    <p:cSldViewPr>
      <p:cViewPr varScale="1">
        <p:scale>
          <a:sx n="113" d="100"/>
          <a:sy n="113" d="100"/>
        </p:scale>
        <p:origin x="256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40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14947-8987-BD47-B4B1-71587D10362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BFEE6-238F-4045-B6F5-8A6DD738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602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B1161-EA9E-4DBA-B642-2026B96B5F81}" type="datetimeFigureOut">
              <a:rPr lang="en-US" smtClean="0"/>
              <a:pPr/>
              <a:t>10/10/18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23266-C16B-4853-8F95-5166A860CC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231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62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ED23342-1797-41B5-8CA8-893A824821A8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ED23342-1797-41B5-8CA8-893A824821A8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D31039-554A-4A77-8B0F-491B69A474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49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19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21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68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7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9614" y="4063200"/>
            <a:ext cx="577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4478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L.V.Kale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9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  <a:lvl2pPr>
              <a:defRPr b="0">
                <a:latin typeface="+mn-lt"/>
                <a:cs typeface="Arial" panose="020B0604020202020204" pitchFamily="34" charset="0"/>
              </a:defRPr>
            </a:lvl2pPr>
            <a:lvl3pPr>
              <a:defRPr b="0">
                <a:latin typeface="+mn-lt"/>
                <a:cs typeface="Arial" panose="020B0604020202020204" pitchFamily="34" charset="0"/>
              </a:defRPr>
            </a:lvl3pPr>
            <a:lvl4pPr>
              <a:defRPr b="0">
                <a:latin typeface="+mn-lt"/>
                <a:cs typeface="Arial" panose="020B0604020202020204" pitchFamily="34" charset="0"/>
              </a:defRPr>
            </a:lvl4pPr>
            <a:lvl5pPr>
              <a:defRPr b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L.V.Kale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2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5495"/>
            <a:ext cx="10515600" cy="766482"/>
          </a:xfrm>
        </p:spPr>
        <p:txBody>
          <a:bodyPr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L.V.Kale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7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L.V.Kale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4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L.V.Kale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2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Spring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L.V.Kale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0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Spring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L.V.Kale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9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Spring 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L.V.Kale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4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+mn-lt"/>
                <a:cs typeface="Arial" panose="020B0604020202020204" pitchFamily="34" charset="0"/>
              </a:defRPr>
            </a:lvl1pPr>
            <a:lvl2pPr>
              <a:defRPr sz="2800">
                <a:latin typeface="+mn-lt"/>
                <a:cs typeface="Arial" panose="020B0604020202020204" pitchFamily="34" charset="0"/>
              </a:defRPr>
            </a:lvl2pPr>
            <a:lvl3pPr>
              <a:defRPr sz="2400">
                <a:latin typeface="+mn-lt"/>
                <a:cs typeface="Arial" panose="020B0604020202020204" pitchFamily="34" charset="0"/>
              </a:defRPr>
            </a:lvl3pPr>
            <a:lvl4pPr>
              <a:defRPr sz="2000">
                <a:latin typeface="+mn-lt"/>
                <a:cs typeface="Arial" panose="020B0604020202020204" pitchFamily="34" charset="0"/>
              </a:defRPr>
            </a:lvl4pPr>
            <a:lvl5pPr>
              <a:defRPr sz="2000">
                <a:latin typeface="+mn-lt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L.V.Kale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3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L.V.Kale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L.V.Kale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7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1766414"/>
            <a:ext cx="6858000" cy="1655762"/>
          </a:xfrm>
        </p:spPr>
        <p:txBody>
          <a:bodyPr>
            <a:normAutofit/>
          </a:bodyPr>
          <a:lstStyle/>
          <a:p>
            <a:r>
              <a:rPr lang="en-US" dirty="0"/>
              <a:t>Message Passing </a:t>
            </a:r>
            <a:br>
              <a:rPr lang="en-US" dirty="0"/>
            </a:br>
            <a:r>
              <a:rPr lang="en-US" dirty="0"/>
              <a:t>in Distributed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en-US" dirty="0"/>
              <a:t>Distributed memory machines and communication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50DE21-2AA3-42CA-8B13-11CEBBD01B0C}"/>
              </a:ext>
            </a:extLst>
          </p:cNvPr>
          <p:cNvSpPr/>
          <p:nvPr/>
        </p:nvSpPr>
        <p:spPr>
          <a:xfrm>
            <a:off x="3674110" y="6096000"/>
            <a:ext cx="4843780" cy="325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600" kern="1200">
                <a:solidFill>
                  <a:srgbClr val="BFBFB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2018 L. V. Kale at the University of Illinois Urbana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advTm="151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Collective calls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 passing is often, but not always, used for SPMD style of programming:</a:t>
            </a:r>
          </a:p>
          <a:p>
            <a:pPr lvl="1"/>
            <a:r>
              <a:rPr lang="en-US" dirty="0"/>
              <a:t>SPMD: Single process multiple data</a:t>
            </a:r>
          </a:p>
          <a:p>
            <a:pPr lvl="1"/>
            <a:r>
              <a:rPr lang="en-US" dirty="0"/>
              <a:t>All processors execute essentially the same program, and same steps, but not in lockstep</a:t>
            </a:r>
          </a:p>
          <a:p>
            <a:r>
              <a:rPr lang="en-US" dirty="0"/>
              <a:t>All communication is </a:t>
            </a:r>
            <a:r>
              <a:rPr lang="en-US" i="1" dirty="0"/>
              <a:t>almost in lockstep</a:t>
            </a:r>
          </a:p>
          <a:p>
            <a:r>
              <a:rPr lang="en-US" b="1" dirty="0"/>
              <a:t>Collective calls: </a:t>
            </a:r>
          </a:p>
          <a:p>
            <a:pPr lvl="1"/>
            <a:r>
              <a:rPr lang="en-US" dirty="0"/>
              <a:t>global reductions (such as max or sum)</a:t>
            </a:r>
          </a:p>
          <a:p>
            <a:pPr lvl="1"/>
            <a:r>
              <a:rPr lang="en-US" dirty="0" err="1"/>
              <a:t>syncBroadcast</a:t>
            </a:r>
            <a:r>
              <a:rPr lang="en-US" dirty="0"/>
              <a:t> (often just called broadcast):</a:t>
            </a:r>
          </a:p>
          <a:p>
            <a:pPr lvl="2"/>
            <a:r>
              <a:rPr lang="en-US" dirty="0" err="1"/>
              <a:t>syncBroadcast</a:t>
            </a:r>
            <a:r>
              <a:rPr lang="en-US" dirty="0"/>
              <a:t>(</a:t>
            </a:r>
            <a:r>
              <a:rPr lang="en-US" dirty="0" err="1"/>
              <a:t>whoAmI</a:t>
            </a:r>
            <a:r>
              <a:rPr lang="en-US" dirty="0"/>
              <a:t>, </a:t>
            </a:r>
            <a:r>
              <a:rPr lang="en-US" dirty="0" err="1"/>
              <a:t>dataSize</a:t>
            </a:r>
            <a:r>
              <a:rPr lang="en-US" dirty="0"/>
              <a:t>, </a:t>
            </a:r>
            <a:r>
              <a:rPr lang="en-US" dirty="0" err="1"/>
              <a:t>dataBuffer</a:t>
            </a:r>
            <a:r>
              <a:rPr lang="en-US" dirty="0"/>
              <a:t>);</a:t>
            </a:r>
          </a:p>
          <a:p>
            <a:pPr lvl="3"/>
            <a:r>
              <a:rPr lang="en-US" dirty="0" err="1"/>
              <a:t>whoAmI</a:t>
            </a:r>
            <a:r>
              <a:rPr lang="en-US" dirty="0"/>
              <a:t>: sender or receiver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L.V.Kale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DD4C-9D75-423C-AEF7-6093D9F9E339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ransition advTm="1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 Systems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L.V.Kale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075" name="Oval 3"/>
          <p:cNvSpPr>
            <a:spLocks noChangeArrowheads="1"/>
          </p:cNvSpPr>
          <p:nvPr/>
        </p:nvSpPr>
        <p:spPr bwMode="auto">
          <a:xfrm>
            <a:off x="2743200" y="1752600"/>
            <a:ext cx="990600" cy="685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PE0</a:t>
            </a:r>
          </a:p>
        </p:txBody>
      </p:sp>
      <p:sp>
        <p:nvSpPr>
          <p:cNvPr id="3076" name="Oval 4"/>
          <p:cNvSpPr>
            <a:spLocks noChangeArrowheads="1"/>
          </p:cNvSpPr>
          <p:nvPr/>
        </p:nvSpPr>
        <p:spPr bwMode="auto">
          <a:xfrm>
            <a:off x="3886200" y="1752600"/>
            <a:ext cx="990600" cy="685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PE1</a:t>
            </a:r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8305800" y="1752600"/>
            <a:ext cx="990600" cy="685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PEN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2514600" y="2971800"/>
            <a:ext cx="70104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/>
              <a:t>Memory</a:t>
            </a:r>
          </a:p>
        </p:txBody>
      </p:sp>
      <p:sp>
        <p:nvSpPr>
          <p:cNvPr id="3082" name="Line 13"/>
          <p:cNvSpPr>
            <a:spLocks noChangeShapeType="1"/>
          </p:cNvSpPr>
          <p:nvPr/>
        </p:nvSpPr>
        <p:spPr bwMode="auto">
          <a:xfrm>
            <a:off x="3276600" y="2438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Line 14"/>
          <p:cNvSpPr>
            <a:spLocks noChangeShapeType="1"/>
          </p:cNvSpPr>
          <p:nvPr/>
        </p:nvSpPr>
        <p:spPr bwMode="auto">
          <a:xfrm>
            <a:off x="4343400" y="2438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Line 15"/>
          <p:cNvSpPr>
            <a:spLocks noChangeShapeType="1"/>
          </p:cNvSpPr>
          <p:nvPr/>
        </p:nvSpPr>
        <p:spPr bwMode="auto">
          <a:xfrm>
            <a:off x="8839200" y="2438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5029200" y="1752600"/>
            <a:ext cx="990600" cy="685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PE2</a:t>
            </a:r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5486400" y="2438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05000" y="4495800"/>
            <a:ext cx="7924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Advantages:</a:t>
            </a:r>
          </a:p>
          <a:p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Limitations:</a:t>
            </a:r>
          </a:p>
        </p:txBody>
      </p:sp>
      <p:sp>
        <p:nvSpPr>
          <p:cNvPr id="6" name="Rectangle 5"/>
          <p:cNvSpPr/>
          <p:nvPr/>
        </p:nvSpPr>
        <p:spPr>
          <a:xfrm>
            <a:off x="3962400" y="4343400"/>
            <a:ext cx="4876800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Easy to parallelize, all data available nearby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62400" y="5257800"/>
            <a:ext cx="4876800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Complex and expensive to build, restricted to certain system sizes</a:t>
            </a:r>
          </a:p>
        </p:txBody>
      </p:sp>
    </p:spTree>
    <p:extLst>
      <p:ext uri="{BB962C8B-B14F-4D97-AF65-F5344CB8AC3E}">
        <p14:creationId xmlns:p14="http://schemas.microsoft.com/office/powerpoint/2010/main" val="260726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Memory Systems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L.V.Kale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075" name="Oval 3"/>
          <p:cNvSpPr>
            <a:spLocks noChangeArrowheads="1"/>
          </p:cNvSpPr>
          <p:nvPr/>
        </p:nvSpPr>
        <p:spPr bwMode="auto">
          <a:xfrm>
            <a:off x="2514600" y="1905000"/>
            <a:ext cx="990600" cy="685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PE0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752600" y="3124200"/>
            <a:ext cx="9906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Mem0</a:t>
            </a:r>
          </a:p>
        </p:txBody>
      </p:sp>
      <p:sp>
        <p:nvSpPr>
          <p:cNvPr id="3082" name="Line 13"/>
          <p:cNvSpPr>
            <a:spLocks noChangeShapeType="1"/>
          </p:cNvSpPr>
          <p:nvPr/>
        </p:nvSpPr>
        <p:spPr bwMode="auto">
          <a:xfrm flipH="1">
            <a:off x="2209800" y="2590800"/>
            <a:ext cx="82600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n w="28575" cmpd="sng">
                <a:solidFill>
                  <a:srgbClr val="000000"/>
                </a:solidFill>
              </a:ln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3048000" y="259080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819400" y="3733800"/>
            <a:ext cx="990600" cy="533400"/>
          </a:xfrm>
          <a:prstGeom prst="rect">
            <a:avLst/>
          </a:prstGeom>
          <a:solidFill>
            <a:srgbClr val="B9BEC7"/>
          </a:solidFill>
          <a:ln w="952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Others</a:t>
            </a: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4800600" y="1981200"/>
            <a:ext cx="990600" cy="685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PE1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4038600" y="3200400"/>
            <a:ext cx="9906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Mem1</a:t>
            </a:r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 flipH="1">
            <a:off x="4495800" y="2667000"/>
            <a:ext cx="82600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n w="28575" cmpd="sng">
                <a:solidFill>
                  <a:srgbClr val="000000"/>
                </a:solidFill>
              </a:ln>
            </a:endParaRPr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5334000" y="266700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5105400" y="3810000"/>
            <a:ext cx="990600" cy="533400"/>
          </a:xfrm>
          <a:prstGeom prst="rect">
            <a:avLst/>
          </a:prstGeom>
          <a:solidFill>
            <a:srgbClr val="B9BEC7"/>
          </a:solidFill>
          <a:ln w="952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Others</a:t>
            </a:r>
          </a:p>
        </p:txBody>
      </p:sp>
      <p:sp>
        <p:nvSpPr>
          <p:cNvPr id="25" name="Oval 3"/>
          <p:cNvSpPr>
            <a:spLocks noChangeArrowheads="1"/>
          </p:cNvSpPr>
          <p:nvPr/>
        </p:nvSpPr>
        <p:spPr bwMode="auto">
          <a:xfrm>
            <a:off x="7086600" y="1981200"/>
            <a:ext cx="990600" cy="685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PE2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6324600" y="3200400"/>
            <a:ext cx="9906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Mem2</a:t>
            </a:r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 flipH="1">
            <a:off x="6781800" y="2667000"/>
            <a:ext cx="82600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n w="28575" cmpd="sng">
                <a:solidFill>
                  <a:srgbClr val="000000"/>
                </a:solidFill>
              </a:ln>
            </a:endParaRPr>
          </a:p>
        </p:txBody>
      </p:sp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7620000" y="266700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7391400" y="3810000"/>
            <a:ext cx="990600" cy="533400"/>
          </a:xfrm>
          <a:prstGeom prst="rect">
            <a:avLst/>
          </a:prstGeom>
          <a:solidFill>
            <a:srgbClr val="B9BEC7"/>
          </a:solidFill>
          <a:ln w="952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Others</a:t>
            </a:r>
          </a:p>
        </p:txBody>
      </p:sp>
      <p:sp>
        <p:nvSpPr>
          <p:cNvPr id="30" name="Oval 3"/>
          <p:cNvSpPr>
            <a:spLocks noChangeArrowheads="1"/>
          </p:cNvSpPr>
          <p:nvPr/>
        </p:nvSpPr>
        <p:spPr bwMode="auto">
          <a:xfrm>
            <a:off x="9296400" y="1981200"/>
            <a:ext cx="990600" cy="685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PEN</a:t>
            </a: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8534400" y="3200400"/>
            <a:ext cx="9906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MemN</a:t>
            </a:r>
            <a:endParaRPr lang="en-US" dirty="0"/>
          </a:p>
        </p:txBody>
      </p:sp>
      <p:sp>
        <p:nvSpPr>
          <p:cNvPr id="32" name="Line 13"/>
          <p:cNvSpPr>
            <a:spLocks noChangeShapeType="1"/>
          </p:cNvSpPr>
          <p:nvPr/>
        </p:nvSpPr>
        <p:spPr bwMode="auto">
          <a:xfrm flipH="1">
            <a:off x="8991600" y="2667000"/>
            <a:ext cx="82600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n w="28575" cmpd="sng">
                <a:solidFill>
                  <a:srgbClr val="000000"/>
                </a:solidFill>
              </a:ln>
            </a:endParaRP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9829800" y="266700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9601200" y="3810000"/>
            <a:ext cx="990600" cy="533400"/>
          </a:xfrm>
          <a:prstGeom prst="rect">
            <a:avLst/>
          </a:prstGeom>
          <a:solidFill>
            <a:srgbClr val="B9BEC7"/>
          </a:solidFill>
          <a:ln w="952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Others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9800" y="5407453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Locality of data is exposed, cheap to build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But what are the negative points?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9E20C4-D6E5-4148-827D-5B2C05E2EADF}"/>
              </a:ext>
            </a:extLst>
          </p:cNvPr>
          <p:cNvSpPr/>
          <p:nvPr/>
        </p:nvSpPr>
        <p:spPr>
          <a:xfrm>
            <a:off x="3194302" y="4645453"/>
            <a:ext cx="7251195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50E5EF-04F1-B046-BDA2-29128BA6E72C}"/>
              </a:ext>
            </a:extLst>
          </p:cNvPr>
          <p:cNvCxnSpPr>
            <a:stCxn id="18" idx="2"/>
          </p:cNvCxnSpPr>
          <p:nvPr/>
        </p:nvCxnSpPr>
        <p:spPr>
          <a:xfrm>
            <a:off x="3314700" y="4267200"/>
            <a:ext cx="190500" cy="3048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E8DEE6-822D-E245-A427-12AEAB01822F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5600700" y="4343400"/>
            <a:ext cx="0" cy="30205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2E8A37-7382-8E4B-8BAF-1C5B4ACD4ED8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7886700" y="4343400"/>
            <a:ext cx="6350" cy="356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05933FF-A5FB-154C-A704-ECB023D95BEB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10096500" y="4343400"/>
            <a:ext cx="0" cy="30205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21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 passing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Exemplified by MPI: (</a:t>
            </a:r>
            <a:r>
              <a:rPr lang="en-US" b="1"/>
              <a:t>M</a:t>
            </a:r>
            <a:r>
              <a:rPr lang="en-US"/>
              <a:t>essage </a:t>
            </a:r>
            <a:r>
              <a:rPr lang="en-US" b="1"/>
              <a:t>P</a:t>
            </a:r>
            <a:r>
              <a:rPr lang="en-US"/>
              <a:t>assing </a:t>
            </a:r>
            <a:r>
              <a:rPr lang="en-US" b="1"/>
              <a:t>I</a:t>
            </a:r>
            <a:r>
              <a:rPr lang="en-US"/>
              <a:t>nterface)</a:t>
            </a:r>
          </a:p>
          <a:p>
            <a:r>
              <a:rPr lang="en-US"/>
              <a:t>Work unit: Processes</a:t>
            </a:r>
          </a:p>
          <a:p>
            <a:r>
              <a:rPr lang="en-US"/>
              <a:t>Data units: </a:t>
            </a:r>
          </a:p>
          <a:p>
            <a:pPr lvl="1"/>
            <a:r>
              <a:rPr lang="en-US"/>
              <a:t>Decomposed, so that each process has its own data unit</a:t>
            </a:r>
          </a:p>
          <a:p>
            <a:pPr lvl="1"/>
            <a:r>
              <a:rPr lang="en-US"/>
              <a:t>No shared data</a:t>
            </a:r>
          </a:p>
          <a:p>
            <a:pPr lvl="1"/>
            <a:r>
              <a:rPr lang="en-US"/>
              <a:t>Coordination by: exchanging “messages” via send/recv calls</a:t>
            </a:r>
          </a:p>
          <a:p>
            <a:pPr lvl="1"/>
            <a:r>
              <a:rPr lang="en-US"/>
              <a:t>Analogy: mail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L.V.Kale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advTm="43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Anatomy of message passing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clusters today:</a:t>
            </a:r>
          </a:p>
          <a:p>
            <a:pPr lvl="1"/>
            <a:r>
              <a:rPr lang="en-US" dirty="0"/>
              <a:t>Ethernet or more sophisticated network card and a interconnect</a:t>
            </a:r>
          </a:p>
          <a:p>
            <a:pPr lvl="1"/>
            <a:r>
              <a:rPr lang="en-US" dirty="0"/>
              <a:t>Messages are sent as packets over the network</a:t>
            </a:r>
          </a:p>
          <a:p>
            <a:r>
              <a:rPr lang="en-US" dirty="0"/>
              <a:t>Co-processors</a:t>
            </a:r>
          </a:p>
          <a:p>
            <a:pPr lvl="1"/>
            <a:r>
              <a:rPr lang="en-US" dirty="0"/>
              <a:t>Network Interface Card (NIC) is an example</a:t>
            </a:r>
          </a:p>
          <a:p>
            <a:pPr lvl="1"/>
            <a:r>
              <a:rPr lang="en-US" dirty="0"/>
              <a:t>Offload work of communication to co-processors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L.V.Kale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A915-86BB-4FEE-BBC1-3271CA101DC3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ransition advTm="47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 Passing</a:t>
            </a: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L.V.Kale</a:t>
            </a:r>
            <a:endParaRPr lang="en-US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B521-0E88-401A-B97B-71DCA11676E2}" type="slidenum">
              <a:rPr lang="en-US"/>
              <a:pPr/>
              <a:t>6</a:t>
            </a:fld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276600" y="1752600"/>
            <a:ext cx="2133600" cy="327660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781800" y="1752600"/>
            <a:ext cx="2133600" cy="327660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TextBox 18"/>
          <p:cNvSpPr txBox="1">
            <a:spLocks noChangeArrowheads="1"/>
          </p:cNvSpPr>
          <p:nvPr/>
        </p:nvSpPr>
        <p:spPr bwMode="auto">
          <a:xfrm>
            <a:off x="4038600" y="5334001"/>
            <a:ext cx="719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PE 0</a:t>
            </a:r>
          </a:p>
        </p:txBody>
      </p:sp>
      <p:sp>
        <p:nvSpPr>
          <p:cNvPr id="37" name="TextBox 19"/>
          <p:cNvSpPr txBox="1">
            <a:spLocks noChangeArrowheads="1"/>
          </p:cNvSpPr>
          <p:nvPr/>
        </p:nvSpPr>
        <p:spPr bwMode="auto">
          <a:xfrm>
            <a:off x="7543800" y="5334001"/>
            <a:ext cx="719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PE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191000" y="3048000"/>
            <a:ext cx="990600" cy="5334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Data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315200" y="3429000"/>
            <a:ext cx="990600" cy="5334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Data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3352800" y="3043238"/>
            <a:ext cx="7826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send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7924800" y="2514601"/>
            <a:ext cx="1085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receive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5257800" y="3352800"/>
            <a:ext cx="1905000" cy="304800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5400000">
            <a:off x="3147219" y="2491581"/>
            <a:ext cx="1143000" cy="122238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715001" y="3505201"/>
            <a:ext cx="7731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copy</a:t>
            </a:r>
          </a:p>
        </p:txBody>
      </p:sp>
      <p:sp>
        <p:nvSpPr>
          <p:cNvPr id="45" name="Right Arrow 44"/>
          <p:cNvSpPr/>
          <p:nvPr/>
        </p:nvSpPr>
        <p:spPr>
          <a:xfrm rot="5400000">
            <a:off x="3124200" y="3962400"/>
            <a:ext cx="1219200" cy="152400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5400000">
            <a:off x="8214519" y="2224881"/>
            <a:ext cx="609600" cy="122238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5400000">
            <a:off x="8043069" y="4301331"/>
            <a:ext cx="952500" cy="122238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5400000" flipV="1">
            <a:off x="8119269" y="3310731"/>
            <a:ext cx="800100" cy="122238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  <p:transition advTm="10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/>
      <p:bldP spid="45" grpId="0" animBg="1"/>
      <p:bldP spid="46" grpId="0" animBg="1"/>
      <p:bldP spid="47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Message Passing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describe a hypothetical message passing system</a:t>
            </a:r>
          </a:p>
          <a:p>
            <a:pPr lvl="1"/>
            <a:r>
              <a:rPr lang="en-US" dirty="0"/>
              <a:t>With just a few calls that define the model</a:t>
            </a:r>
          </a:p>
          <a:p>
            <a:pPr lvl="1"/>
            <a:r>
              <a:rPr lang="en-US" dirty="0"/>
              <a:t>Later, we will look at real message passing models (e.g. MPI), with a more complex sets of calls</a:t>
            </a:r>
          </a:p>
          <a:p>
            <a:r>
              <a:rPr lang="en-US" dirty="0"/>
              <a:t>Basic calls:</a:t>
            </a:r>
          </a:p>
          <a:p>
            <a:pPr lvl="1"/>
            <a:r>
              <a:rPr lang="en-US" dirty="0"/>
              <a:t>send(</a:t>
            </a:r>
            <a:r>
              <a:rPr lang="en-US" dirty="0" err="1"/>
              <a:t>int</a:t>
            </a:r>
            <a:r>
              <a:rPr lang="en-US" dirty="0"/>
              <a:t> proc, </a:t>
            </a:r>
            <a:r>
              <a:rPr lang="en-US" dirty="0" err="1"/>
              <a:t>int</a:t>
            </a:r>
            <a:r>
              <a:rPr lang="en-US" dirty="0"/>
              <a:t> tag, </a:t>
            </a:r>
            <a:r>
              <a:rPr lang="en-US" dirty="0" err="1"/>
              <a:t>int</a:t>
            </a:r>
            <a:r>
              <a:rPr lang="en-US" dirty="0"/>
              <a:t> size, char *</a:t>
            </a:r>
            <a:r>
              <a:rPr lang="en-US" dirty="0" err="1"/>
              <a:t>buf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recv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proc, </a:t>
            </a:r>
            <a:r>
              <a:rPr lang="en-US" dirty="0" err="1"/>
              <a:t>int</a:t>
            </a:r>
            <a:r>
              <a:rPr lang="en-US" dirty="0"/>
              <a:t> tag, </a:t>
            </a:r>
            <a:r>
              <a:rPr lang="en-US" dirty="0" err="1"/>
              <a:t>int</a:t>
            </a:r>
            <a:r>
              <a:rPr lang="en-US" dirty="0"/>
              <a:t> size, char * </a:t>
            </a:r>
            <a:r>
              <a:rPr lang="en-US" dirty="0" err="1"/>
              <a:t>buf</a:t>
            </a:r>
            <a:r>
              <a:rPr lang="en-US" dirty="0"/>
              <a:t>);</a:t>
            </a:r>
          </a:p>
          <a:p>
            <a:pPr lvl="2"/>
            <a:r>
              <a:rPr lang="en-US" dirty="0" err="1"/>
              <a:t>recv</a:t>
            </a:r>
            <a:r>
              <a:rPr lang="en-US" dirty="0"/>
              <a:t> may return the actual number of bytes received in some systems</a:t>
            </a:r>
          </a:p>
          <a:p>
            <a:pPr lvl="1"/>
            <a:r>
              <a:rPr lang="en-US" dirty="0"/>
              <a:t>tag and proc may be </a:t>
            </a:r>
            <a:r>
              <a:rPr lang="en-US" dirty="0" err="1"/>
              <a:t>wildcarded</a:t>
            </a:r>
            <a:r>
              <a:rPr lang="en-US" dirty="0"/>
              <a:t> in a </a:t>
            </a:r>
            <a:r>
              <a:rPr lang="en-US" dirty="0" err="1"/>
              <a:t>recv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recv</a:t>
            </a:r>
            <a:r>
              <a:rPr lang="en-US" dirty="0"/>
              <a:t>(ANY, ANY, 1000, &amp;</a:t>
            </a:r>
            <a:r>
              <a:rPr lang="en-US" dirty="0" err="1"/>
              <a:t>buf</a:t>
            </a:r>
            <a:r>
              <a:rPr lang="en-US" dirty="0"/>
              <a:t>);</a:t>
            </a:r>
          </a:p>
          <a:p>
            <a:r>
              <a:rPr lang="en-US" dirty="0"/>
              <a:t>Broadcast:</a:t>
            </a:r>
          </a:p>
          <a:p>
            <a:r>
              <a:rPr lang="en-US" dirty="0"/>
              <a:t>Other global operations (reductions)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L.V.Kale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0FAC-4FBE-43B4-AD26-0B0F2AA558B7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ransition advTm="67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234149" y="1000926"/>
            <a:ext cx="2819400" cy="289560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12994" y="68374"/>
            <a:ext cx="10515600" cy="766482"/>
          </a:xfrm>
        </p:spPr>
        <p:txBody>
          <a:bodyPr/>
          <a:lstStyle/>
          <a:p>
            <a:r>
              <a:rPr lang="en-US" dirty="0"/>
              <a:t>Pi with message passing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L.V.Kale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F5AB-EDEA-40CD-B46C-5788BE236C7C}" type="slidenum">
              <a:rPr lang="en-US"/>
              <a:pPr/>
              <a:t>8</a:t>
            </a:fld>
            <a:endParaRPr lang="en-US"/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441158" y="757559"/>
            <a:ext cx="5621390" cy="32162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count, c1,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pPr>
              <a:spcBef>
                <a:spcPct val="5000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Seed s = makeSeed(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myProcessor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&lt;100000/P;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ct val="5000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random(s);</a:t>
            </a:r>
          </a:p>
          <a:p>
            <a:pPr>
              <a:spcBef>
                <a:spcPct val="5000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random(s);</a:t>
            </a:r>
          </a:p>
          <a:p>
            <a:pPr>
              <a:spcBef>
                <a:spcPct val="5000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(x*x + y*y &lt; 1.0) </a:t>
            </a:r>
          </a:p>
          <a:p>
            <a:pPr>
              <a:spcBef>
                <a:spcPct val="5000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count++; </a:t>
            </a:r>
          </a:p>
          <a:p>
            <a:pPr>
              <a:spcBef>
                <a:spcPct val="5000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send(0, 1, 4, &amp;count);	</a:t>
            </a:r>
          </a:p>
        </p:txBody>
      </p:sp>
      <p:sp>
        <p:nvSpPr>
          <p:cNvPr id="5" name="Oval 4"/>
          <p:cNvSpPr/>
          <p:nvPr/>
        </p:nvSpPr>
        <p:spPr>
          <a:xfrm>
            <a:off x="8234149" y="1000926"/>
            <a:ext cx="2819400" cy="2895600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2"/>
            <a:endCxn id="5" idx="6"/>
          </p:cNvCxnSpPr>
          <p:nvPr/>
        </p:nvCxnSpPr>
        <p:spPr>
          <a:xfrm rot="10800000" flipH="1">
            <a:off x="8234149" y="2448726"/>
            <a:ext cx="28194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0"/>
            <a:endCxn id="5" idx="4"/>
          </p:cNvCxnSpPr>
          <p:nvPr/>
        </p:nvCxnSpPr>
        <p:spPr>
          <a:xfrm rot="16200000" flipH="1">
            <a:off x="8196049" y="2448726"/>
            <a:ext cx="2895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56191" y="25249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758149" y="2601126"/>
            <a:ext cx="1219200" cy="158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967651" y="1529862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π/4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672549" y="9964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9EAB307C-D513-4C9A-AEF8-1755E100F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158" y="3939795"/>
            <a:ext cx="5621390" cy="289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myProcessorNum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== 0) {</a:t>
            </a:r>
          </a:p>
          <a:p>
            <a:pPr>
              <a:spcBef>
                <a:spcPct val="5000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globalCount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0.0;</a:t>
            </a:r>
          </a:p>
          <a:p>
            <a:pPr>
              <a:spcBef>
                <a:spcPct val="5000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maxProcessors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ct val="5000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1, 4, c);</a:t>
            </a:r>
          </a:p>
          <a:p>
            <a:pPr>
              <a:spcBef>
                <a:spcPct val="5000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globalCount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c;</a:t>
            </a:r>
          </a:p>
          <a:p>
            <a:pPr>
              <a:spcBef>
                <a:spcPct val="5000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ct val="5000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(“pi=%f\n”, 4*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globalCount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/100000);</a:t>
            </a:r>
          </a:p>
          <a:p>
            <a:pPr>
              <a:spcBef>
                <a:spcPct val="5000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/* end function main */	</a:t>
            </a:r>
          </a:p>
        </p:txBody>
      </p:sp>
    </p:spTree>
  </p:cSld>
  <p:clrMapOvr>
    <a:masterClrMapping/>
  </p:clrMapOvr>
  <p:transition advTm="9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with message passing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L.V.Kale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43D1-4A79-455F-95CB-E938DD1D93AF}" type="slidenum">
              <a:rPr lang="en-US"/>
              <a:pPr/>
              <a:t>9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38200" y="1371600"/>
            <a:ext cx="5638800" cy="3293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myProcessorNum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== 0) {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globalCount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0.0;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maxProcessors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1, 4, c);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globalCount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c;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(“pi=%f\n”, 4*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globalCount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/100000);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/* end function main */	</a:t>
            </a:r>
          </a:p>
        </p:txBody>
      </p:sp>
    </p:spTree>
  </p:cSld>
  <p:clrMapOvr>
    <a:masterClrMapping/>
  </p:clrMapOvr>
  <p:transition advTm="2900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9|1.2|29.9|1.1|3.3|21.4|0.6"/>
</p:tagLst>
</file>

<file path=ppt/theme/theme1.xml><?xml version="1.0" encoding="utf-8"?>
<a:theme xmlns:a="http://schemas.openxmlformats.org/drawingml/2006/main" name="MCS-DS_PPT_template_f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template</Template>
  <TotalTime>7414</TotalTime>
  <Words>670</Words>
  <Application>Microsoft Macintosh PowerPoint</Application>
  <PresentationFormat>Widescreen</PresentationFormat>
  <Paragraphs>135</Paragraphs>
  <Slides>10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Lato Medium</vt:lpstr>
      <vt:lpstr>Times New Roman</vt:lpstr>
      <vt:lpstr>MCS-DS_PPT_template_final</vt:lpstr>
      <vt:lpstr>Message Passing  in Distributed Systems</vt:lpstr>
      <vt:lpstr>Shared Memory Systems</vt:lpstr>
      <vt:lpstr>Distributed Memory Systems</vt:lpstr>
      <vt:lpstr>Message passing</vt:lpstr>
      <vt:lpstr>Anatomy of message passing</vt:lpstr>
      <vt:lpstr>Message Passing</vt:lpstr>
      <vt:lpstr>Basic Message Passing</vt:lpstr>
      <vt:lpstr>Pi with message passing</vt:lpstr>
      <vt:lpstr>Pi with message passing</vt:lpstr>
      <vt:lpstr>Collective calls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CS420: Introduction</dc:title>
  <dc:creator>bhatele</dc:creator>
  <cp:lastModifiedBy>Microsoft Office User</cp:lastModifiedBy>
  <cp:revision>91</cp:revision>
  <dcterms:created xsi:type="dcterms:W3CDTF">2006-08-16T00:00:00Z</dcterms:created>
  <dcterms:modified xsi:type="dcterms:W3CDTF">2018-10-10T13:44:32Z</dcterms:modified>
</cp:coreProperties>
</file>