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8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99" r:id="rId13"/>
    <p:sldId id="276" r:id="rId14"/>
    <p:sldId id="294" r:id="rId15"/>
    <p:sldId id="292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94660"/>
  </p:normalViewPr>
  <p:slideViewPr>
    <p:cSldViewPr snapToGrid="0">
      <p:cViewPr>
        <p:scale>
          <a:sx n="107" d="100"/>
          <a:sy n="107" d="100"/>
        </p:scale>
        <p:origin x="-512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2E34E-E806-489D-BC32-146571AAE51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373B3-2DFC-4B8E-8AA8-EAA7A1B6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3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373B3-2DFC-4B8E-8AA8-EAA7A1B66A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34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373B3-2DFC-4B8E-8AA8-EAA7A1B66A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78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373B3-2DFC-4B8E-8AA8-EAA7A1B66A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67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373B3-2DFC-4B8E-8AA8-EAA7A1B66A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93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373B3-2DFC-4B8E-8AA8-EAA7A1B66A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7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373B3-2DFC-4B8E-8AA8-EAA7A1B66A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84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373B3-2DFC-4B8E-8AA8-EAA7A1B66A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62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373B3-2DFC-4B8E-8AA8-EAA7A1B66A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3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373B3-2DFC-4B8E-8AA8-EAA7A1B66A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89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373B3-2DFC-4B8E-8AA8-EAA7A1B66A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373B3-2DFC-4B8E-8AA8-EAA7A1B66A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373B3-2DFC-4B8E-8AA8-EAA7A1B66A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33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373B3-2DFC-4B8E-8AA8-EAA7A1B66A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78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373B3-2DFC-4B8E-8AA8-EAA7A1B66A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373B3-2DFC-4B8E-8AA8-EAA7A1B66A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5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373B3-2DFC-4B8E-8AA8-EAA7A1B66A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26149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57961B-6BE1-4E67-873B-2DC964EC546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5ED924-7B4B-41E8-81BC-6E35E307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57961B-6BE1-4E67-873B-2DC964EC546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5ED924-7B4B-41E8-81BC-6E35E307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5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961B-6BE1-4E67-873B-2DC964EC546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D924-7B4B-41E8-81BC-6E35E307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57961B-6BE1-4E67-873B-2DC964EC546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5ED924-7B4B-41E8-81BC-6E35E307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961B-6BE1-4E67-873B-2DC964EC546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D924-7B4B-41E8-81BC-6E35E307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57961B-6BE1-4E67-873B-2DC964EC546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5ED924-7B4B-41E8-81BC-6E35E307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5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57961B-6BE1-4E67-873B-2DC964EC546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5ED924-7B4B-41E8-81BC-6E35E307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1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57961B-6BE1-4E67-873B-2DC964EC546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5ED924-7B4B-41E8-81BC-6E35E307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8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57961B-6BE1-4E67-873B-2DC964EC546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5ED924-7B4B-41E8-81BC-6E35E307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57961B-6BE1-4E67-873B-2DC964EC546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5ED924-7B4B-41E8-81BC-6E35E307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8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7961B-6BE1-4E67-873B-2DC964EC546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D924-7B4B-41E8-81BC-6E35E307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0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766414"/>
            <a:ext cx="6858000" cy="1655762"/>
          </a:xfrm>
        </p:spPr>
        <p:txBody>
          <a:bodyPr>
            <a:normAutofit/>
          </a:bodyPr>
          <a:lstStyle/>
          <a:p>
            <a:r>
              <a:rPr lang="en-US" dirty="0"/>
              <a:t>Basic MPI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US" dirty="0"/>
              <a:t>Sending and Receiving Messages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50DE21-2AA3-42CA-8B13-11CEBBD01B0C}"/>
              </a:ext>
            </a:extLst>
          </p:cNvPr>
          <p:cNvSpPr/>
          <p:nvPr/>
        </p:nvSpPr>
        <p:spPr>
          <a:xfrm>
            <a:off x="3674110" y="6096000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2018 L. V. Kale at the University of Illinois Urbana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16536"/>
      </p:ext>
    </p:extLst>
  </p:cSld>
  <p:clrMapOvr>
    <a:masterClrMapping/>
  </p:clrMapOvr>
  <p:transition advTm="15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Collective Operations</a:t>
            </a:r>
          </a:p>
          <a:p>
            <a:pPr lvl="1"/>
            <a:r>
              <a:rPr lang="en-US"/>
              <a:t>Broadcast</a:t>
            </a:r>
          </a:p>
          <a:p>
            <a:pPr lvl="1"/>
            <a:r>
              <a:rPr lang="en-US"/>
              <a:t>Reduction</a:t>
            </a:r>
          </a:p>
          <a:p>
            <a:pPr lvl="1"/>
            <a:r>
              <a:rPr lang="en-US"/>
              <a:t>Scan</a:t>
            </a:r>
          </a:p>
          <a:p>
            <a:pPr lvl="1"/>
            <a:r>
              <a:rPr lang="en-US"/>
              <a:t>All-to-All</a:t>
            </a:r>
          </a:p>
          <a:p>
            <a:pPr lvl="1"/>
            <a:r>
              <a:rPr lang="en-US"/>
              <a:t>Gather/Scatter</a:t>
            </a:r>
          </a:p>
          <a:p>
            <a:r>
              <a:rPr lang="en-US"/>
              <a:t>Support for Topologies</a:t>
            </a:r>
          </a:p>
          <a:p>
            <a:r>
              <a:rPr lang="en-US"/>
              <a:t>Buffering issues: optimizing message passing</a:t>
            </a:r>
          </a:p>
          <a:p>
            <a:r>
              <a:rPr lang="en-US"/>
              <a:t>Data-type support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2490-63D4-48DE-BA1D-9CFC33312F42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87067"/>
      </p:ext>
    </p:extLst>
  </p:cSld>
  <p:clrMapOvr>
    <a:masterClrMapping/>
  </p:clrMapOvr>
  <p:transition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Jacobi relaxation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7102-D1E2-47B6-B2B6-CB69644380BB}" type="slidenum">
              <a:rPr lang="en-US"/>
              <a:pPr/>
              <a:t>11</a:t>
            </a:fld>
            <a:endParaRPr lang="en-US"/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5562600" y="2133601"/>
            <a:ext cx="4648200" cy="317009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>
                <a:latin typeface="Lucida Console" pitchFamily="49" charset="0"/>
              </a:rPr>
              <a:t>Pseudocode</a:t>
            </a:r>
            <a:r>
              <a:rPr lang="en-US" sz="1600" dirty="0">
                <a:latin typeface="Lucida Console" pitchFamily="49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A, Anew: </a:t>
            </a:r>
            <a:r>
              <a:rPr lang="en-US" sz="1600" dirty="0" err="1">
                <a:latin typeface="Lucida Console" pitchFamily="49" charset="0"/>
              </a:rPr>
              <a:t>NxN</a:t>
            </a:r>
            <a:r>
              <a:rPr lang="en-US" sz="1600" dirty="0">
                <a:latin typeface="Lucida Console" pitchFamily="49" charset="0"/>
              </a:rPr>
              <a:t> 2D-array of (FP) nos.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Begin Loop (how many times?)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for each I = 1, N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 for each J between 1, N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   Anew[I,J] = average of 4 neighbors and itself.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Swap Anew and A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End Loop</a:t>
            </a:r>
            <a:endParaRPr lang="en-US" sz="2000" dirty="0"/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1828800" y="3581400"/>
            <a:ext cx="3276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1981200" y="3434478"/>
            <a:ext cx="3505200" cy="258532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Red and blue boundaries held at fixed values (say temperature)</a:t>
            </a:r>
          </a:p>
          <a:p>
            <a:pPr>
              <a:spcBef>
                <a:spcPct val="50000"/>
              </a:spcBef>
            </a:pPr>
            <a:r>
              <a:rPr lang="en-US" dirty="0"/>
              <a:t>Discretization: divide the space into a grid of cells. </a:t>
            </a:r>
          </a:p>
          <a:p>
            <a:pPr>
              <a:spcBef>
                <a:spcPct val="50000"/>
              </a:spcBef>
            </a:pPr>
            <a:r>
              <a:rPr lang="en-US" dirty="0"/>
              <a:t>For all cells except those on the boundary: iteratively compute temperature as average of their neighboring cells’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95600" y="1447800"/>
            <a:ext cx="1905000" cy="1676400"/>
            <a:chOff x="528" y="2352"/>
            <a:chExt cx="1200" cy="1056"/>
          </a:xfrm>
        </p:grpSpPr>
        <p:sp>
          <p:nvSpPr>
            <p:cNvPr id="88070" name="Rectangle 6"/>
            <p:cNvSpPr>
              <a:spLocks noChangeArrowheads="1"/>
            </p:cNvSpPr>
            <p:nvPr/>
          </p:nvSpPr>
          <p:spPr bwMode="auto">
            <a:xfrm>
              <a:off x="528" y="2352"/>
              <a:ext cx="1104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2" name="Rectangle 8"/>
            <p:cNvSpPr>
              <a:spLocks noChangeArrowheads="1"/>
            </p:cNvSpPr>
            <p:nvPr/>
          </p:nvSpPr>
          <p:spPr bwMode="auto">
            <a:xfrm>
              <a:off x="1632" y="2352"/>
              <a:ext cx="96" cy="105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4" name="Rectangle 7">
            <a:extLst>
              <a:ext uri="{FF2B5EF4-FFF2-40B4-BE49-F238E27FC236}">
                <a16:creationId xmlns:a16="http://schemas.microsoft.com/office/drawing/2014/main" id="{570FCD60-3454-4078-B902-3A1EB9BD9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980" y="1848884"/>
            <a:ext cx="152400" cy="54379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B9F0AEB-5359-4035-B119-DEE1D6F03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197" y="1447799"/>
            <a:ext cx="152403" cy="167640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8B89378-E663-214E-9106-36FEBAA8202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94997" y="406730"/>
            <a:ext cx="153803" cy="205740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6B0CCB0-63A8-B54F-96C9-4826D7BC412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99630" y="2170152"/>
            <a:ext cx="144538" cy="205740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62140"/>
      </p:ext>
    </p:extLst>
  </p:cSld>
  <p:clrMapOvr>
    <a:masterClrMapping/>
  </p:clrMapOvr>
  <p:transition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parallelize?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Decide to decompose data:</a:t>
            </a:r>
          </a:p>
          <a:p>
            <a:pPr lvl="1"/>
            <a:r>
              <a:rPr lang="en-US" dirty="0"/>
              <a:t>What options are there? (e.g. 16 processors)</a:t>
            </a:r>
          </a:p>
          <a:p>
            <a:pPr lvl="2"/>
            <a:r>
              <a:rPr lang="en-US" dirty="0"/>
              <a:t>Vertically</a:t>
            </a:r>
          </a:p>
          <a:p>
            <a:pPr lvl="2"/>
            <a:r>
              <a:rPr lang="en-US" dirty="0"/>
              <a:t>Horizontally</a:t>
            </a:r>
          </a:p>
          <a:p>
            <a:pPr lvl="2"/>
            <a:r>
              <a:rPr lang="en-US" dirty="0"/>
              <a:t>In square chunks</a:t>
            </a:r>
          </a:p>
          <a:p>
            <a:pPr lvl="1"/>
            <a:r>
              <a:rPr lang="en-US" dirty="0"/>
              <a:t>Pros and cons: </a:t>
            </a:r>
          </a:p>
          <a:p>
            <a:r>
              <a:rPr lang="en-US" dirty="0"/>
              <a:t>Identify communication needed</a:t>
            </a:r>
          </a:p>
          <a:p>
            <a:pPr lvl="1"/>
            <a:r>
              <a:rPr lang="en-US" dirty="0"/>
              <a:t>Let us assume we will run for a fixed number of iterations</a:t>
            </a:r>
          </a:p>
          <a:p>
            <a:pPr lvl="1"/>
            <a:r>
              <a:rPr lang="en-US" dirty="0"/>
              <a:t>What data do I need from others? </a:t>
            </a:r>
          </a:p>
          <a:p>
            <a:pPr lvl="1"/>
            <a:r>
              <a:rPr lang="en-US" dirty="0"/>
              <a:t>From whom specifically?</a:t>
            </a:r>
          </a:p>
          <a:p>
            <a:pPr lvl="1"/>
            <a:r>
              <a:rPr lang="en-US" dirty="0"/>
              <a:t>Reverse the question: Who needs my data?</a:t>
            </a:r>
          </a:p>
          <a:p>
            <a:pPr lvl="1"/>
            <a:r>
              <a:rPr lang="en-US" dirty="0"/>
              <a:t>Express this with sends and </a:t>
            </a:r>
            <a:r>
              <a:rPr lang="en-US" dirty="0" err="1"/>
              <a:t>recvs</a:t>
            </a:r>
            <a:r>
              <a:rPr lang="en-US" dirty="0"/>
              <a:t>..</a:t>
            </a:r>
          </a:p>
          <a:p>
            <a:pPr lvl="1"/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869B-EDF8-4DEC-8376-C2AED830F0C7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6DC6134B-CAD7-D743-853C-BCB9FEFE213B}"/>
              </a:ext>
            </a:extLst>
          </p:cNvPr>
          <p:cNvGrpSpPr>
            <a:grpSpLocks/>
          </p:cNvGrpSpPr>
          <p:nvPr/>
        </p:nvGrpSpPr>
        <p:grpSpPr bwMode="auto">
          <a:xfrm>
            <a:off x="8788419" y="1447800"/>
            <a:ext cx="1905000" cy="1676400"/>
            <a:chOff x="528" y="2352"/>
            <a:chExt cx="1200" cy="1056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AE43464C-362D-1244-B3C1-56C9C6020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352"/>
              <a:ext cx="1104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C7965283-9DA7-8047-AA7F-ED2B4F683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352"/>
              <a:ext cx="96" cy="105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" name="Rectangle 7">
            <a:extLst>
              <a:ext uri="{FF2B5EF4-FFF2-40B4-BE49-F238E27FC236}">
                <a16:creationId xmlns:a16="http://schemas.microsoft.com/office/drawing/2014/main" id="{BB209A02-AA62-3F4F-A39F-F051D0B81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0799" y="1848884"/>
            <a:ext cx="152400" cy="54379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F24A3CF7-F20B-2949-A0D1-C61581282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16" y="1447799"/>
            <a:ext cx="152403" cy="167640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C846BFC7-7F49-6A4B-B63F-EC3B077B8D0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587816" y="406730"/>
            <a:ext cx="153803" cy="205740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DF12A008-DD7B-6C42-AE10-CA5F3E33319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592449" y="2170152"/>
            <a:ext cx="144538" cy="205740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20697"/>
      </p:ext>
    </p:extLst>
  </p:cSld>
  <p:clrMapOvr>
    <a:masterClrMapping/>
  </p:clrMapOvr>
  <p:transition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Ghost cells: a common apparition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data I need from neighbors </a:t>
            </a:r>
          </a:p>
          <a:p>
            <a:pPr lvl="1"/>
            <a:r>
              <a:rPr lang="en-US"/>
              <a:t>But that I don’t modify (therefore “don’t own”)</a:t>
            </a:r>
          </a:p>
          <a:p>
            <a:r>
              <a:rPr lang="en-US"/>
              <a:t>Can be stored in my data structures</a:t>
            </a:r>
          </a:p>
          <a:p>
            <a:pPr lvl="1"/>
            <a:r>
              <a:rPr lang="en-US"/>
              <a:t>So that my inner loops don’t have to know about communication at all.. </a:t>
            </a:r>
          </a:p>
          <a:p>
            <a:pPr lvl="1"/>
            <a:r>
              <a:rPr lang="en-US"/>
              <a:t>They can be written as if they are sequential code.</a:t>
            </a:r>
          </a:p>
          <a:p>
            <a:pPr lvl="1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BD67-9485-4BC9-ADD6-389166242915}" type="slidenum">
              <a:rPr lang="en-US"/>
              <a:pPr/>
              <a:t>13</a:t>
            </a:fld>
            <a:endParaRPr lang="en-US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7620000" y="4191000"/>
            <a:ext cx="2514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7620000" y="4038600"/>
            <a:ext cx="2514600" cy="1524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</a:endParaRP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7620000" y="4800600"/>
            <a:ext cx="2514600" cy="1524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325"/>
      </p:ext>
    </p:extLst>
  </p:cSld>
  <p:clrMapOvr>
    <a:masterClrMapping/>
  </p:clrMapOvr>
  <p:transition advTm="37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Ghost Cells</a:t>
            </a:r>
          </a:p>
        </p:txBody>
      </p:sp>
      <p:pic>
        <p:nvPicPr>
          <p:cNvPr id="7" name="Content Placeholder 6" descr="pic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5" b="6583"/>
          <a:stretch/>
        </p:blipFill>
        <p:spPr>
          <a:xfrm>
            <a:off x="2100671" y="1571223"/>
            <a:ext cx="7364192" cy="4572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7222B-64EA-4776-83DE-D31D93F39BD3}"/>
              </a:ext>
            </a:extLst>
          </p:cNvPr>
          <p:cNvSpPr txBox="1"/>
          <p:nvPr/>
        </p:nvSpPr>
        <p:spPr>
          <a:xfrm>
            <a:off x="4484147" y="1235106"/>
            <a:ext cx="2597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5 Point Stencil</a:t>
            </a:r>
          </a:p>
        </p:txBody>
      </p:sp>
    </p:spTree>
    <p:extLst>
      <p:ext uri="{BB962C8B-B14F-4D97-AF65-F5344CB8AC3E}">
        <p14:creationId xmlns:p14="http://schemas.microsoft.com/office/powerpoint/2010/main" val="5543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84248" y="152400"/>
            <a:ext cx="8229600" cy="6247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Assume P ranks gridded as p1 x p2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rank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proc,tag,size,buf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myrank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p2;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myrank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p2;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Loop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0) send(RANK(myx-1,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0, N,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p1-1) send(RANK(myx+1,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1, N,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southData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0) send(RANK(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myy-1), 2, N,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p2-1) send(RANK(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myy+1), 3, N,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p1-1)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(RANK(myx+1,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0, N,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newSouthData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0)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(RANK(myx-1,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1, N,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newNorthData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p2-1)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(RANK(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myy+1), 2, N,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newWestData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0)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(RANK(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myy-1), 3, N,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newEastData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data on me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update Anew using A and received data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For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8059" y="5573476"/>
            <a:ext cx="365574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Exercise: code this with MPI</a:t>
            </a:r>
          </a:p>
        </p:txBody>
      </p:sp>
    </p:spTree>
    <p:extLst>
      <p:ext uri="{BB962C8B-B14F-4D97-AF65-F5344CB8AC3E}">
        <p14:creationId xmlns:p14="http://schemas.microsoft.com/office/powerpoint/2010/main" val="8765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the decomposition options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issues?</a:t>
            </a:r>
          </a:p>
          <a:p>
            <a:pPr lvl="1"/>
            <a:r>
              <a:rPr lang="en-US" dirty="0"/>
              <a:t>Communication cost is the main one here</a:t>
            </a:r>
          </a:p>
          <a:p>
            <a:pPr lvl="1"/>
            <a:r>
              <a:rPr lang="en-US" dirty="0"/>
              <a:t>How many messages? How many bytes?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process owns a block of rows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process owns a tile</a:t>
            </a:r>
          </a:p>
          <a:p>
            <a:r>
              <a:rPr lang="en-US" dirty="0"/>
              <a:t>Compare the options:</a:t>
            </a:r>
          </a:p>
          <a:p>
            <a:pPr lvl="1"/>
            <a:r>
              <a:rPr lang="en-US" dirty="0"/>
              <a:t>Communication volume (number of bytes)</a:t>
            </a:r>
          </a:p>
          <a:p>
            <a:pPr lvl="1"/>
            <a:r>
              <a:rPr lang="en-US" dirty="0"/>
              <a:t>Number of messages: 2 vs 4</a:t>
            </a:r>
          </a:p>
          <a:p>
            <a:pPr lvl="1"/>
            <a:r>
              <a:rPr lang="en-US" dirty="0"/>
              <a:t>Restrictions of machine configuration: tile decomposition needs a square number of processors</a:t>
            </a:r>
          </a:p>
          <a:p>
            <a:pPr lvl="1"/>
            <a:r>
              <a:rPr lang="en-US" dirty="0"/>
              <a:t>Ease of coding</a:t>
            </a:r>
          </a:p>
          <a:p>
            <a:pPr lvl="1"/>
            <a:r>
              <a:rPr lang="en-US" dirty="0"/>
              <a:t>Cache performance for copying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1CA-61F8-456D-8B10-9268372074E7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026030-5400-4EB9-90B4-82F946C91501}"/>
              </a:ext>
            </a:extLst>
          </p:cNvPr>
          <p:cNvGrpSpPr/>
          <p:nvPr/>
        </p:nvGrpSpPr>
        <p:grpSpPr>
          <a:xfrm>
            <a:off x="8402167" y="1311562"/>
            <a:ext cx="2176533" cy="1508912"/>
            <a:chOff x="7984898" y="1169894"/>
            <a:chExt cx="2923508" cy="20776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EB99EE-00D1-4148-90F3-82A0939EA99E}"/>
                </a:ext>
              </a:extLst>
            </p:cNvPr>
            <p:cNvSpPr/>
            <p:nvPr/>
          </p:nvSpPr>
          <p:spPr>
            <a:xfrm>
              <a:off x="7984901" y="1169894"/>
              <a:ext cx="2923505" cy="2854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41D140-EC17-49B9-9F51-E03E93F0DDE8}"/>
                </a:ext>
              </a:extLst>
            </p:cNvPr>
            <p:cNvSpPr/>
            <p:nvPr/>
          </p:nvSpPr>
          <p:spPr>
            <a:xfrm>
              <a:off x="7984899" y="1455313"/>
              <a:ext cx="2923505" cy="2854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F1EA15-2021-42F7-A1D5-C5F2CD2B0327}"/>
                </a:ext>
              </a:extLst>
            </p:cNvPr>
            <p:cNvSpPr/>
            <p:nvPr/>
          </p:nvSpPr>
          <p:spPr>
            <a:xfrm>
              <a:off x="7984898" y="1703264"/>
              <a:ext cx="2923505" cy="2854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DBCDE8-17D2-4403-B02D-346D9AF9FE3C}"/>
                </a:ext>
              </a:extLst>
            </p:cNvPr>
            <p:cNvSpPr/>
            <p:nvPr/>
          </p:nvSpPr>
          <p:spPr>
            <a:xfrm>
              <a:off x="7984898" y="1988683"/>
              <a:ext cx="2923505" cy="97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71B714-4F9F-4B14-8230-E6920727FA8D}"/>
                </a:ext>
              </a:extLst>
            </p:cNvPr>
            <p:cNvSpPr/>
            <p:nvPr/>
          </p:nvSpPr>
          <p:spPr>
            <a:xfrm>
              <a:off x="7984898" y="2962141"/>
              <a:ext cx="2923505" cy="2854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3ADEEF-3679-42BC-BCE5-F53A0C34B686}"/>
              </a:ext>
            </a:extLst>
          </p:cNvPr>
          <p:cNvCxnSpPr>
            <a:cxnSpLocks/>
          </p:cNvCxnSpPr>
          <p:nvPr/>
        </p:nvCxnSpPr>
        <p:spPr>
          <a:xfrm flipV="1">
            <a:off x="8256767" y="1311562"/>
            <a:ext cx="0" cy="1508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265A70-CC3D-464B-8CAC-00C29E92EBA0}"/>
              </a:ext>
            </a:extLst>
          </p:cNvPr>
          <p:cNvSpPr txBox="1"/>
          <p:nvPr/>
        </p:nvSpPr>
        <p:spPr>
          <a:xfrm>
            <a:off x="8090101" y="1881351"/>
            <a:ext cx="2719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929391-550B-4AF0-AA9B-10D34EF4D413}"/>
                  </a:ext>
                </a:extLst>
              </p:cNvPr>
              <p:cNvSpPr txBox="1"/>
              <p:nvPr/>
            </p:nvSpPr>
            <p:spPr>
              <a:xfrm>
                <a:off x="10531338" y="1470224"/>
                <a:ext cx="5059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929391-550B-4AF0-AA9B-10D34EF4D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338" y="1470224"/>
                <a:ext cx="505901" cy="276999"/>
              </a:xfrm>
              <a:prstGeom prst="rect">
                <a:avLst/>
              </a:prstGeom>
              <a:blipFill>
                <a:blip r:embed="rId3"/>
                <a:stretch>
                  <a:fillRect l="-10843" t="-93478" r="-54217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C0ECBE-75DA-4787-88E3-2FBDF39B4E0A}"/>
              </a:ext>
            </a:extLst>
          </p:cNvPr>
          <p:cNvCxnSpPr>
            <a:cxnSpLocks/>
          </p:cNvCxnSpPr>
          <p:nvPr/>
        </p:nvCxnSpPr>
        <p:spPr>
          <a:xfrm flipV="1">
            <a:off x="10599310" y="1514681"/>
            <a:ext cx="1190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E5EFFB-CF25-4ACB-949B-5DE0C25AA0DE}"/>
              </a:ext>
            </a:extLst>
          </p:cNvPr>
          <p:cNvCxnSpPr>
            <a:cxnSpLocks/>
          </p:cNvCxnSpPr>
          <p:nvPr/>
        </p:nvCxnSpPr>
        <p:spPr>
          <a:xfrm flipV="1">
            <a:off x="10599310" y="1691414"/>
            <a:ext cx="1190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091672-9385-4229-B697-804EDFC17D6C}"/>
              </a:ext>
            </a:extLst>
          </p:cNvPr>
          <p:cNvCxnSpPr/>
          <p:nvPr/>
        </p:nvCxnSpPr>
        <p:spPr>
          <a:xfrm flipV="1">
            <a:off x="10658834" y="1698923"/>
            <a:ext cx="0" cy="26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391E3F-706A-4887-AC36-6C873FD2BBEC}"/>
              </a:ext>
            </a:extLst>
          </p:cNvPr>
          <p:cNvCxnSpPr>
            <a:cxnSpLocks/>
          </p:cNvCxnSpPr>
          <p:nvPr/>
        </p:nvCxnSpPr>
        <p:spPr>
          <a:xfrm>
            <a:off x="10658834" y="1280457"/>
            <a:ext cx="0" cy="22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F2966E-BDC4-4CB4-BA51-D47A10A777AC}"/>
              </a:ext>
            </a:extLst>
          </p:cNvPr>
          <p:cNvGrpSpPr/>
          <p:nvPr/>
        </p:nvGrpSpPr>
        <p:grpSpPr>
          <a:xfrm>
            <a:off x="9177267" y="3077585"/>
            <a:ext cx="2176533" cy="1508912"/>
            <a:chOff x="9177267" y="3077585"/>
            <a:chExt cx="2176533" cy="15089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FD24AF7-C90D-463B-8877-858A65AE88E9}"/>
                </a:ext>
              </a:extLst>
            </p:cNvPr>
            <p:cNvGrpSpPr/>
            <p:nvPr/>
          </p:nvGrpSpPr>
          <p:grpSpPr>
            <a:xfrm>
              <a:off x="9177267" y="3077585"/>
              <a:ext cx="2176533" cy="1508912"/>
              <a:chOff x="7984898" y="1169894"/>
              <a:chExt cx="2923508" cy="207766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CAB60D0-9B43-4A40-AD4D-A3F579F56EE0}"/>
                  </a:ext>
                </a:extLst>
              </p:cNvPr>
              <p:cNvSpPr/>
              <p:nvPr/>
            </p:nvSpPr>
            <p:spPr>
              <a:xfrm>
                <a:off x="7984901" y="1169894"/>
                <a:ext cx="2923505" cy="2854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8F921F-4932-4632-B952-29C92C3602F9}"/>
                  </a:ext>
                </a:extLst>
              </p:cNvPr>
              <p:cNvSpPr/>
              <p:nvPr/>
            </p:nvSpPr>
            <p:spPr>
              <a:xfrm>
                <a:off x="7984899" y="1455313"/>
                <a:ext cx="2923505" cy="2854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16CF213-DA24-493A-BF96-2482B897D953}"/>
                  </a:ext>
                </a:extLst>
              </p:cNvPr>
              <p:cNvSpPr/>
              <p:nvPr/>
            </p:nvSpPr>
            <p:spPr>
              <a:xfrm>
                <a:off x="7984898" y="1703264"/>
                <a:ext cx="2923505" cy="2854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7333AD5-87B5-4303-B927-500E9DFD6F39}"/>
                  </a:ext>
                </a:extLst>
              </p:cNvPr>
              <p:cNvSpPr/>
              <p:nvPr/>
            </p:nvSpPr>
            <p:spPr>
              <a:xfrm>
                <a:off x="7984898" y="1988683"/>
                <a:ext cx="2923505" cy="9734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80D7D2D-DF65-459D-910F-45CD81E6BC6A}"/>
                  </a:ext>
                </a:extLst>
              </p:cNvPr>
              <p:cNvSpPr/>
              <p:nvPr/>
            </p:nvSpPr>
            <p:spPr>
              <a:xfrm>
                <a:off x="7984898" y="2962141"/>
                <a:ext cx="2923505" cy="2854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2A7AB8-CFD6-41A9-A1A5-AEC63A318B27}"/>
                </a:ext>
              </a:extLst>
            </p:cNvPr>
            <p:cNvCxnSpPr/>
            <p:nvPr/>
          </p:nvCxnSpPr>
          <p:spPr>
            <a:xfrm>
              <a:off x="9406392" y="3077585"/>
              <a:ext cx="0" cy="59464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9C0CA08-04F3-4A57-8B84-71F80A09F315}"/>
                </a:ext>
              </a:extLst>
            </p:cNvPr>
            <p:cNvCxnSpPr/>
            <p:nvPr/>
          </p:nvCxnSpPr>
          <p:spPr>
            <a:xfrm>
              <a:off x="9614451" y="3087845"/>
              <a:ext cx="0" cy="59464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F474D91-E72C-4543-A362-746E05A57238}"/>
                </a:ext>
              </a:extLst>
            </p:cNvPr>
            <p:cNvCxnSpPr/>
            <p:nvPr/>
          </p:nvCxnSpPr>
          <p:spPr>
            <a:xfrm>
              <a:off x="9814559" y="3077585"/>
              <a:ext cx="0" cy="59464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BA18CA2-8853-4454-BEBE-03254C093BA4}"/>
                </a:ext>
              </a:extLst>
            </p:cNvPr>
            <p:cNvCxnSpPr/>
            <p:nvPr/>
          </p:nvCxnSpPr>
          <p:spPr>
            <a:xfrm>
              <a:off x="10038520" y="3087845"/>
              <a:ext cx="0" cy="59464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08217A-8133-4022-80AF-ACB32F9414F5}"/>
                </a:ext>
              </a:extLst>
            </p:cNvPr>
            <p:cNvCxnSpPr/>
            <p:nvPr/>
          </p:nvCxnSpPr>
          <p:spPr>
            <a:xfrm>
              <a:off x="10254929" y="3077585"/>
              <a:ext cx="0" cy="59464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D545340-D82F-46B1-980F-C8D831F865E6}"/>
                </a:ext>
              </a:extLst>
            </p:cNvPr>
            <p:cNvCxnSpPr/>
            <p:nvPr/>
          </p:nvCxnSpPr>
          <p:spPr>
            <a:xfrm>
              <a:off x="10455037" y="3079616"/>
              <a:ext cx="0" cy="59464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0353B57-4A64-425A-93A8-A50B0496E154}"/>
                </a:ext>
              </a:extLst>
            </p:cNvPr>
            <p:cNvCxnSpPr/>
            <p:nvPr/>
          </p:nvCxnSpPr>
          <p:spPr>
            <a:xfrm>
              <a:off x="10658834" y="3087845"/>
              <a:ext cx="0" cy="59464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41F5691-11A9-4A9B-9720-5765BACB6B8F}"/>
                </a:ext>
              </a:extLst>
            </p:cNvPr>
            <p:cNvCxnSpPr/>
            <p:nvPr/>
          </p:nvCxnSpPr>
          <p:spPr>
            <a:xfrm>
              <a:off x="10882796" y="3077585"/>
              <a:ext cx="0" cy="59464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6E11CB-7473-4B96-8B45-2DB52EBA8C6F}"/>
                </a:ext>
              </a:extLst>
            </p:cNvPr>
            <p:cNvCxnSpPr/>
            <p:nvPr/>
          </p:nvCxnSpPr>
          <p:spPr>
            <a:xfrm>
              <a:off x="11106757" y="3087845"/>
              <a:ext cx="0" cy="59464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FCE617A-C05C-45EE-991D-1BC1119E9283}"/>
                </a:ext>
              </a:extLst>
            </p:cNvPr>
            <p:cNvCxnSpPr>
              <a:cxnSpLocks/>
            </p:cNvCxnSpPr>
            <p:nvPr/>
          </p:nvCxnSpPr>
          <p:spPr>
            <a:xfrm>
              <a:off x="9406392" y="4379210"/>
              <a:ext cx="0" cy="207287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19810FE-B264-4648-8A6D-090BE7A3D657}"/>
                </a:ext>
              </a:extLst>
            </p:cNvPr>
            <p:cNvCxnSpPr>
              <a:cxnSpLocks/>
            </p:cNvCxnSpPr>
            <p:nvPr/>
          </p:nvCxnSpPr>
          <p:spPr>
            <a:xfrm>
              <a:off x="9614451" y="4379210"/>
              <a:ext cx="0" cy="207287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79C5380-7C99-4E23-AF02-23FAC5C6FC56}"/>
                </a:ext>
              </a:extLst>
            </p:cNvPr>
            <p:cNvCxnSpPr>
              <a:cxnSpLocks/>
            </p:cNvCxnSpPr>
            <p:nvPr/>
          </p:nvCxnSpPr>
          <p:spPr>
            <a:xfrm>
              <a:off x="9814559" y="4379209"/>
              <a:ext cx="0" cy="207287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43922AA-4790-4EC5-8284-9020EAB240CC}"/>
                </a:ext>
              </a:extLst>
            </p:cNvPr>
            <p:cNvCxnSpPr>
              <a:cxnSpLocks/>
            </p:cNvCxnSpPr>
            <p:nvPr/>
          </p:nvCxnSpPr>
          <p:spPr>
            <a:xfrm>
              <a:off x="10038520" y="4379209"/>
              <a:ext cx="0" cy="207287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AD5585-A952-49EC-85FB-1349A7CB19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44326" y="4379209"/>
              <a:ext cx="0" cy="207287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52503A2-E117-4DD1-9DE2-60B28247E75C}"/>
                </a:ext>
              </a:extLst>
            </p:cNvPr>
            <p:cNvCxnSpPr>
              <a:cxnSpLocks/>
            </p:cNvCxnSpPr>
            <p:nvPr/>
          </p:nvCxnSpPr>
          <p:spPr>
            <a:xfrm>
              <a:off x="10458480" y="4379209"/>
              <a:ext cx="0" cy="207287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A9C6577-F058-4B0C-B6DF-243DC859E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658834" y="4379209"/>
              <a:ext cx="0" cy="207287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E2B3CBB-F4DE-4FB5-8448-260FAB03A6EA}"/>
                </a:ext>
              </a:extLst>
            </p:cNvPr>
            <p:cNvCxnSpPr>
              <a:cxnSpLocks/>
            </p:cNvCxnSpPr>
            <p:nvPr/>
          </p:nvCxnSpPr>
          <p:spPr>
            <a:xfrm>
              <a:off x="10882796" y="4379209"/>
              <a:ext cx="0" cy="207287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66D725-A86C-435B-A554-26BB440F29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06757" y="4379209"/>
              <a:ext cx="0" cy="207287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8689291-7E8F-4D32-A6CD-AFDEA638A6C1}"/>
              </a:ext>
            </a:extLst>
          </p:cNvPr>
          <p:cNvSpPr txBox="1"/>
          <p:nvPr/>
        </p:nvSpPr>
        <p:spPr>
          <a:xfrm>
            <a:off x="8610600" y="1736220"/>
            <a:ext cx="33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A49033-0DB0-4E1C-9916-6245E9C208D9}"/>
              </a:ext>
            </a:extLst>
          </p:cNvPr>
          <p:cNvSpPr txBox="1"/>
          <p:nvPr/>
        </p:nvSpPr>
        <p:spPr>
          <a:xfrm>
            <a:off x="9384610" y="3494892"/>
            <a:ext cx="33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AE16DA-C6B9-4BDC-A004-8073AE284C8C}"/>
                  </a:ext>
                </a:extLst>
              </p:cNvPr>
              <p:cNvSpPr txBox="1"/>
              <p:nvPr/>
            </p:nvSpPr>
            <p:spPr>
              <a:xfrm>
                <a:off x="11314727" y="3254200"/>
                <a:ext cx="505901" cy="277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AE16DA-C6B9-4BDC-A004-8073AE284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4727" y="3254200"/>
                <a:ext cx="505901" cy="277705"/>
              </a:xfrm>
              <a:prstGeom prst="rect">
                <a:avLst/>
              </a:prstGeom>
              <a:blipFill>
                <a:blip r:embed="rId4"/>
                <a:stretch>
                  <a:fillRect l="-14458" t="-93333" r="-50602" b="-1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3F4564C-B360-43EA-B4F2-FAB72957198B}"/>
              </a:ext>
            </a:extLst>
          </p:cNvPr>
          <p:cNvCxnSpPr/>
          <p:nvPr/>
        </p:nvCxnSpPr>
        <p:spPr>
          <a:xfrm flipV="1">
            <a:off x="11436186" y="3464947"/>
            <a:ext cx="0" cy="26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02DAAB3-A2CA-4FCF-A90A-312E1DEE84D8}"/>
              </a:ext>
            </a:extLst>
          </p:cNvPr>
          <p:cNvCxnSpPr>
            <a:cxnSpLocks/>
          </p:cNvCxnSpPr>
          <p:nvPr/>
        </p:nvCxnSpPr>
        <p:spPr>
          <a:xfrm>
            <a:off x="11439868" y="3039451"/>
            <a:ext cx="0" cy="22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1E5589F-E708-478E-B5FF-B6448F7CAC55}"/>
              </a:ext>
            </a:extLst>
          </p:cNvPr>
          <p:cNvCxnSpPr>
            <a:cxnSpLocks/>
          </p:cNvCxnSpPr>
          <p:nvPr/>
        </p:nvCxnSpPr>
        <p:spPr>
          <a:xfrm flipV="1">
            <a:off x="11374933" y="3273075"/>
            <a:ext cx="1190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F241B5E-5C1C-43E1-A51F-16D974B1E69E}"/>
              </a:ext>
            </a:extLst>
          </p:cNvPr>
          <p:cNvCxnSpPr>
            <a:cxnSpLocks/>
          </p:cNvCxnSpPr>
          <p:nvPr/>
        </p:nvCxnSpPr>
        <p:spPr>
          <a:xfrm flipV="1">
            <a:off x="11376662" y="3466825"/>
            <a:ext cx="1190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918651-23BB-4FCB-9CF3-E05088CEC0BD}"/>
              </a:ext>
            </a:extLst>
          </p:cNvPr>
          <p:cNvCxnSpPr>
            <a:cxnSpLocks/>
          </p:cNvCxnSpPr>
          <p:nvPr/>
        </p:nvCxnSpPr>
        <p:spPr>
          <a:xfrm flipV="1">
            <a:off x="9044472" y="3098406"/>
            <a:ext cx="0" cy="1508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4F15AE4-95BF-41C5-A2EE-5EAD3A9176FC}"/>
              </a:ext>
            </a:extLst>
          </p:cNvPr>
          <p:cNvSpPr txBox="1"/>
          <p:nvPr/>
        </p:nvSpPr>
        <p:spPr>
          <a:xfrm>
            <a:off x="8877806" y="3668195"/>
            <a:ext cx="2719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75848959"/>
      </p:ext>
    </p:extLst>
  </p:cSld>
  <p:clrMapOvr>
    <a:masterClrMapping/>
  </p:clrMapOvr>
  <p:transition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Standardization of message passing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Historically:</a:t>
            </a:r>
          </a:p>
          <a:p>
            <a:pPr lvl="1"/>
            <a:r>
              <a:rPr lang="en-US" dirty="0" err="1"/>
              <a:t>nxlib</a:t>
            </a:r>
            <a:r>
              <a:rPr lang="en-US" dirty="0"/>
              <a:t> (On Intel hypercubes)</a:t>
            </a:r>
          </a:p>
          <a:p>
            <a:pPr lvl="1"/>
            <a:r>
              <a:rPr lang="en-US" dirty="0" err="1"/>
              <a:t>ncube</a:t>
            </a:r>
            <a:r>
              <a:rPr lang="en-US" dirty="0"/>
              <a:t> variants</a:t>
            </a:r>
          </a:p>
          <a:p>
            <a:pPr lvl="1"/>
            <a:r>
              <a:rPr lang="en-US" dirty="0"/>
              <a:t>PVM</a:t>
            </a:r>
          </a:p>
          <a:p>
            <a:pPr lvl="1"/>
            <a:r>
              <a:rPr lang="en-US" dirty="0"/>
              <a:t>Everyone had their own variants</a:t>
            </a:r>
          </a:p>
          <a:p>
            <a:r>
              <a:rPr lang="en-US" dirty="0"/>
              <a:t>MPI standard:</a:t>
            </a:r>
          </a:p>
          <a:p>
            <a:pPr lvl="1"/>
            <a:r>
              <a:rPr lang="en-US" dirty="0"/>
              <a:t>Vendors, ISVs, and academics got together </a:t>
            </a:r>
          </a:p>
          <a:p>
            <a:pPr lvl="1"/>
            <a:r>
              <a:rPr lang="en-US" dirty="0"/>
              <a:t>with the intent of standardizing current practice</a:t>
            </a:r>
          </a:p>
          <a:p>
            <a:pPr lvl="1"/>
            <a:r>
              <a:rPr lang="en-US" dirty="0"/>
              <a:t>Ended up with a large standard </a:t>
            </a:r>
          </a:p>
          <a:p>
            <a:pPr lvl="1"/>
            <a:r>
              <a:rPr lang="en-US" dirty="0"/>
              <a:t>Popular, due to vendor support</a:t>
            </a:r>
          </a:p>
          <a:p>
            <a:pPr lvl="1"/>
            <a:r>
              <a:rPr lang="en-US" dirty="0"/>
              <a:t>Support for </a:t>
            </a:r>
          </a:p>
          <a:p>
            <a:pPr lvl="2"/>
            <a:r>
              <a:rPr lang="en-US" dirty="0"/>
              <a:t>communicators: avoiding tag conflicts, ..</a:t>
            </a:r>
          </a:p>
          <a:p>
            <a:pPr lvl="2"/>
            <a:r>
              <a:rPr lang="en-US" dirty="0"/>
              <a:t>Data types:</a:t>
            </a:r>
          </a:p>
          <a:p>
            <a:pPr lvl="2"/>
            <a:r>
              <a:rPr lang="en-US" dirty="0"/>
              <a:t>..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93F9-177C-46B7-866E-FE9C26DFCF8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91165"/>
      </p:ext>
    </p:extLst>
  </p:cSld>
  <p:clrMapOvr>
    <a:masterClrMapping/>
  </p:clrMapOvr>
  <p:transition advTm="19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subset of MPI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six functions allow you to write many programs: </a:t>
            </a:r>
          </a:p>
          <a:p>
            <a:pPr lvl="1"/>
            <a:r>
              <a:rPr lang="en-US" dirty="0" err="1"/>
              <a:t>MPI_Init</a:t>
            </a:r>
            <a:endParaRPr lang="en-US" dirty="0"/>
          </a:p>
          <a:p>
            <a:pPr lvl="1"/>
            <a:r>
              <a:rPr lang="en-US" dirty="0" err="1"/>
              <a:t>MPI_Finalize</a:t>
            </a:r>
            <a:endParaRPr lang="en-US" dirty="0"/>
          </a:p>
          <a:p>
            <a:pPr lvl="1"/>
            <a:r>
              <a:rPr lang="en-US" dirty="0" err="1"/>
              <a:t>MPI_Comm_size</a:t>
            </a:r>
            <a:endParaRPr lang="en-US" dirty="0"/>
          </a:p>
          <a:p>
            <a:pPr lvl="1"/>
            <a:r>
              <a:rPr lang="en-US" dirty="0" err="1"/>
              <a:t>MPI_Comm_rank</a:t>
            </a:r>
            <a:endParaRPr lang="en-US" dirty="0"/>
          </a:p>
          <a:p>
            <a:pPr lvl="1"/>
            <a:r>
              <a:rPr lang="en-US" dirty="0" err="1"/>
              <a:t>MPI_Send</a:t>
            </a:r>
            <a:endParaRPr lang="en-US" dirty="0"/>
          </a:p>
          <a:p>
            <a:pPr lvl="1"/>
            <a:r>
              <a:rPr lang="en-US" dirty="0" err="1"/>
              <a:t>MPI_Recv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1567-A4C5-4450-9D4D-B60F69280EC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07528"/>
      </p:ext>
    </p:extLst>
  </p:cSld>
  <p:clrMapOvr>
    <a:masterClrMapping/>
  </p:clrMapOvr>
  <p:transition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</a:t>
            </a:r>
            <a:r>
              <a:rPr lang="en-US" dirty="0" err="1"/>
              <a:t>Init</a:t>
            </a:r>
            <a:r>
              <a:rPr lang="en-US" dirty="0"/>
              <a:t> and Finalize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MPI_Init</a:t>
            </a:r>
            <a:r>
              <a:rPr lang="en-US" dirty="0">
                <a:solidFill>
                  <a:schemeClr val="tx2"/>
                </a:solidFill>
              </a:rPr>
              <a:t>( 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argc</a:t>
            </a:r>
            <a:r>
              <a:rPr lang="en-US" dirty="0">
                <a:solidFill>
                  <a:schemeClr val="tx2"/>
                </a:solidFill>
              </a:rPr>
              <a:t>, char **</a:t>
            </a:r>
            <a:r>
              <a:rPr lang="en-US" dirty="0" err="1">
                <a:solidFill>
                  <a:schemeClr val="tx2"/>
                </a:solidFill>
              </a:rPr>
              <a:t>argv</a:t>
            </a:r>
            <a:r>
              <a:rPr lang="en-US" dirty="0">
                <a:solidFill>
                  <a:schemeClr val="tx2"/>
                </a:solidFill>
              </a:rPr>
              <a:t> )</a:t>
            </a:r>
          </a:p>
          <a:p>
            <a:r>
              <a:rPr lang="en-US" dirty="0">
                <a:solidFill>
                  <a:schemeClr val="tx2"/>
                </a:solidFill>
              </a:rPr>
              <a:t> 	</a:t>
            </a:r>
            <a:r>
              <a:rPr lang="en-US" dirty="0"/>
              <a:t>Initializes the MPI library.</a:t>
            </a:r>
          </a:p>
          <a:p>
            <a:r>
              <a:rPr lang="en-US" dirty="0" err="1">
                <a:solidFill>
                  <a:schemeClr val="tx2"/>
                </a:solidFill>
              </a:rPr>
              <a:t>MPI_Finalize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/>
              <a:t>Terminates use of MPI library.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All MPI calls must occur between these two, temporally.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B201-DB57-45E4-B2FF-92C1FBFA310D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3780"/>
      </p:ext>
    </p:extLst>
  </p:cSld>
  <p:clrMapOvr>
    <a:masterClrMapping/>
  </p:clrMapOvr>
  <p:transition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Process Identification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err="1">
                <a:solidFill>
                  <a:schemeClr val="tx2"/>
                </a:solidFill>
              </a:rPr>
              <a:t>MPI_Comm_size</a:t>
            </a:r>
            <a:r>
              <a:rPr lang="en-US" dirty="0">
                <a:solidFill>
                  <a:schemeClr val="tx2"/>
                </a:solidFill>
              </a:rPr>
              <a:t>( </a:t>
            </a:r>
            <a:r>
              <a:rPr lang="en-US" dirty="0" err="1">
                <a:solidFill>
                  <a:schemeClr val="tx2"/>
                </a:solidFill>
              </a:rPr>
              <a:t>comm</a:t>
            </a:r>
            <a:r>
              <a:rPr lang="en-US" dirty="0">
                <a:solidFill>
                  <a:schemeClr val="tx2"/>
                </a:solidFill>
              </a:rPr>
              <a:t>, &amp;size )</a:t>
            </a:r>
          </a:p>
          <a:p>
            <a:pPr>
              <a:buFontTx/>
              <a:buNone/>
            </a:pPr>
            <a:r>
              <a:rPr lang="en-US" dirty="0"/>
              <a:t>	Determines the number of processes.</a:t>
            </a:r>
          </a:p>
          <a:p>
            <a:pPr>
              <a:buFontTx/>
              <a:buNone/>
            </a:pPr>
            <a:r>
              <a:rPr lang="en-US" dirty="0" err="1">
                <a:solidFill>
                  <a:schemeClr val="tx2"/>
                </a:solidFill>
              </a:rPr>
              <a:t>MPI_Comm_rank</a:t>
            </a:r>
            <a:r>
              <a:rPr lang="en-US" dirty="0">
                <a:solidFill>
                  <a:schemeClr val="tx2"/>
                </a:solidFill>
              </a:rPr>
              <a:t>( </a:t>
            </a:r>
            <a:r>
              <a:rPr lang="en-US" dirty="0" err="1">
                <a:solidFill>
                  <a:schemeClr val="tx2"/>
                </a:solidFill>
              </a:rPr>
              <a:t>comm</a:t>
            </a:r>
            <a:r>
              <a:rPr lang="en-US" dirty="0">
                <a:solidFill>
                  <a:schemeClr val="tx2"/>
                </a:solidFill>
              </a:rPr>
              <a:t>, &amp;</a:t>
            </a:r>
            <a:r>
              <a:rPr lang="en-US" dirty="0" err="1">
                <a:solidFill>
                  <a:schemeClr val="tx2"/>
                </a:solidFill>
              </a:rPr>
              <a:t>pid</a:t>
            </a:r>
            <a:r>
              <a:rPr lang="en-US" dirty="0">
                <a:solidFill>
                  <a:schemeClr val="tx2"/>
                </a:solidFill>
              </a:rPr>
              <a:t> )</a:t>
            </a:r>
            <a:r>
              <a:rPr lang="en-US" dirty="0"/>
              <a:t>	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err="1"/>
              <a:t>Pid</a:t>
            </a:r>
            <a:r>
              <a:rPr lang="en-US" dirty="0"/>
              <a:t> is the process identifier of the caller.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4A16-5E56-4559-94B9-ED8913379657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62497"/>
      </p:ext>
    </p:extLst>
  </p:cSld>
  <p:clrMapOvr>
    <a:masterClrMapping/>
  </p:clrMapOvr>
  <p:transition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MPI program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EE8-414B-4CFD-B782-7AC045CFEC34}" type="slidenum">
              <a:rPr lang="en-US"/>
              <a:pPr/>
              <a:t>6</a:t>
            </a:fld>
            <a:endParaRPr lang="en-US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838200" y="1295400"/>
            <a:ext cx="8286750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spcBef>
                <a:spcPct val="50000"/>
              </a:spcBef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rank, size; 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&amp;rank);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&amp;size); 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 I'm %d of %d\n", rank, size); 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 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849588"/>
      </p:ext>
    </p:extLst>
  </p:cSld>
  <p:clrMapOvr>
    <a:masterClrMapping/>
  </p:clrMapOvr>
  <p:transition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Basic Send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err="1">
                <a:solidFill>
                  <a:schemeClr val="tx2"/>
                </a:solidFill>
              </a:rPr>
              <a:t>MPI_Send</a:t>
            </a:r>
            <a:r>
              <a:rPr lang="en-US" dirty="0">
                <a:solidFill>
                  <a:schemeClr val="tx2"/>
                </a:solidFill>
              </a:rPr>
              <a:t>(buf, count, datatype, </a:t>
            </a:r>
            <a:r>
              <a:rPr lang="en-US" dirty="0" err="1">
                <a:solidFill>
                  <a:schemeClr val="tx2"/>
                </a:solidFill>
              </a:rPr>
              <a:t>dest</a:t>
            </a:r>
            <a:r>
              <a:rPr lang="en-US" dirty="0">
                <a:solidFill>
                  <a:schemeClr val="tx2"/>
                </a:solidFill>
              </a:rPr>
              <a:t>, tag, </a:t>
            </a:r>
            <a:r>
              <a:rPr lang="en-US" dirty="0" err="1">
                <a:solidFill>
                  <a:schemeClr val="tx2"/>
                </a:solidFill>
              </a:rPr>
              <a:t>comm</a:t>
            </a:r>
            <a:r>
              <a:rPr lang="en-US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20000"/>
              </a:lnSpc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buf</a:t>
            </a:r>
            <a:r>
              <a:rPr lang="en-US" dirty="0"/>
              <a:t>: address of send buffer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count</a:t>
            </a:r>
            <a:r>
              <a:rPr lang="en-US" dirty="0"/>
              <a:t>: number of elements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tx2"/>
                </a:solidFill>
              </a:rPr>
              <a:t>datatype</a:t>
            </a:r>
            <a:r>
              <a:rPr lang="en-US" dirty="0"/>
              <a:t>: data type of send buffer elements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tx2"/>
                </a:solidFill>
              </a:rPr>
              <a:t>dest</a:t>
            </a:r>
            <a:r>
              <a:rPr lang="en-US" dirty="0"/>
              <a:t>: process id of destination process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tag</a:t>
            </a:r>
            <a:r>
              <a:rPr lang="en-US" dirty="0"/>
              <a:t>: message tag (ignore for now)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tx2"/>
                </a:solidFill>
              </a:rPr>
              <a:t>comm</a:t>
            </a:r>
            <a:r>
              <a:rPr lang="en-US" dirty="0"/>
              <a:t>: communicator (ignore for now)</a:t>
            </a:r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L.V.Kale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FE72-61E4-4DA2-91CF-40F04C6D2E21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146CC2-5DE2-4285-82D2-547F84423CAE}"/>
              </a:ext>
            </a:extLst>
          </p:cNvPr>
          <p:cNvGrpSpPr/>
          <p:nvPr/>
        </p:nvGrpSpPr>
        <p:grpSpPr>
          <a:xfrm>
            <a:off x="6867367" y="1841548"/>
            <a:ext cx="5033502" cy="1416078"/>
            <a:chOff x="2404549" y="5021477"/>
            <a:chExt cx="5033502" cy="14160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F07385F-491A-46E2-BD4A-8ECEC18DA2EC}"/>
                </a:ext>
              </a:extLst>
            </p:cNvPr>
            <p:cNvGrpSpPr/>
            <p:nvPr/>
          </p:nvGrpSpPr>
          <p:grpSpPr>
            <a:xfrm>
              <a:off x="3095298" y="5759880"/>
              <a:ext cx="4342753" cy="231820"/>
              <a:chOff x="3580327" y="5743977"/>
              <a:chExt cx="4342753" cy="23182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31B5A8A-9FA1-4299-BDE2-090328DCF80E}"/>
                  </a:ext>
                </a:extLst>
              </p:cNvPr>
              <p:cNvSpPr/>
              <p:nvPr/>
            </p:nvSpPr>
            <p:spPr>
              <a:xfrm>
                <a:off x="3580327" y="5743977"/>
                <a:ext cx="334850" cy="2318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2109E4-7F6C-49A9-8D94-C1F02752DB3E}"/>
                  </a:ext>
                </a:extLst>
              </p:cNvPr>
              <p:cNvSpPr/>
              <p:nvPr/>
            </p:nvSpPr>
            <p:spPr>
              <a:xfrm>
                <a:off x="3915177" y="5743977"/>
                <a:ext cx="334850" cy="2318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39CF93-21D7-43E3-8ED8-7C063ED1B064}"/>
                  </a:ext>
                </a:extLst>
              </p:cNvPr>
              <p:cNvSpPr/>
              <p:nvPr/>
            </p:nvSpPr>
            <p:spPr>
              <a:xfrm>
                <a:off x="4250027" y="5743977"/>
                <a:ext cx="334850" cy="2318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A602A8-F50A-40D6-8731-0F081D1A198F}"/>
                  </a:ext>
                </a:extLst>
              </p:cNvPr>
              <p:cNvSpPr/>
              <p:nvPr/>
            </p:nvSpPr>
            <p:spPr>
              <a:xfrm>
                <a:off x="4584877" y="5743977"/>
                <a:ext cx="334850" cy="2318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30C8376-BFC8-45E0-8F78-F9EF900888C9}"/>
                  </a:ext>
                </a:extLst>
              </p:cNvPr>
              <p:cNvSpPr/>
              <p:nvPr/>
            </p:nvSpPr>
            <p:spPr>
              <a:xfrm>
                <a:off x="4919727" y="5743977"/>
                <a:ext cx="334850" cy="2318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690EFDC-7C5E-466D-8E7C-FF2E3454CA05}"/>
                  </a:ext>
                </a:extLst>
              </p:cNvPr>
              <p:cNvSpPr/>
              <p:nvPr/>
            </p:nvSpPr>
            <p:spPr>
              <a:xfrm>
                <a:off x="5254577" y="5743977"/>
                <a:ext cx="1329103" cy="2318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…..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47C383-0B26-48D0-9372-81A03F069552}"/>
                  </a:ext>
                </a:extLst>
              </p:cNvPr>
              <p:cNvSpPr/>
              <p:nvPr/>
            </p:nvSpPr>
            <p:spPr>
              <a:xfrm>
                <a:off x="6583680" y="5743977"/>
                <a:ext cx="334850" cy="2318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1120918-FCE8-4D0C-9868-4693FD324671}"/>
                  </a:ext>
                </a:extLst>
              </p:cNvPr>
              <p:cNvSpPr/>
              <p:nvPr/>
            </p:nvSpPr>
            <p:spPr>
              <a:xfrm>
                <a:off x="6918530" y="5743977"/>
                <a:ext cx="334850" cy="2318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23AC2ED-9E7F-4E8C-B726-198AD27BF79D}"/>
                  </a:ext>
                </a:extLst>
              </p:cNvPr>
              <p:cNvSpPr/>
              <p:nvPr/>
            </p:nvSpPr>
            <p:spPr>
              <a:xfrm>
                <a:off x="7253380" y="5743977"/>
                <a:ext cx="334850" cy="2318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A21DF90-5A62-43E8-A096-6D0E94CC168E}"/>
                  </a:ext>
                </a:extLst>
              </p:cNvPr>
              <p:cNvSpPr/>
              <p:nvPr/>
            </p:nvSpPr>
            <p:spPr>
              <a:xfrm>
                <a:off x="7588230" y="5743977"/>
                <a:ext cx="334850" cy="2318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C9964A90-2DCF-4549-87B5-D3F6A1BA9EB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91212" y="5338567"/>
              <a:ext cx="432506" cy="4101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FDDC89B-74E9-41AB-86C9-4D3426765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8555" y="5423348"/>
              <a:ext cx="4182304" cy="30253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D2EDC8-4452-4541-B5DD-D1077362C0EA}"/>
                </a:ext>
              </a:extLst>
            </p:cNvPr>
            <p:cNvSpPr txBox="1"/>
            <p:nvPr/>
          </p:nvSpPr>
          <p:spPr>
            <a:xfrm>
              <a:off x="2404549" y="5021477"/>
              <a:ext cx="536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buf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B5DA75-A438-4BD3-A351-3AB4C3652E22}"/>
                </a:ext>
              </a:extLst>
            </p:cNvPr>
            <p:cNvSpPr txBox="1"/>
            <p:nvPr/>
          </p:nvSpPr>
          <p:spPr>
            <a:xfrm>
              <a:off x="4860443" y="5116188"/>
              <a:ext cx="838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E1A702-97CF-409A-864B-65014953F406}"/>
                </a:ext>
              </a:extLst>
            </p:cNvPr>
            <p:cNvSpPr txBox="1"/>
            <p:nvPr/>
          </p:nvSpPr>
          <p:spPr>
            <a:xfrm>
              <a:off x="3653690" y="6068223"/>
              <a:ext cx="204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Size of (datatype)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F8824AB-7C11-4C03-AA17-402891610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7049" y="6022962"/>
              <a:ext cx="370548" cy="148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8056321"/>
      </p:ext>
    </p:extLst>
  </p:cSld>
  <p:clrMapOvr>
    <a:masterClrMapping/>
  </p:clrMapOvr>
  <p:transition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Basic Receive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err="1">
                <a:solidFill>
                  <a:schemeClr val="tx2"/>
                </a:solidFill>
              </a:rPr>
              <a:t>MPI_Recv</a:t>
            </a:r>
            <a:r>
              <a:rPr lang="en-US" dirty="0">
                <a:solidFill>
                  <a:schemeClr val="tx2"/>
                </a:solidFill>
              </a:rPr>
              <a:t>(buf, count, datatype, source, tag, </a:t>
            </a:r>
            <a:r>
              <a:rPr lang="en-US" dirty="0" err="1">
                <a:solidFill>
                  <a:schemeClr val="tx2"/>
                </a:solidFill>
              </a:rPr>
              <a:t>comm</a:t>
            </a:r>
            <a:r>
              <a:rPr lang="en-US" dirty="0">
                <a:solidFill>
                  <a:schemeClr val="tx2"/>
                </a:solidFill>
              </a:rPr>
              <a:t>, &amp;status)</a:t>
            </a:r>
          </a:p>
          <a:p>
            <a:pPr>
              <a:lnSpc>
                <a:spcPct val="30000"/>
              </a:lnSpc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buf</a:t>
            </a:r>
            <a:r>
              <a:rPr lang="en-US" dirty="0"/>
              <a:t>: address of receive buffer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count</a:t>
            </a:r>
            <a:r>
              <a:rPr lang="en-US" dirty="0"/>
              <a:t>: size of receive buffer in elements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tx2"/>
                </a:solidFill>
              </a:rPr>
              <a:t>datatype</a:t>
            </a:r>
            <a:r>
              <a:rPr lang="en-US" dirty="0"/>
              <a:t>: data type of receive buffer elements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source</a:t>
            </a:r>
            <a:r>
              <a:rPr lang="en-US" dirty="0"/>
              <a:t>: source process id or MPI_ANY_SOURCE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tag and </a:t>
            </a:r>
            <a:r>
              <a:rPr lang="en-US" dirty="0" err="1">
                <a:solidFill>
                  <a:schemeClr val="tx2"/>
                </a:solidFill>
              </a:rPr>
              <a:t>comm</a:t>
            </a:r>
            <a:r>
              <a:rPr lang="en-US" dirty="0"/>
              <a:t>: ignore for now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status</a:t>
            </a:r>
            <a:r>
              <a:rPr lang="en-US" dirty="0"/>
              <a:t>: status object</a:t>
            </a: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F376-4456-4F9F-B683-AE473A60B7C9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19098"/>
      </p:ext>
    </p:extLst>
  </p:cSld>
  <p:clrMapOvr>
    <a:masterClrMapping/>
  </p:clrMapOvr>
  <p:transition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a MPI Program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en-US" sz="2000" dirty="0" err="1">
                <a:solidFill>
                  <a:schemeClr val="tx2"/>
                </a:solidFill>
                <a:latin typeface="Lucida Console" pitchFamily="49" charset="0"/>
              </a:rPr>
              <a:t>mpirun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 -</a:t>
            </a:r>
            <a:r>
              <a:rPr lang="en-US" sz="2000" dirty="0" err="1">
                <a:solidFill>
                  <a:schemeClr val="tx2"/>
                </a:solidFill>
                <a:latin typeface="Lucida Console" pitchFamily="49" charset="0"/>
              </a:rPr>
              <a:t>np</a:t>
            </a:r>
            <a:r>
              <a:rPr lang="en-US" sz="2000" dirty="0">
                <a:solidFill>
                  <a:schemeClr val="tx2"/>
                </a:solidFill>
                <a:latin typeface="Lucida Console" pitchFamily="49" charset="0"/>
              </a:rPr>
              <a:t> 2 hello </a:t>
            </a:r>
            <a:endParaRPr lang="en-US" dirty="0">
              <a:solidFill>
                <a:schemeClr val="tx2"/>
              </a:solidFill>
              <a:latin typeface="Lucida Console" pitchFamily="49" charset="0"/>
            </a:endParaRPr>
          </a:p>
          <a:p>
            <a:r>
              <a:rPr lang="en-US" dirty="0"/>
              <a:t>Interacts with a daemon process on the hosts.</a:t>
            </a:r>
          </a:p>
          <a:p>
            <a:r>
              <a:rPr lang="en-US" dirty="0"/>
              <a:t>Causes a process to be run on each of the hosts.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ED1D-21D1-4E55-A2E2-EE459A5036DB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3048"/>
      </p:ext>
    </p:extLst>
  </p:cSld>
  <p:clrMapOvr>
    <a:masterClrMapping/>
  </p:clrMapOvr>
  <p:transition advTm="0"/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4000</TotalTime>
  <Words>1019</Words>
  <Application>Microsoft Macintosh PowerPoint</Application>
  <PresentationFormat>Widescreen</PresentationFormat>
  <Paragraphs>206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Lato Medium</vt:lpstr>
      <vt:lpstr>Lucida Console</vt:lpstr>
      <vt:lpstr>Times New Roman</vt:lpstr>
      <vt:lpstr>MCS-DS_PPT_template_final</vt:lpstr>
      <vt:lpstr>Basic MPI</vt:lpstr>
      <vt:lpstr>Standardization of message passing</vt:lpstr>
      <vt:lpstr>A Simple subset of MPI</vt:lpstr>
      <vt:lpstr>MPI Init and Finalize</vt:lpstr>
      <vt:lpstr>MPI Process Identification</vt:lpstr>
      <vt:lpstr>A simple MPI program</vt:lpstr>
      <vt:lpstr>MPI Basic Send</vt:lpstr>
      <vt:lpstr>MPI Basic Receive</vt:lpstr>
      <vt:lpstr>Running a MPI Program</vt:lpstr>
      <vt:lpstr>Other Operations</vt:lpstr>
      <vt:lpstr>Example : Jacobi relaxation</vt:lpstr>
      <vt:lpstr>How to parallelize?</vt:lpstr>
      <vt:lpstr>Ghost cells: a common apparition</vt:lpstr>
      <vt:lpstr>Ghost Cells</vt:lpstr>
      <vt:lpstr>PowerPoint Presentation</vt:lpstr>
      <vt:lpstr>Comparing the decomposition options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MPI</dc:title>
  <dc:creator>Salunke, Abhilasha Anil</dc:creator>
  <cp:lastModifiedBy>Microsoft Office User</cp:lastModifiedBy>
  <cp:revision>17</cp:revision>
  <dcterms:created xsi:type="dcterms:W3CDTF">2018-09-21T20:17:37Z</dcterms:created>
  <dcterms:modified xsi:type="dcterms:W3CDTF">2018-10-12T17:17:27Z</dcterms:modified>
</cp:coreProperties>
</file>