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5" r:id="rId2"/>
    <p:sldId id="299" r:id="rId3"/>
    <p:sldId id="296" r:id="rId4"/>
    <p:sldId id="260" r:id="rId5"/>
    <p:sldId id="297" r:id="rId6"/>
    <p:sldId id="283" r:id="rId7"/>
    <p:sldId id="298" r:id="rId8"/>
    <p:sldId id="307" r:id="rId9"/>
    <p:sldId id="308" r:id="rId10"/>
    <p:sldId id="284" r:id="rId11"/>
    <p:sldId id="285" r:id="rId12"/>
    <p:sldId id="286" r:id="rId13"/>
    <p:sldId id="310" r:id="rId14"/>
    <p:sldId id="287" r:id="rId15"/>
    <p:sldId id="288" r:id="rId16"/>
    <p:sldId id="289" r:id="rId17"/>
    <p:sldId id="290" r:id="rId18"/>
    <p:sldId id="291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7" autoAdjust="0"/>
    <p:restoredTop sz="94677"/>
  </p:normalViewPr>
  <p:slideViewPr>
    <p:cSldViewPr snapToGrid="0">
      <p:cViewPr varScale="1">
        <p:scale>
          <a:sx n="110" d="100"/>
          <a:sy n="110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C3BF490-527B-45F1-92DD-A6DF84A1419B}"/>
    <pc:docChg chg="modSld">
      <pc:chgData name="" userId="" providerId="" clId="Web-{9C3BF490-527B-45F1-92DD-A6DF84A1419B}" dt="2018-10-01T16:57:57.226" v="294" actId="20577"/>
      <pc:docMkLst>
        <pc:docMk/>
      </pc:docMkLst>
      <pc:sldChg chg="modSp">
        <pc:chgData name="" userId="" providerId="" clId="Web-{9C3BF490-527B-45F1-92DD-A6DF84A1419B}" dt="2018-10-01T16:55:23.709" v="115" actId="20577"/>
        <pc:sldMkLst>
          <pc:docMk/>
          <pc:sldMk cId="3075007191" sldId="284"/>
        </pc:sldMkLst>
        <pc:spChg chg="mod">
          <ac:chgData name="" userId="" providerId="" clId="Web-{9C3BF490-527B-45F1-92DD-A6DF84A1419B}" dt="2018-10-01T16:55:23.709" v="115" actId="20577"/>
          <ac:spMkLst>
            <pc:docMk/>
            <pc:sldMk cId="3075007191" sldId="284"/>
            <ac:spMk id="232451" creationId="{00000000-0000-0000-0000-000000000000}"/>
          </ac:spMkLst>
        </pc:spChg>
      </pc:sldChg>
      <pc:sldChg chg="modSp">
        <pc:chgData name="" userId="" providerId="" clId="Web-{9C3BF490-527B-45F1-92DD-A6DF84A1419B}" dt="2018-10-01T16:55:11.708" v="96" actId="20577"/>
        <pc:sldMkLst>
          <pc:docMk/>
          <pc:sldMk cId="1861985996" sldId="285"/>
        </pc:sldMkLst>
        <pc:spChg chg="mod">
          <ac:chgData name="" userId="" providerId="" clId="Web-{9C3BF490-527B-45F1-92DD-A6DF84A1419B}" dt="2018-10-01T16:55:11.708" v="96" actId="20577"/>
          <ac:spMkLst>
            <pc:docMk/>
            <pc:sldMk cId="1861985996" sldId="285"/>
            <ac:spMk id="234499" creationId="{00000000-0000-0000-0000-000000000000}"/>
          </ac:spMkLst>
        </pc:spChg>
      </pc:sldChg>
      <pc:sldChg chg="modSp">
        <pc:chgData name="" userId="" providerId="" clId="Web-{9C3BF490-527B-45F1-92DD-A6DF84A1419B}" dt="2018-10-01T16:56:01.134" v="141" actId="20577"/>
        <pc:sldMkLst>
          <pc:docMk/>
          <pc:sldMk cId="1205502129" sldId="286"/>
        </pc:sldMkLst>
        <pc:spChg chg="mod">
          <ac:chgData name="" userId="" providerId="" clId="Web-{9C3BF490-527B-45F1-92DD-A6DF84A1419B}" dt="2018-10-01T16:56:01.134" v="141" actId="20577"/>
          <ac:spMkLst>
            <pc:docMk/>
            <pc:sldMk cId="1205502129" sldId="286"/>
            <ac:spMk id="236547" creationId="{00000000-0000-0000-0000-000000000000}"/>
          </ac:spMkLst>
        </pc:spChg>
      </pc:sldChg>
      <pc:sldChg chg="modSp">
        <pc:chgData name="" userId="" providerId="" clId="Web-{9C3BF490-527B-45F1-92DD-A6DF84A1419B}" dt="2018-10-01T16:56:58.239" v="199" actId="20577"/>
        <pc:sldMkLst>
          <pc:docMk/>
          <pc:sldMk cId="1095294845" sldId="289"/>
        </pc:sldMkLst>
        <pc:spChg chg="mod">
          <ac:chgData name="" userId="" providerId="" clId="Web-{9C3BF490-527B-45F1-92DD-A6DF84A1419B}" dt="2018-10-01T16:56:58.239" v="199" actId="20577"/>
          <ac:spMkLst>
            <pc:docMk/>
            <pc:sldMk cId="1095294845" sldId="289"/>
            <ac:spMk id="242691" creationId="{00000000-0000-0000-0000-000000000000}"/>
          </ac:spMkLst>
        </pc:spChg>
      </pc:sldChg>
      <pc:sldChg chg="modSp">
        <pc:chgData name="" userId="" providerId="" clId="Web-{9C3BF490-527B-45F1-92DD-A6DF84A1419B}" dt="2018-10-01T16:57:57.210" v="293" actId="20577"/>
        <pc:sldMkLst>
          <pc:docMk/>
          <pc:sldMk cId="3530744633" sldId="291"/>
        </pc:sldMkLst>
        <pc:spChg chg="mod">
          <ac:chgData name="" userId="" providerId="" clId="Web-{9C3BF490-527B-45F1-92DD-A6DF84A1419B}" dt="2018-10-01T16:57:57.210" v="293" actId="20577"/>
          <ac:spMkLst>
            <pc:docMk/>
            <pc:sldMk cId="3530744633" sldId="291"/>
            <ac:spMk id="246787" creationId="{00000000-0000-0000-0000-000000000000}"/>
          </ac:spMkLst>
        </pc:spChg>
      </pc:sldChg>
      <pc:sldChg chg="modSp">
        <pc:chgData name="" userId="" providerId="" clId="Web-{9C3BF490-527B-45F1-92DD-A6DF84A1419B}" dt="2018-10-01T16:53:02.589" v="0" actId="20577"/>
        <pc:sldMkLst>
          <pc:docMk/>
          <pc:sldMk cId="3346862916" sldId="299"/>
        </pc:sldMkLst>
        <pc:spChg chg="mod">
          <ac:chgData name="" userId="" providerId="" clId="Web-{9C3BF490-527B-45F1-92DD-A6DF84A1419B}" dt="2018-10-01T16:53:02.589" v="0" actId="20577"/>
          <ac:spMkLst>
            <pc:docMk/>
            <pc:sldMk cId="3346862916" sldId="299"/>
            <ac:spMk id="2" creationId="{00000000-0000-0000-0000-000000000000}"/>
          </ac:spMkLst>
        </pc:spChg>
      </pc:sldChg>
    </pc:docChg>
  </pc:docChgLst>
  <pc:docChgLst>
    <pc:chgData clId="Web-{59079B41-8E94-42C9-9442-B9902894C90B}"/>
    <pc:docChg chg="addSld delSld modSld">
      <pc:chgData name="" userId="" providerId="" clId="Web-{59079B41-8E94-42C9-9442-B9902894C90B}" dt="2018-10-18T20:42:28.905" v="71" actId="20577"/>
      <pc:docMkLst>
        <pc:docMk/>
      </pc:docMkLst>
      <pc:sldChg chg="modSp">
        <pc:chgData name="" userId="" providerId="" clId="Web-{59079B41-8E94-42C9-9442-B9902894C90B}" dt="2018-10-18T20:41:50.247" v="46" actId="20577"/>
        <pc:sldMkLst>
          <pc:docMk/>
          <pc:sldMk cId="2763171570" sldId="283"/>
        </pc:sldMkLst>
        <pc:spChg chg="mod">
          <ac:chgData name="" userId="" providerId="" clId="Web-{59079B41-8E94-42C9-9442-B9902894C90B}" dt="2018-10-18T20:41:50.247" v="46" actId="20577"/>
          <ac:spMkLst>
            <pc:docMk/>
            <pc:sldMk cId="2763171570" sldId="283"/>
            <ac:spMk id="2" creationId="{8C78696D-BA1A-8B40-ADF5-387D638745C9}"/>
          </ac:spMkLst>
        </pc:spChg>
      </pc:sldChg>
      <pc:sldChg chg="modSp new del">
        <pc:chgData name="" userId="" providerId="" clId="Web-{59079B41-8E94-42C9-9442-B9902894C90B}" dt="2018-10-18T20:41:26.292" v="23"/>
        <pc:sldMkLst>
          <pc:docMk/>
          <pc:sldMk cId="1217623926" sldId="309"/>
        </pc:sldMkLst>
        <pc:spChg chg="mod">
          <ac:chgData name="" userId="" providerId="" clId="Web-{59079B41-8E94-42C9-9442-B9902894C90B}" dt="2018-10-18T20:41:19.480" v="22" actId="20577"/>
          <ac:spMkLst>
            <pc:docMk/>
            <pc:sldMk cId="1217623926" sldId="309"/>
            <ac:spMk id="2" creationId="{9349C641-4285-471B-AF0E-28CD2E0AD541}"/>
          </ac:spMkLst>
        </pc:spChg>
      </pc:sldChg>
      <pc:sldChg chg="modSp new">
        <pc:chgData name="" userId="" providerId="" clId="Web-{59079B41-8E94-42C9-9442-B9902894C90B}" dt="2018-10-18T20:42:28.905" v="70" actId="20577"/>
        <pc:sldMkLst>
          <pc:docMk/>
          <pc:sldMk cId="2487303613" sldId="309"/>
        </pc:sldMkLst>
        <pc:spChg chg="mod">
          <ac:chgData name="" userId="" providerId="" clId="Web-{59079B41-8E94-42C9-9442-B9902894C90B}" dt="2018-10-18T20:42:13.045" v="64" actId="20577"/>
          <ac:spMkLst>
            <pc:docMk/>
            <pc:sldMk cId="2487303613" sldId="309"/>
            <ac:spMk id="2" creationId="{27319A00-B600-4F3D-A643-65954CC36181}"/>
          </ac:spMkLst>
        </pc:spChg>
        <pc:spChg chg="mod">
          <ac:chgData name="" userId="" providerId="" clId="Web-{59079B41-8E94-42C9-9442-B9902894C90B}" dt="2018-10-18T20:42:28.905" v="70" actId="20577"/>
          <ac:spMkLst>
            <pc:docMk/>
            <pc:sldMk cId="2487303613" sldId="309"/>
            <ac:spMk id="3" creationId="{5EA3ECB8-F823-4817-ABAC-23FCF115E2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46FA9-542D-4C27-A8DE-46BA055A7AB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D690F-7CA9-4FF0-93D4-AE5A2AA4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FECA1-4F8B-9440-A86B-AF98FDCBEBF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57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00D3E-2ABE-C24A-8360-2A4A71F2C64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07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9B4F19-33BA-3B4F-8CB1-B74E5EDE003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7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3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AF722E-DC8C-2449-9E74-4596901D93A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826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E68F4E-8EAE-8B43-9D12-FEBDC3BFE4A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451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2BAE3-3F09-0747-9880-15DCB039AEB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66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35EDDE-2D37-E54D-A687-A073CDE90C6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27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9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animation edit which is done in basic </a:t>
            </a:r>
            <a:r>
              <a:rPr lang="en-US" dirty="0" err="1"/>
              <a:t>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674EB-F788-5946-8D0B-8B51908FB66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18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3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BE16-D521-4256-9907-F50B3650716B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4713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D690F-7CA9-4FF0-93D4-AE5A2AA43F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73238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3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D6A3-66D3-4D02-B385-54E965124FC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2BDF-4834-4E8F-8D72-439DC146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795338"/>
            <a:ext cx="9144000" cy="2387600"/>
          </a:xfrm>
        </p:spPr>
        <p:txBody>
          <a:bodyPr/>
          <a:lstStyle/>
          <a:p>
            <a:r>
              <a:rPr lang="en-US" dirty="0"/>
              <a:t>Send/Receive Variants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264795"/>
            <a:ext cx="9144000" cy="1655762"/>
          </a:xfrm>
        </p:spPr>
        <p:txBody>
          <a:bodyPr/>
          <a:lstStyle/>
          <a:p>
            <a:r>
              <a:rPr lang="en-US" dirty="0"/>
              <a:t>Buffers, copies, and waits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33B4D-2E2B-4696-9F5D-2F4AD415719E}"/>
              </a:ext>
            </a:extLst>
          </p:cNvPr>
          <p:cNvSpPr/>
          <p:nvPr/>
        </p:nvSpPr>
        <p:spPr>
          <a:xfrm>
            <a:off x="3545321" y="603123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8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MPI terminology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Basic terms </a:t>
            </a:r>
          </a:p>
          <a:p>
            <a:pPr lvl="1">
              <a:defRPr/>
            </a:pPr>
            <a:r>
              <a:rPr lang="en-US" dirty="0"/>
              <a:t>Immediate- Operation does not wait for completion</a:t>
            </a:r>
            <a:r>
              <a:rPr lang="en-US" dirty="0">
                <a:cs typeface="Calibri"/>
              </a:rPr>
              <a:t> (aka nonblocking)</a:t>
            </a:r>
          </a:p>
          <a:p>
            <a:pPr lvl="1">
              <a:defRPr/>
            </a:pPr>
            <a:r>
              <a:rPr lang="en-US" dirty="0"/>
              <a:t>Synchronous - Completion of send </a:t>
            </a:r>
            <a:r>
              <a:rPr lang="en-US" i="1" dirty="0"/>
              <a:t>requires</a:t>
            </a:r>
            <a:r>
              <a:rPr lang="en-US" dirty="0"/>
              <a:t> initiation (but not completion) of receive</a:t>
            </a:r>
            <a:endParaRPr lang="en-US" dirty="0">
              <a:cs typeface="Calibri"/>
            </a:endParaRPr>
          </a:p>
          <a:p>
            <a:pPr lvl="1">
              <a:defRPr/>
            </a:pPr>
            <a:r>
              <a:rPr lang="en-US" dirty="0">
                <a:cs typeface="Calibri"/>
              </a:rPr>
              <a:t>Buffered – The MPI implementation can use a buffer the user has already supplied to it for its internal copies</a:t>
            </a:r>
            <a:endParaRPr lang="en-US" dirty="0"/>
          </a:p>
          <a:p>
            <a:pPr lvl="1">
              <a:defRPr/>
            </a:pPr>
            <a:r>
              <a:rPr lang="en-US" dirty="0"/>
              <a:t>Ready - </a:t>
            </a:r>
            <a:r>
              <a:rPr lang="en-US" i="1" dirty="0"/>
              <a:t>Correct </a:t>
            </a:r>
            <a:r>
              <a:rPr lang="en-US" dirty="0"/>
              <a:t>send requires a matching receive</a:t>
            </a:r>
            <a:r>
              <a:rPr lang="en-US" dirty="0">
                <a:cs typeface="Calibri"/>
              </a:rPr>
              <a:t> already be posted</a:t>
            </a:r>
          </a:p>
          <a:p>
            <a:pPr lvl="2">
              <a:defRPr/>
            </a:pPr>
            <a:r>
              <a:rPr lang="en-US" dirty="0"/>
              <a:t>I.e. programmer guarantees that such a receive has been posted by the time the send call is made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Asynchronous - communication and computation take place simultaneously, </a:t>
            </a:r>
            <a:r>
              <a:rPr lang="en-US" b="1" i="1" dirty="0">
                <a:solidFill>
                  <a:schemeClr val="accent1"/>
                </a:solidFill>
              </a:rPr>
              <a:t>not</a:t>
            </a:r>
            <a:r>
              <a:rPr lang="en-US" i="1" dirty="0"/>
              <a:t> </a:t>
            </a:r>
            <a:r>
              <a:rPr lang="en-US" dirty="0"/>
              <a:t>an MPI concept (implementations </a:t>
            </a:r>
            <a:r>
              <a:rPr lang="en-US" i="1" dirty="0"/>
              <a:t>may</a:t>
            </a:r>
            <a:r>
              <a:rPr lang="en-US" dirty="0"/>
              <a:t> use asynchronous methods)</a:t>
            </a:r>
            <a:endParaRPr lang="en-US" dirty="0"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71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Basic Send/Receive modes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MPI_Send</a:t>
            </a:r>
            <a:r>
              <a:rPr lang="en-US" dirty="0"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/>
              <a:t>Sends data.  May wait for matching receive.  Depends on implementation, message size, and possibly history of computation</a:t>
            </a:r>
          </a:p>
          <a:p>
            <a:pPr>
              <a:defRPr/>
            </a:pPr>
            <a:r>
              <a:rPr lang="en-US" dirty="0" err="1">
                <a:cs typeface="+mn-cs"/>
              </a:rPr>
              <a:t>MPI_Recv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en-US" dirty="0"/>
              <a:t>Receives data</a:t>
            </a:r>
          </a:p>
          <a:p>
            <a:pPr>
              <a:defRPr/>
            </a:pPr>
            <a:r>
              <a:rPr lang="en-US" dirty="0" err="1">
                <a:cs typeface="+mn-cs"/>
              </a:rPr>
              <a:t>MPI_Ssend</a:t>
            </a:r>
            <a:r>
              <a:rPr lang="en-US" dirty="0">
                <a:cs typeface="+mn-cs"/>
              </a:rPr>
              <a:t> (synchronous send)</a:t>
            </a:r>
          </a:p>
          <a:p>
            <a:pPr lvl="1">
              <a:defRPr/>
            </a:pPr>
            <a:r>
              <a:rPr lang="en-US" dirty="0"/>
              <a:t>Waits for matching receive to start</a:t>
            </a:r>
          </a:p>
          <a:p>
            <a:pPr>
              <a:defRPr/>
            </a:pPr>
            <a:r>
              <a:rPr lang="en-US" dirty="0" err="1">
                <a:cs typeface="+mn-cs"/>
              </a:rPr>
              <a:t>MPI_Rsend</a:t>
            </a:r>
            <a:r>
              <a:rPr lang="en-US" dirty="0">
                <a:cs typeface="+mn-cs"/>
              </a:rPr>
              <a:t> (ready send)</a:t>
            </a:r>
          </a:p>
          <a:p>
            <a:pPr lvl="1">
              <a:defRPr/>
            </a:pPr>
            <a:r>
              <a:rPr lang="en-US" dirty="0"/>
              <a:t>Expects matching receive to be pre-posted</a:t>
            </a:r>
            <a:endParaRPr lang="en-US" dirty="0"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59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Nonblocking Modes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MPI_Isend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en-US" dirty="0"/>
              <a:t>Returns immediately, does not complete until send buffer available</a:t>
            </a:r>
            <a:r>
              <a:rPr lang="en-US" dirty="0">
                <a:cs typeface="Calibri"/>
              </a:rPr>
              <a:t> for reuse</a:t>
            </a:r>
          </a:p>
          <a:p>
            <a:pPr>
              <a:defRPr/>
            </a:pPr>
            <a:r>
              <a:rPr lang="en-US" dirty="0" err="1">
                <a:cs typeface="+mn-cs"/>
              </a:rPr>
              <a:t>MPI_Irsend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en-US" dirty="0"/>
              <a:t>Expects matching receive to be posted when called</a:t>
            </a:r>
          </a:p>
          <a:p>
            <a:pPr>
              <a:defRPr/>
            </a:pPr>
            <a:r>
              <a:rPr lang="en-US" dirty="0" err="1">
                <a:cs typeface="+mn-cs"/>
              </a:rPr>
              <a:t>MPI_Issend</a:t>
            </a:r>
            <a:endParaRPr lang="en-US">
              <a:cs typeface="+mn-cs"/>
            </a:endParaRPr>
          </a:p>
          <a:p>
            <a:pPr lvl="1">
              <a:defRPr/>
            </a:pPr>
            <a:r>
              <a:rPr lang="en-US" dirty="0"/>
              <a:t>Does not complete until buffer available </a:t>
            </a:r>
            <a:r>
              <a:rPr lang="en-US" i="1" dirty="0"/>
              <a:t>and </a:t>
            </a:r>
            <a:r>
              <a:rPr lang="en-US" dirty="0"/>
              <a:t>matching receive posted</a:t>
            </a:r>
          </a:p>
          <a:p>
            <a:pPr>
              <a:defRPr/>
            </a:pPr>
            <a:r>
              <a:rPr lang="en-US" err="1">
                <a:cs typeface="+mn-cs"/>
              </a:rPr>
              <a:t>MPI_Irecv</a:t>
            </a:r>
            <a:endParaRPr lang="en-US">
              <a:cs typeface="+mn-cs"/>
            </a:endParaRPr>
          </a:p>
          <a:p>
            <a:pPr lvl="1">
              <a:defRPr/>
            </a:pPr>
            <a:r>
              <a:rPr lang="en-US" dirty="0"/>
              <a:t>Does not complete until receive buffer available</a:t>
            </a:r>
            <a:r>
              <a:rPr lang="en-US" dirty="0">
                <a:cs typeface="Calibri"/>
              </a:rPr>
              <a:t> for 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21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Message Passing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B521-0E88-401A-B97B-71DCA11676E2}" type="slidenum">
              <a:rPr lang="en-US"/>
              <a:pPr/>
              <a:t>13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76600" y="2433637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781800" y="2433637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4038600" y="6015038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0</a:t>
            </a: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7543800" y="6015038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1000" y="3729037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15200" y="4110037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352800" y="3724275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send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24800" y="3195638"/>
            <a:ext cx="108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receive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5257800" y="4033837"/>
            <a:ext cx="1905000" cy="3048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3147219" y="3172618"/>
            <a:ext cx="11430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15001" y="4186238"/>
            <a:ext cx="77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copy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3124200" y="4643437"/>
            <a:ext cx="1219200" cy="1524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214519" y="2905918"/>
            <a:ext cx="6096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8043069" y="4982368"/>
            <a:ext cx="9525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 flipV="1">
            <a:off x="8119269" y="3991768"/>
            <a:ext cx="800100" cy="12223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24100" y="1119008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a problem in both cases: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Either the sender arrives first,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Receiver arrives first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4567237"/>
            <a:ext cx="1570038" cy="90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MPI library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7542" y="4825148"/>
            <a:ext cx="1385813" cy="8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MPI library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5102016"/>
            <a:ext cx="12954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Buffer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8961" y="5203676"/>
            <a:ext cx="12954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Buffer space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76800" y="4262437"/>
            <a:ext cx="1524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9" idx="2"/>
          </p:cNvCxnSpPr>
          <p:nvPr/>
        </p:nvCxnSpPr>
        <p:spPr>
          <a:xfrm flipV="1">
            <a:off x="7772400" y="4643437"/>
            <a:ext cx="38100" cy="1645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1"/>
          </p:cNvCxnSpPr>
          <p:nvPr/>
        </p:nvCxnSpPr>
        <p:spPr>
          <a:xfrm>
            <a:off x="5395119" y="5166385"/>
            <a:ext cx="1652422" cy="676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1246" y="5113898"/>
            <a:ext cx="126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Packetized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825892"/>
      </p:ext>
    </p:extLst>
  </p:cSld>
  <p:clrMapOvr>
    <a:masterClrMapping/>
  </p:clrMapOvr>
  <p:transition advTm="10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Completion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MPI_Test</a:t>
            </a:r>
          </a:p>
          <a:p>
            <a:pPr lvl="1">
              <a:defRPr/>
            </a:pPr>
            <a:r>
              <a:rPr lang="en-US"/>
              <a:t>Nonblocking test for the completion of a nonblocking operation</a:t>
            </a:r>
          </a:p>
          <a:p>
            <a:pPr>
              <a:defRPr/>
            </a:pPr>
            <a:r>
              <a:rPr lang="en-US">
                <a:cs typeface="+mn-cs"/>
              </a:rPr>
              <a:t>MPI_Wait</a:t>
            </a:r>
          </a:p>
          <a:p>
            <a:pPr lvl="1">
              <a:defRPr/>
            </a:pPr>
            <a:r>
              <a:rPr lang="en-US"/>
              <a:t>Blocking test</a:t>
            </a:r>
          </a:p>
          <a:p>
            <a:pPr>
              <a:defRPr/>
            </a:pPr>
            <a:r>
              <a:rPr lang="en-US">
                <a:cs typeface="+mn-cs"/>
              </a:rPr>
              <a:t>MPI_Testall, MPI_Waitall</a:t>
            </a:r>
          </a:p>
          <a:p>
            <a:pPr lvl="1">
              <a:defRPr/>
            </a:pPr>
            <a:r>
              <a:rPr lang="en-US"/>
              <a:t>For all in a collection of requests</a:t>
            </a:r>
          </a:p>
          <a:p>
            <a:pPr>
              <a:defRPr/>
            </a:pPr>
            <a:r>
              <a:rPr lang="en-US">
                <a:cs typeface="+mn-cs"/>
              </a:rPr>
              <a:t>MPI_Testany, MPI_Waitany</a:t>
            </a:r>
          </a:p>
          <a:p>
            <a:pPr>
              <a:defRPr/>
            </a:pPr>
            <a:r>
              <a:rPr lang="en-US">
                <a:cs typeface="+mn-cs"/>
              </a:rPr>
              <a:t>MPI_Testsome, MPI_Waitsome</a:t>
            </a:r>
          </a:p>
          <a:p>
            <a:pPr>
              <a:defRPr/>
            </a:pPr>
            <a:r>
              <a:rPr lang="en-US">
                <a:cs typeface="+mn-cs"/>
              </a:rPr>
              <a:t>MPI_Cancel (MPI_Test_cancelled)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01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Persistent Communications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MPI_Send_init</a:t>
            </a:r>
          </a:p>
          <a:p>
            <a:pPr lvl="1">
              <a:defRPr/>
            </a:pPr>
            <a:r>
              <a:rPr lang="en-US"/>
              <a:t>Creates a request (like an MPI_Isend) but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start it</a:t>
            </a:r>
          </a:p>
          <a:p>
            <a:pPr>
              <a:defRPr/>
            </a:pPr>
            <a:r>
              <a:rPr lang="en-US">
                <a:cs typeface="+mn-cs"/>
              </a:rPr>
              <a:t>MPI_Start</a:t>
            </a:r>
          </a:p>
          <a:p>
            <a:pPr lvl="1">
              <a:defRPr/>
            </a:pPr>
            <a:r>
              <a:rPr lang="en-US"/>
              <a:t>Actually begin an operation </a:t>
            </a:r>
          </a:p>
          <a:p>
            <a:pPr>
              <a:defRPr/>
            </a:pPr>
            <a:r>
              <a:rPr lang="en-US">
                <a:cs typeface="+mn-cs"/>
              </a:rPr>
              <a:t>MPI_Startall</a:t>
            </a:r>
          </a:p>
          <a:p>
            <a:pPr lvl="1">
              <a:defRPr/>
            </a:pPr>
            <a:r>
              <a:rPr lang="en-US"/>
              <a:t>Start all in a collection</a:t>
            </a:r>
          </a:p>
          <a:p>
            <a:pPr>
              <a:defRPr/>
            </a:pPr>
            <a:r>
              <a:rPr lang="en-US">
                <a:cs typeface="+mn-cs"/>
              </a:rPr>
              <a:t>Also MPI_Recv_init, MPI_Rsend_init, MPI_Ssend_init, MPI_Bsend_init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74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Testing for Messages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MPI_Probe</a:t>
            </a:r>
          </a:p>
          <a:p>
            <a:pPr lvl="1">
              <a:defRPr/>
            </a:pPr>
            <a:r>
              <a:rPr lang="en-US" dirty="0"/>
              <a:t>Blocking test for a message in a specific communicator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 err="1">
                <a:cs typeface="+mn-cs"/>
              </a:rPr>
              <a:t>MPI_Iprobe</a:t>
            </a:r>
            <a:endParaRPr lang="en-US" dirty="0" err="1">
              <a:cs typeface="Calibri"/>
            </a:endParaRPr>
          </a:p>
          <a:p>
            <a:pPr lvl="1">
              <a:defRPr/>
            </a:pPr>
            <a:r>
              <a:rPr lang="en-US" dirty="0"/>
              <a:t>Nonblocking test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Calibri"/>
              </a:rPr>
              <a:t>Can use wildcard tag and source for dynamic communication patterns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No way to test in all/any communicator</a:t>
            </a:r>
            <a:endParaRPr lang="en-US" dirty="0"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48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Buffered Communications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MPI_Bsend</a:t>
            </a:r>
          </a:p>
          <a:p>
            <a:pPr lvl="1">
              <a:defRPr/>
            </a:pPr>
            <a:r>
              <a:rPr lang="en-US"/>
              <a:t>May use user-defined buffer</a:t>
            </a:r>
          </a:p>
          <a:p>
            <a:pPr>
              <a:defRPr/>
            </a:pPr>
            <a:r>
              <a:rPr lang="en-US">
                <a:cs typeface="+mn-cs"/>
              </a:rPr>
              <a:t>MPI_Buffer_attach</a:t>
            </a:r>
          </a:p>
          <a:p>
            <a:pPr lvl="1">
              <a:defRPr/>
            </a:pPr>
            <a:r>
              <a:rPr lang="en-US"/>
              <a:t>Defines buffer for all buffered sends</a:t>
            </a:r>
          </a:p>
          <a:p>
            <a:pPr>
              <a:defRPr/>
            </a:pPr>
            <a:r>
              <a:rPr lang="en-US">
                <a:cs typeface="+mn-cs"/>
              </a:rPr>
              <a:t>MPI_Buffer_detach</a:t>
            </a:r>
          </a:p>
          <a:p>
            <a:pPr lvl="1">
              <a:defRPr/>
            </a:pPr>
            <a:r>
              <a:rPr lang="en-US"/>
              <a:t>Completes all pending buffered sends and releases buffer</a:t>
            </a:r>
          </a:p>
          <a:p>
            <a:pPr>
              <a:defRPr/>
            </a:pPr>
            <a:r>
              <a:rPr lang="en-US">
                <a:cs typeface="+mn-cs"/>
              </a:rPr>
              <a:t>MPI_Ibsend</a:t>
            </a:r>
          </a:p>
          <a:p>
            <a:pPr lvl="1">
              <a:defRPr/>
            </a:pPr>
            <a:r>
              <a:rPr lang="en-US"/>
              <a:t>Nonblocking version of MPI_Bsend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09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Why so Many Forms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Each represents a different tradeoff in ease of use, efficiency, or correctness</a:t>
            </a:r>
          </a:p>
          <a:p>
            <a:pPr>
              <a:defRPr/>
            </a:pPr>
            <a:r>
              <a:rPr lang="en-US" dirty="0">
                <a:cs typeface="+mn-cs"/>
              </a:rPr>
              <a:t>Smaller sets can provide full functionality</a:t>
            </a:r>
          </a:p>
          <a:p>
            <a:pPr>
              <a:defRPr/>
            </a:pPr>
            <a:r>
              <a:rPr lang="en-US" dirty="0">
                <a:cs typeface="+mn-cs"/>
              </a:rPr>
              <a:t>Need all to tune with</a:t>
            </a:r>
          </a:p>
          <a:p>
            <a:pPr>
              <a:defRPr/>
            </a:pPr>
            <a:r>
              <a:rPr lang="en-US" dirty="0">
                <a:cs typeface="+mn-cs"/>
              </a:rPr>
              <a:t>What about asynchrony?</a:t>
            </a:r>
            <a:endParaRPr lang="en-US" dirty="0">
              <a:cs typeface="Calibri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Implementation may be asynchronous or not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User may insert </a:t>
            </a:r>
            <a:r>
              <a:rPr lang="en-US" dirty="0" err="1">
                <a:cs typeface="+mn-cs"/>
              </a:rPr>
              <a:t>MPI_Test</a:t>
            </a:r>
            <a:r>
              <a:rPr lang="en-US" dirty="0">
                <a:cs typeface="+mn-cs"/>
              </a:rPr>
              <a:t> or </a:t>
            </a:r>
            <a:r>
              <a:rPr lang="en-US" dirty="0" err="1">
                <a:cs typeface="+mn-cs"/>
              </a:rPr>
              <a:t>MPI_Iprobe</a:t>
            </a:r>
            <a:r>
              <a:rPr lang="en-US" dirty="0">
                <a:cs typeface="+mn-cs"/>
              </a:rPr>
              <a:t> calls to ensure progress  </a:t>
            </a:r>
            <a:endParaRPr lang="en-US" dirty="0"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9A00-B600-4F3D-A643-65954CC3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ECB8-F823-4817-ABAC-23FCF115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Gropp, W. (~2007).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0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efficiency 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useful to understand some of these to see the motivation for the variety of send/</a:t>
            </a:r>
            <a:r>
              <a:rPr lang="en-US" dirty="0" err="1"/>
              <a:t>recv</a:t>
            </a:r>
            <a:r>
              <a:rPr lang="en-US" dirty="0"/>
              <a:t> call variants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Data copying cost</a:t>
            </a:r>
          </a:p>
          <a:p>
            <a:pPr lvl="1"/>
            <a:r>
              <a:rPr lang="en-US" dirty="0"/>
              <a:t>Buffer availability and allocation</a:t>
            </a:r>
          </a:p>
          <a:p>
            <a:pPr lvl="1"/>
            <a:r>
              <a:rPr lang="en-US" dirty="0" err="1"/>
              <a:t>Packetization</a:t>
            </a:r>
            <a:endParaRPr lang="en-US" dirty="0"/>
          </a:p>
          <a:p>
            <a:pPr lvl="1"/>
            <a:r>
              <a:rPr lang="en-US" dirty="0"/>
              <a:t>Tag matching</a:t>
            </a:r>
          </a:p>
          <a:p>
            <a:pPr lvl="1"/>
            <a:r>
              <a:rPr lang="en-US" dirty="0"/>
              <a:t>Progress engine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Message Passing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B521-0E88-401A-B97B-71DCA11676E2}" type="slidenum">
              <a:rPr lang="en-US"/>
              <a:pPr/>
              <a:t>3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76600" y="2433637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781800" y="2433637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4038600" y="6015038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0</a:t>
            </a: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7543800" y="6015038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1000" y="3729037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15200" y="4110037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352800" y="3724275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send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24800" y="3195638"/>
            <a:ext cx="108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receive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5257800" y="4033837"/>
            <a:ext cx="1905000" cy="3048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3147219" y="3172618"/>
            <a:ext cx="11430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15001" y="4186238"/>
            <a:ext cx="77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copy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3124200" y="4643437"/>
            <a:ext cx="1219200" cy="1524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214519" y="2905918"/>
            <a:ext cx="6096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8043069" y="4982368"/>
            <a:ext cx="9525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 flipV="1">
            <a:off x="8119269" y="3991768"/>
            <a:ext cx="800100" cy="12223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1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Involves copying data from user’s data space on the source processor to user’s data space on the other processor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994220"/>
      </p:ext>
    </p:extLst>
  </p:cSld>
  <p:clrMapOvr>
    <a:masterClrMapping/>
  </p:clrMapOvr>
  <p:transition advTm="10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5245" y="152405"/>
            <a:ext cx="10515600" cy="674685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Message Passing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B521-0E88-401A-B97B-71DCA11676E2}" type="slidenum">
              <a:rPr lang="en-US"/>
              <a:pPr/>
              <a:t>4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76600" y="1752600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781800" y="1752600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4038600" y="5334001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0</a:t>
            </a: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7543800" y="5334001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1000" y="3048000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352800" y="3043238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send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24800" y="2514601"/>
            <a:ext cx="108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receive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5257800" y="3352800"/>
            <a:ext cx="1905000" cy="3048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3147219" y="2491581"/>
            <a:ext cx="11430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15001" y="3505201"/>
            <a:ext cx="77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copy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3124200" y="3962400"/>
            <a:ext cx="1219200" cy="1524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214519" y="2224881"/>
            <a:ext cx="6096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8043069" y="4301331"/>
            <a:ext cx="9525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 flipV="1">
            <a:off x="8119269" y="3310731"/>
            <a:ext cx="800100" cy="12223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3350A-682F-4A04-A028-6740DC1CA1BD}"/>
              </a:ext>
            </a:extLst>
          </p:cNvPr>
          <p:cNvSpPr txBox="1"/>
          <p:nvPr/>
        </p:nvSpPr>
        <p:spPr>
          <a:xfrm>
            <a:off x="2324100" y="831909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Involves copying data from user’s data space on the source processor to user’s data space on the other processor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924701"/>
      </p:ext>
    </p:extLst>
  </p:cSld>
  <p:clrMapOvr>
    <a:masterClrMapping/>
  </p:clrMapOvr>
  <p:transition advTm="10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Message Passing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B521-0E88-401A-B97B-71DCA11676E2}" type="slidenum">
              <a:rPr lang="en-US"/>
              <a:pPr/>
              <a:t>5</a:t>
            </a:fld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76600" y="2433637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781800" y="2433637"/>
            <a:ext cx="2133600" cy="32766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18"/>
          <p:cNvSpPr txBox="1">
            <a:spLocks noChangeArrowheads="1"/>
          </p:cNvSpPr>
          <p:nvPr/>
        </p:nvSpPr>
        <p:spPr bwMode="auto">
          <a:xfrm>
            <a:off x="4038600" y="6015038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0</a:t>
            </a:r>
          </a:p>
        </p:txBody>
      </p:sp>
      <p:sp>
        <p:nvSpPr>
          <p:cNvPr id="37" name="TextBox 19"/>
          <p:cNvSpPr txBox="1">
            <a:spLocks noChangeArrowheads="1"/>
          </p:cNvSpPr>
          <p:nvPr/>
        </p:nvSpPr>
        <p:spPr bwMode="auto">
          <a:xfrm>
            <a:off x="7543800" y="6015038"/>
            <a:ext cx="71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PE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1000" y="3729037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15200" y="4110037"/>
            <a:ext cx="990600" cy="5334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352800" y="3724275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send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24800" y="3195638"/>
            <a:ext cx="1085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receive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5257800" y="4033837"/>
            <a:ext cx="1905000" cy="3048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3147219" y="3172618"/>
            <a:ext cx="11430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15001" y="4186238"/>
            <a:ext cx="77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copy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3124200" y="4643437"/>
            <a:ext cx="1219200" cy="1524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8214519" y="2905918"/>
            <a:ext cx="6096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8043069" y="4982368"/>
            <a:ext cx="952500" cy="12223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5400000" flipV="1">
            <a:off x="8119269" y="3991768"/>
            <a:ext cx="800100" cy="12223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2200" y="1295401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Involves copying data from user’s data space on the source processor to user’s data space on the other processor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4567237"/>
            <a:ext cx="1570038" cy="90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MPI library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7542" y="4825148"/>
            <a:ext cx="1385813" cy="8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MPI library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5102016"/>
            <a:ext cx="12954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Buffer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8961" y="5203676"/>
            <a:ext cx="12954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Buffer space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76800" y="4262437"/>
            <a:ext cx="1524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9" idx="2"/>
          </p:cNvCxnSpPr>
          <p:nvPr/>
        </p:nvCxnSpPr>
        <p:spPr>
          <a:xfrm flipV="1">
            <a:off x="7772400" y="4643437"/>
            <a:ext cx="38100" cy="1645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1"/>
          </p:cNvCxnSpPr>
          <p:nvPr/>
        </p:nvCxnSpPr>
        <p:spPr>
          <a:xfrm>
            <a:off x="5395119" y="5166385"/>
            <a:ext cx="1652422" cy="676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1246" y="5113898"/>
            <a:ext cx="126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Packetized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834533"/>
      </p:ext>
    </p:extLst>
  </p:cSld>
  <p:clrMapOvr>
    <a:masterClrMapping/>
  </p:clrMapOvr>
  <p:transition advTm="10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j-cs"/>
              </a:rPr>
              <a:t>Implementing MPI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Data transfer plus synchronization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2171700" y="4543292"/>
            <a:ext cx="7848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Char char="l"/>
              <a:defRPr/>
            </a:pPr>
            <a:r>
              <a:rPr lang="en-US" sz="2800" dirty="0"/>
              <a:t>Requires cooperation of sender and receiver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Char char="l"/>
              <a:defRPr/>
            </a:pPr>
            <a:r>
              <a:rPr lang="en-US" sz="2800" dirty="0"/>
              <a:t>Cooperation not always apparent in code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2574926" y="2003869"/>
            <a:ext cx="7629525" cy="2343151"/>
            <a:chOff x="662" y="1540"/>
            <a:chExt cx="4806" cy="1476"/>
          </a:xfrm>
        </p:grpSpPr>
        <p:sp>
          <p:nvSpPr>
            <p:cNvPr id="230406" name="Rectangle 6"/>
            <p:cNvSpPr>
              <a:spLocks noChangeArrowheads="1"/>
            </p:cNvSpPr>
            <p:nvPr/>
          </p:nvSpPr>
          <p:spPr bwMode="auto">
            <a:xfrm>
              <a:off x="1300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407" name="Rectangle 7"/>
            <p:cNvSpPr>
              <a:spLocks noChangeArrowheads="1"/>
            </p:cNvSpPr>
            <p:nvPr/>
          </p:nvSpPr>
          <p:spPr bwMode="auto">
            <a:xfrm>
              <a:off x="1489" y="1598"/>
              <a:ext cx="33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defRPr/>
              </a:pPr>
              <a:r>
                <a:rPr lang="en-US" sz="1400" b="1"/>
                <a:t>Data</a:t>
              </a:r>
            </a:p>
          </p:txBody>
        </p:sp>
        <p:sp>
          <p:nvSpPr>
            <p:cNvPr id="230408" name="Rectangle 8"/>
            <p:cNvSpPr>
              <a:spLocks noChangeArrowheads="1"/>
            </p:cNvSpPr>
            <p:nvPr/>
          </p:nvSpPr>
          <p:spPr bwMode="auto">
            <a:xfrm>
              <a:off x="662" y="1598"/>
              <a:ext cx="54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/>
                <a:t>Process 0</a:t>
              </a:r>
            </a:p>
          </p:txBody>
        </p:sp>
        <p:sp>
          <p:nvSpPr>
            <p:cNvPr id="230409" name="Rectangle 9"/>
            <p:cNvSpPr>
              <a:spLocks noChangeArrowheads="1"/>
            </p:cNvSpPr>
            <p:nvPr/>
          </p:nvSpPr>
          <p:spPr bwMode="auto">
            <a:xfrm>
              <a:off x="662" y="2366"/>
              <a:ext cx="54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/>
                <a:t>Process 1</a:t>
              </a:r>
            </a:p>
          </p:txBody>
        </p:sp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2135" y="1598"/>
              <a:ext cx="67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/>
                <a:t>May I Send?</a:t>
              </a:r>
            </a:p>
          </p:txBody>
        </p:sp>
        <p:sp>
          <p:nvSpPr>
            <p:cNvPr id="230411" name="Line 11"/>
            <p:cNvSpPr>
              <a:spLocks noChangeShapeType="1"/>
            </p:cNvSpPr>
            <p:nvPr/>
          </p:nvSpPr>
          <p:spPr bwMode="auto">
            <a:xfrm>
              <a:off x="2448" y="1776"/>
              <a:ext cx="528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3590" y="2366"/>
              <a:ext cx="2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/>
                <a:t>Yes</a:t>
              </a:r>
            </a:p>
          </p:txBody>
        </p:sp>
        <p:sp>
          <p:nvSpPr>
            <p:cNvPr id="230413" name="Line 13"/>
            <p:cNvSpPr>
              <a:spLocks noChangeShapeType="1"/>
            </p:cNvSpPr>
            <p:nvPr/>
          </p:nvSpPr>
          <p:spPr bwMode="auto">
            <a:xfrm flipV="1">
              <a:off x="3792" y="1728"/>
              <a:ext cx="192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5373" name="Group 14"/>
            <p:cNvGrpSpPr>
              <a:grpSpLocks/>
            </p:cNvGrpSpPr>
            <p:nvPr/>
          </p:nvGrpSpPr>
          <p:grpSpPr bwMode="auto">
            <a:xfrm>
              <a:off x="4036" y="1540"/>
              <a:ext cx="760" cy="280"/>
              <a:chOff x="4036" y="1540"/>
              <a:chExt cx="760" cy="280"/>
            </a:xfrm>
          </p:grpSpPr>
          <p:sp>
            <p:nvSpPr>
              <p:cNvPr id="230415" name="Rectangle 15"/>
              <p:cNvSpPr>
                <a:spLocks noChangeArrowheads="1"/>
              </p:cNvSpPr>
              <p:nvPr/>
            </p:nvSpPr>
            <p:spPr bwMode="auto">
              <a:xfrm>
                <a:off x="4036" y="1540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16" name="Rectangle 16"/>
              <p:cNvSpPr>
                <a:spLocks noChangeArrowheads="1"/>
              </p:cNvSpPr>
              <p:nvPr/>
            </p:nvSpPr>
            <p:spPr bwMode="auto">
              <a:xfrm>
                <a:off x="4225" y="1590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grpSp>
          <p:nvGrpSpPr>
            <p:cNvPr id="15374" name="Group 17"/>
            <p:cNvGrpSpPr>
              <a:grpSpLocks/>
            </p:cNvGrpSpPr>
            <p:nvPr/>
          </p:nvGrpSpPr>
          <p:grpSpPr bwMode="auto">
            <a:xfrm>
              <a:off x="4132" y="1636"/>
              <a:ext cx="760" cy="280"/>
              <a:chOff x="4132" y="1636"/>
              <a:chExt cx="760" cy="280"/>
            </a:xfrm>
          </p:grpSpPr>
          <p:sp>
            <p:nvSpPr>
              <p:cNvPr id="230418" name="Rectangle 18"/>
              <p:cNvSpPr>
                <a:spLocks noChangeArrowheads="1"/>
              </p:cNvSpPr>
              <p:nvPr/>
            </p:nvSpPr>
            <p:spPr bwMode="auto">
              <a:xfrm>
                <a:off x="4132" y="1636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19" name="Rectangle 19"/>
              <p:cNvSpPr>
                <a:spLocks noChangeArrowheads="1"/>
              </p:cNvSpPr>
              <p:nvPr/>
            </p:nvSpPr>
            <p:spPr bwMode="auto">
              <a:xfrm>
                <a:off x="4321" y="1686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grpSp>
          <p:nvGrpSpPr>
            <p:cNvPr id="15375" name="Group 20"/>
            <p:cNvGrpSpPr>
              <a:grpSpLocks/>
            </p:cNvGrpSpPr>
            <p:nvPr/>
          </p:nvGrpSpPr>
          <p:grpSpPr bwMode="auto">
            <a:xfrm>
              <a:off x="4228" y="1732"/>
              <a:ext cx="760" cy="280"/>
              <a:chOff x="4228" y="1732"/>
              <a:chExt cx="760" cy="280"/>
            </a:xfrm>
          </p:grpSpPr>
          <p:sp>
            <p:nvSpPr>
              <p:cNvPr id="230421" name="Rectangle 21"/>
              <p:cNvSpPr>
                <a:spLocks noChangeArrowheads="1"/>
              </p:cNvSpPr>
              <p:nvPr/>
            </p:nvSpPr>
            <p:spPr bwMode="auto">
              <a:xfrm>
                <a:off x="4228" y="1732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22" name="Rectangle 22"/>
              <p:cNvSpPr>
                <a:spLocks noChangeArrowheads="1"/>
              </p:cNvSpPr>
              <p:nvPr/>
            </p:nvSpPr>
            <p:spPr bwMode="auto">
              <a:xfrm>
                <a:off x="4417" y="1782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grpSp>
          <p:nvGrpSpPr>
            <p:cNvPr id="15376" name="Group 23"/>
            <p:cNvGrpSpPr>
              <a:grpSpLocks/>
            </p:cNvGrpSpPr>
            <p:nvPr/>
          </p:nvGrpSpPr>
          <p:grpSpPr bwMode="auto">
            <a:xfrm>
              <a:off x="4324" y="1828"/>
              <a:ext cx="760" cy="280"/>
              <a:chOff x="4324" y="1828"/>
              <a:chExt cx="760" cy="280"/>
            </a:xfrm>
          </p:grpSpPr>
          <p:sp>
            <p:nvSpPr>
              <p:cNvPr id="230424" name="Rectangle 24"/>
              <p:cNvSpPr>
                <a:spLocks noChangeArrowheads="1"/>
              </p:cNvSpPr>
              <p:nvPr/>
            </p:nvSpPr>
            <p:spPr bwMode="auto">
              <a:xfrm>
                <a:off x="4324" y="1828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25" name="Rectangle 25"/>
              <p:cNvSpPr>
                <a:spLocks noChangeArrowheads="1"/>
              </p:cNvSpPr>
              <p:nvPr/>
            </p:nvSpPr>
            <p:spPr bwMode="auto">
              <a:xfrm>
                <a:off x="4513" y="1878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grpSp>
          <p:nvGrpSpPr>
            <p:cNvPr id="15377" name="Group 26"/>
            <p:cNvGrpSpPr>
              <a:grpSpLocks/>
            </p:cNvGrpSpPr>
            <p:nvPr/>
          </p:nvGrpSpPr>
          <p:grpSpPr bwMode="auto">
            <a:xfrm>
              <a:off x="4420" y="1924"/>
              <a:ext cx="760" cy="280"/>
              <a:chOff x="4420" y="1924"/>
              <a:chExt cx="760" cy="280"/>
            </a:xfrm>
          </p:grpSpPr>
          <p:sp>
            <p:nvSpPr>
              <p:cNvPr id="230427" name="Rectangle 27"/>
              <p:cNvSpPr>
                <a:spLocks noChangeArrowheads="1"/>
              </p:cNvSpPr>
              <p:nvPr/>
            </p:nvSpPr>
            <p:spPr bwMode="auto">
              <a:xfrm>
                <a:off x="4420" y="1924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28" name="Rectangle 28"/>
              <p:cNvSpPr>
                <a:spLocks noChangeArrowheads="1"/>
              </p:cNvSpPr>
              <p:nvPr/>
            </p:nvSpPr>
            <p:spPr bwMode="auto">
              <a:xfrm>
                <a:off x="4609" y="1974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grpSp>
          <p:nvGrpSpPr>
            <p:cNvPr id="15378" name="Group 29"/>
            <p:cNvGrpSpPr>
              <a:grpSpLocks/>
            </p:cNvGrpSpPr>
            <p:nvPr/>
          </p:nvGrpSpPr>
          <p:grpSpPr bwMode="auto">
            <a:xfrm>
              <a:off x="4516" y="2020"/>
              <a:ext cx="760" cy="280"/>
              <a:chOff x="4516" y="2020"/>
              <a:chExt cx="760" cy="280"/>
            </a:xfrm>
          </p:grpSpPr>
          <p:sp>
            <p:nvSpPr>
              <p:cNvPr id="230430" name="Rectangle 30"/>
              <p:cNvSpPr>
                <a:spLocks noChangeArrowheads="1"/>
              </p:cNvSpPr>
              <p:nvPr/>
            </p:nvSpPr>
            <p:spPr bwMode="auto">
              <a:xfrm>
                <a:off x="4516" y="2020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31" name="Rectangle 31"/>
              <p:cNvSpPr>
                <a:spLocks noChangeArrowheads="1"/>
              </p:cNvSpPr>
              <p:nvPr/>
            </p:nvSpPr>
            <p:spPr bwMode="auto">
              <a:xfrm>
                <a:off x="4705" y="2070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grpSp>
          <p:nvGrpSpPr>
            <p:cNvPr id="15379" name="Group 32"/>
            <p:cNvGrpSpPr>
              <a:grpSpLocks/>
            </p:cNvGrpSpPr>
            <p:nvPr/>
          </p:nvGrpSpPr>
          <p:grpSpPr bwMode="auto">
            <a:xfrm>
              <a:off x="4612" y="2116"/>
              <a:ext cx="760" cy="280"/>
              <a:chOff x="4612" y="2116"/>
              <a:chExt cx="760" cy="280"/>
            </a:xfrm>
          </p:grpSpPr>
          <p:sp>
            <p:nvSpPr>
              <p:cNvPr id="230433" name="Rectangle 33"/>
              <p:cNvSpPr>
                <a:spLocks noChangeArrowheads="1"/>
              </p:cNvSpPr>
              <p:nvPr/>
            </p:nvSpPr>
            <p:spPr bwMode="auto">
              <a:xfrm>
                <a:off x="4612" y="2116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34" name="Rectangle 34"/>
              <p:cNvSpPr>
                <a:spLocks noChangeArrowheads="1"/>
              </p:cNvSpPr>
              <p:nvPr/>
            </p:nvSpPr>
            <p:spPr bwMode="auto">
              <a:xfrm>
                <a:off x="4801" y="2166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grpSp>
          <p:nvGrpSpPr>
            <p:cNvPr id="15380" name="Group 35"/>
            <p:cNvGrpSpPr>
              <a:grpSpLocks/>
            </p:cNvGrpSpPr>
            <p:nvPr/>
          </p:nvGrpSpPr>
          <p:grpSpPr bwMode="auto">
            <a:xfrm>
              <a:off x="4708" y="2212"/>
              <a:ext cx="760" cy="280"/>
              <a:chOff x="4708" y="2212"/>
              <a:chExt cx="760" cy="280"/>
            </a:xfrm>
          </p:grpSpPr>
          <p:sp>
            <p:nvSpPr>
              <p:cNvPr id="230436" name="Rectangle 36"/>
              <p:cNvSpPr>
                <a:spLocks noChangeArrowheads="1"/>
              </p:cNvSpPr>
              <p:nvPr/>
            </p:nvSpPr>
            <p:spPr bwMode="auto">
              <a:xfrm>
                <a:off x="4708" y="2212"/>
                <a:ext cx="760" cy="28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437" name="Rectangle 37"/>
              <p:cNvSpPr>
                <a:spLocks noChangeArrowheads="1"/>
              </p:cNvSpPr>
              <p:nvPr/>
            </p:nvSpPr>
            <p:spPr bwMode="auto">
              <a:xfrm>
                <a:off x="4897" y="2262"/>
                <a:ext cx="33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defRPr/>
                </a:pPr>
                <a:r>
                  <a:rPr lang="en-US" sz="1400" b="1"/>
                  <a:t>Data</a:t>
                </a:r>
              </a:p>
            </p:txBody>
          </p:sp>
        </p:grp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1142" y="2783"/>
              <a:ext cx="4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/>
                <a:t>Time</a:t>
              </a:r>
            </a:p>
          </p:txBody>
        </p:sp>
        <p:sp>
          <p:nvSpPr>
            <p:cNvPr id="230439" name="Line 39"/>
            <p:cNvSpPr>
              <a:spLocks noChangeShapeType="1"/>
            </p:cNvSpPr>
            <p:nvPr/>
          </p:nvSpPr>
          <p:spPr bwMode="auto">
            <a:xfrm>
              <a:off x="1536" y="28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78696D-BA1A-8B40-ADF5-387D638745C9}"/>
              </a:ext>
            </a:extLst>
          </p:cNvPr>
          <p:cNvSpPr txBox="1"/>
          <p:nvPr/>
        </p:nvSpPr>
        <p:spPr>
          <a:xfrm>
            <a:off x="370703" y="5807631"/>
            <a:ext cx="635137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cs typeface="Calibri"/>
              </a:rPr>
              <a:t>Gropp, ~2007)</a:t>
            </a:r>
          </a:p>
        </p:txBody>
      </p:sp>
    </p:spTree>
    <p:extLst>
      <p:ext uri="{BB962C8B-B14F-4D97-AF65-F5344CB8AC3E}">
        <p14:creationId xmlns:p14="http://schemas.microsoft.com/office/powerpoint/2010/main" val="2763171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efficiency 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useful to understand some of these to see the motivation for the variety of send/</a:t>
            </a:r>
            <a:r>
              <a:rPr lang="en-US" dirty="0" err="1"/>
              <a:t>recv</a:t>
            </a:r>
            <a:r>
              <a:rPr lang="en-US" dirty="0"/>
              <a:t> call variants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Data copying cost: if you copy into MPI buffers at source and destination</a:t>
            </a:r>
          </a:p>
          <a:p>
            <a:pPr lvl="1"/>
            <a:r>
              <a:rPr lang="en-US" dirty="0"/>
              <a:t>Buffer availability and allocation</a:t>
            </a:r>
          </a:p>
          <a:p>
            <a:pPr lvl="1"/>
            <a:r>
              <a:rPr lang="en-US" dirty="0" err="1"/>
              <a:t>Packetization</a:t>
            </a:r>
            <a:r>
              <a:rPr lang="en-US" dirty="0"/>
              <a:t>: who will pay attention to incoming packets? Where do they go?</a:t>
            </a:r>
          </a:p>
          <a:p>
            <a:pPr lvl="1"/>
            <a:r>
              <a:rPr lang="en-US" dirty="0"/>
              <a:t>Tag matching</a:t>
            </a:r>
          </a:p>
          <a:p>
            <a:pPr lvl="1"/>
            <a:r>
              <a:rPr lang="en-US" dirty="0"/>
              <a:t>Progress engine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L.V.Kale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Messaging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Message consists of “envelope” (header) and data</a:t>
            </a:r>
          </a:p>
          <a:p>
            <a:pPr lvl="1"/>
            <a:r>
              <a:rPr lang="en-US" dirty="0"/>
              <a:t>Envelope contains tag, communicator, length, source information, plus implementation-specific private data</a:t>
            </a:r>
          </a:p>
          <a:p>
            <a:r>
              <a:rPr lang="en-US" dirty="0"/>
              <a:t>MPI implementations often use different protocols for different messages, </a:t>
            </a:r>
          </a:p>
          <a:p>
            <a:pPr lvl="1"/>
            <a:r>
              <a:rPr lang="en-US" dirty="0"/>
              <a:t>for a good tradeoff between performance and buffer memory</a:t>
            </a:r>
          </a:p>
          <a:p>
            <a:pPr lvl="1"/>
            <a:r>
              <a:rPr lang="en-US" dirty="0"/>
              <a:t>Short</a:t>
            </a:r>
          </a:p>
          <a:p>
            <a:pPr lvl="2"/>
            <a:r>
              <a:rPr lang="en-US" dirty="0"/>
              <a:t>Message data (message for short) sent with envelope</a:t>
            </a:r>
          </a:p>
          <a:p>
            <a:pPr lvl="1"/>
            <a:r>
              <a:rPr lang="en-US" dirty="0"/>
              <a:t>Eager</a:t>
            </a:r>
          </a:p>
          <a:p>
            <a:pPr lvl="2"/>
            <a:r>
              <a:rPr lang="en-US" dirty="0"/>
              <a:t>Message sent assuming destination can store (by allocating memory if needed)</a:t>
            </a:r>
          </a:p>
          <a:p>
            <a:pPr lvl="1"/>
            <a:r>
              <a:rPr lang="en-US" dirty="0"/>
              <a:t>Rendezvous</a:t>
            </a:r>
          </a:p>
          <a:p>
            <a:pPr lvl="2"/>
            <a:r>
              <a:rPr lang="en-US" dirty="0"/>
              <a:t>Header sent first</a:t>
            </a:r>
          </a:p>
          <a:p>
            <a:pPr lvl="2"/>
            <a:r>
              <a:rPr lang="en-US" dirty="0"/>
              <a:t>Message not sent until destination sends an ok-to-send reply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8503"/>
      </p:ext>
    </p:extLst>
  </p:cSld>
  <p:clrMapOvr>
    <a:masterClrMapping/>
  </p:clrMapOvr>
  <p:transition spd="slow" advTm="33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Messaging protocol: programmer’s control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do as a programmer with the knowledge of protocols?</a:t>
            </a:r>
          </a:p>
          <a:p>
            <a:pPr lvl="1"/>
            <a:r>
              <a:rPr lang="en-US" dirty="0"/>
              <a:t>Understand why the program performs a certain way</a:t>
            </a:r>
          </a:p>
          <a:p>
            <a:pPr lvl="1"/>
            <a:r>
              <a:rPr lang="en-US" dirty="0"/>
              <a:t>Influence it by changing the threshold message size when it switches from one protocol to </a:t>
            </a:r>
            <a:r>
              <a:rPr lang="en-US"/>
              <a:t>the 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5751"/>
      </p:ext>
    </p:extLst>
  </p:cSld>
  <p:clrMapOvr>
    <a:masterClrMapping/>
  </p:clrMapOvr>
  <p:transition advTm="3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9|1.2|29.9|1.1|3.3|21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9|1.2|29.9|1.1|3.3|21.4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9|1.2|29.9|1.1|3.3|21.4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9|1.2|29.9|1.1|3.3|21.4|0.6"/>
</p:tagLst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1748</TotalTime>
  <Words>1047</Words>
  <Application>Microsoft Macintosh PowerPoint</Application>
  <PresentationFormat>Widescreen</PresentationFormat>
  <Paragraphs>227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Lato Medium</vt:lpstr>
      <vt:lpstr>Monotype Sorts</vt:lpstr>
      <vt:lpstr>Times New Roman</vt:lpstr>
      <vt:lpstr>MCS-DS_PPT_template_final</vt:lpstr>
      <vt:lpstr>Send/Receive Variants</vt:lpstr>
      <vt:lpstr>Implementation and efficiency issues</vt:lpstr>
      <vt:lpstr>Recall: Message Passing</vt:lpstr>
      <vt:lpstr>Recall: Message Passing</vt:lpstr>
      <vt:lpstr>Recall: Message Passing</vt:lpstr>
      <vt:lpstr>Implementing MPI</vt:lpstr>
      <vt:lpstr>Implementation and efficiency issues</vt:lpstr>
      <vt:lpstr>Messaging protocols</vt:lpstr>
      <vt:lpstr>Messaging protocol: programmer’s control</vt:lpstr>
      <vt:lpstr>MPI terminology</vt:lpstr>
      <vt:lpstr>Basic Send/Receive modes</vt:lpstr>
      <vt:lpstr>Nonblocking Modes</vt:lpstr>
      <vt:lpstr>Recall: Message Passing</vt:lpstr>
      <vt:lpstr>Completion</vt:lpstr>
      <vt:lpstr>Persistent Communications</vt:lpstr>
      <vt:lpstr>Testing for Messages</vt:lpstr>
      <vt:lpstr>Buffered Communications</vt:lpstr>
      <vt:lpstr>Why so Many Forms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Send/Receive Variants</dc:title>
  <dc:creator>Salunke, Abhilasha Anil</dc:creator>
  <cp:lastModifiedBy>Microsoft Office User</cp:lastModifiedBy>
  <cp:revision>49</cp:revision>
  <dcterms:created xsi:type="dcterms:W3CDTF">2018-09-21T16:34:12Z</dcterms:created>
  <dcterms:modified xsi:type="dcterms:W3CDTF">2018-10-19T03:45:25Z</dcterms:modified>
</cp:coreProperties>
</file>