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3" r:id="rId3"/>
    <p:sldId id="292" r:id="rId4"/>
    <p:sldId id="293" r:id="rId5"/>
    <p:sldId id="294" r:id="rId6"/>
    <p:sldId id="302" r:id="rId7"/>
    <p:sldId id="301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>
      <p:cViewPr varScale="1">
        <p:scale>
          <a:sx n="83" d="100"/>
          <a:sy n="83" d="100"/>
        </p:scale>
        <p:origin x="216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4947-8987-BD47-B4B1-71587D10362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BFEE6-238F-4045-B6F5-8A6DD738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0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31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4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6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8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9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10923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0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0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345" y="1716573"/>
            <a:ext cx="7941310" cy="1655762"/>
          </a:xfrm>
        </p:spPr>
        <p:txBody>
          <a:bodyPr>
            <a:noAutofit/>
          </a:bodyPr>
          <a:lstStyle/>
          <a:p>
            <a:r>
              <a:rPr lang="en-US" dirty="0"/>
              <a:t>MPI Collectives I: </a:t>
            </a:r>
            <a:br>
              <a:rPr lang="en-US" dirty="0"/>
            </a:br>
            <a:r>
              <a:rPr lang="en-US" dirty="0"/>
              <a:t>Reductions and broadcast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/>
              <a:t>Calculating Pi with a broadcast and reduction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50DE21-2AA3-42CA-8B13-11CEBBD01B0C}"/>
              </a:ext>
            </a:extLst>
          </p:cNvPr>
          <p:cNvSpPr/>
          <p:nvPr/>
        </p:nvSpPr>
        <p:spPr>
          <a:xfrm>
            <a:off x="3429000" y="609600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2018 L. V. Kale at the University of Illinois Urbana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93DD-D86B-034D-9C37-76F5C825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“Collective”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88F9-0D25-9948-8AE4-61C9D5B6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within the communicator (named in the call) must make that call before the call can be effected</a:t>
            </a:r>
          </a:p>
          <a:p>
            <a:r>
              <a:rPr lang="en-US" dirty="0"/>
              <a:t>Essentially, a collective call requires coordination among all the processes of a communicator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35C3A-390B-5747-A386-3E6E5362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E14DA-EDB1-8D4B-BCB8-C4AA9BBC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9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MPI Collective Calls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185630"/>
            <a:ext cx="11277600" cy="5007069"/>
          </a:xfrm>
        </p:spPr>
        <p:txBody>
          <a:bodyPr>
            <a:normAutofit/>
          </a:bodyPr>
          <a:lstStyle/>
          <a:p>
            <a:r>
              <a:rPr lang="en-US" dirty="0" err="1"/>
              <a:t>MPI_Barrier</a:t>
            </a:r>
            <a:r>
              <a:rPr lang="en-US" dirty="0"/>
              <a:t>(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Blocks the caller until all processes have entered the call</a:t>
            </a:r>
          </a:p>
          <a:p>
            <a:pPr lvl="1"/>
            <a:endParaRPr lang="en-US" dirty="0"/>
          </a:p>
          <a:p>
            <a:r>
              <a:rPr lang="en-US" sz="2400" dirty="0" err="1">
                <a:solidFill>
                  <a:schemeClr val="tx2"/>
                </a:solidFill>
              </a:rPr>
              <a:t>MPI_Bcast</a:t>
            </a:r>
            <a:r>
              <a:rPr lang="en-US" sz="2400" dirty="0">
                <a:solidFill>
                  <a:schemeClr val="tx2"/>
                </a:solidFill>
              </a:rPr>
              <a:t>(void* buffer, 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count, </a:t>
            </a:r>
            <a:r>
              <a:rPr lang="en-US" sz="2400" dirty="0" err="1">
                <a:solidFill>
                  <a:schemeClr val="tx2"/>
                </a:solidFill>
              </a:rPr>
              <a:t>MPI_Datatype</a:t>
            </a:r>
            <a:r>
              <a:rPr lang="en-US" sz="2400" dirty="0">
                <a:solidFill>
                  <a:schemeClr val="tx2"/>
                </a:solidFill>
              </a:rPr>
              <a:t> datatype, 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root, </a:t>
            </a:r>
            <a:r>
              <a:rPr lang="en-US" sz="2400" dirty="0" err="1">
                <a:solidFill>
                  <a:schemeClr val="tx2"/>
                </a:solidFill>
              </a:rPr>
              <a:t>MPI_Comm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comm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/>
              <a:t>Broadcasts a message from rank ‘root’ to all processes of the group</a:t>
            </a:r>
          </a:p>
          <a:p>
            <a:pPr lvl="1"/>
            <a:r>
              <a:rPr lang="en-US" dirty="0"/>
              <a:t>It is called by all members of group using the same arguments  </a:t>
            </a:r>
          </a:p>
          <a:p>
            <a:pPr lvl="1"/>
            <a:endParaRPr lang="en-US" dirty="0"/>
          </a:p>
          <a:p>
            <a:r>
              <a:rPr lang="en-US" sz="2400" dirty="0" err="1"/>
              <a:t>MPI_Allreduce</a:t>
            </a:r>
            <a:r>
              <a:rPr lang="en-US" sz="2400" dirty="0"/>
              <a:t>(void* </a:t>
            </a:r>
            <a:r>
              <a:rPr lang="en-US" sz="2400" dirty="0" err="1"/>
              <a:t>sendbuf</a:t>
            </a:r>
            <a:r>
              <a:rPr lang="en-US" sz="2400" dirty="0"/>
              <a:t>, void* </a:t>
            </a:r>
            <a:r>
              <a:rPr lang="en-US" sz="2400" dirty="0" err="1"/>
              <a:t>recvbuf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count, </a:t>
            </a:r>
            <a:r>
              <a:rPr lang="en-US" sz="2400" dirty="0" err="1"/>
              <a:t>MPI_Datatype</a:t>
            </a:r>
            <a:r>
              <a:rPr lang="en-US" sz="2400" dirty="0"/>
              <a:t> datatype, 				</a:t>
            </a:r>
            <a:r>
              <a:rPr lang="en-US" sz="2400" dirty="0" err="1"/>
              <a:t>MPI_Op</a:t>
            </a:r>
            <a:r>
              <a:rPr lang="en-US" sz="2400" dirty="0"/>
              <a:t> op, </a:t>
            </a:r>
            <a:r>
              <a:rPr lang="en-US" sz="2400" dirty="0" err="1"/>
              <a:t>MPI_Comm</a:t>
            </a:r>
            <a:r>
              <a:rPr lang="en-US" sz="2400" dirty="0"/>
              <a:t> </a:t>
            </a:r>
            <a:r>
              <a:rPr lang="en-US" sz="2400" dirty="0" err="1"/>
              <a:t>comm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MPI_Reduce</a:t>
            </a:r>
            <a:r>
              <a:rPr lang="en-US" sz="2400" dirty="0"/>
              <a:t>(void* </a:t>
            </a:r>
            <a:r>
              <a:rPr lang="en-US" sz="2400" dirty="0" err="1"/>
              <a:t>sendbuf</a:t>
            </a:r>
            <a:r>
              <a:rPr lang="en-US" sz="2400" dirty="0"/>
              <a:t>, void* </a:t>
            </a:r>
            <a:r>
              <a:rPr lang="en-US" sz="2400" dirty="0" err="1"/>
              <a:t>recvbuf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count, </a:t>
            </a:r>
            <a:r>
              <a:rPr lang="en-US" sz="2400" dirty="0" err="1"/>
              <a:t>MPI_Datatype</a:t>
            </a:r>
            <a:r>
              <a:rPr lang="en-US" sz="2400" dirty="0"/>
              <a:t> datatype, 				</a:t>
            </a:r>
            <a:r>
              <a:rPr lang="en-US" sz="2400" dirty="0" err="1"/>
              <a:t>MPI_Op</a:t>
            </a:r>
            <a:r>
              <a:rPr lang="en-US" sz="2400" dirty="0"/>
              <a:t> op,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 root,  </a:t>
            </a:r>
            <a:r>
              <a:rPr lang="en-US" sz="2400" dirty="0" err="1"/>
              <a:t>MPI_Comm</a:t>
            </a:r>
            <a:r>
              <a:rPr lang="en-US" sz="2400" dirty="0"/>
              <a:t> </a:t>
            </a:r>
            <a:r>
              <a:rPr lang="en-US" sz="2400" dirty="0" err="1"/>
              <a:t>comm</a:t>
            </a:r>
            <a:r>
              <a:rPr lang="en-US" sz="2400" dirty="0"/>
              <a:t>)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4166"/>
      </p:ext>
    </p:extLst>
  </p:cSld>
  <p:clrMapOvr>
    <a:masterClrMapping/>
  </p:clrMapOvr>
  <p:transition advTm="6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 Example with Broadcast and reductions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4191000"/>
            <a:ext cx="6477000" cy="2286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1200864"/>
            <a:ext cx="7924800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takes care of rounding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myTrials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MPI_INT, 0, MPI_COMM_WORLD);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count = 0;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x, y, pi;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84019-3E84-4EA0-A237-4678A8D32918}"/>
              </a:ext>
            </a:extLst>
          </p:cNvPr>
          <p:cNvSpPr/>
          <p:nvPr/>
        </p:nvSpPr>
        <p:spPr>
          <a:xfrm>
            <a:off x="2286000" y="4191000"/>
            <a:ext cx="7239000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myTrials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MPI_INT, 0, MPI_COMM_WORLD);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41000"/>
      </p:ext>
    </p:extLst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86000" y="3429000"/>
            <a:ext cx="7467600" cy="53340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1066800"/>
            <a:ext cx="9753600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 continues from the last page...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(double) random()/RAND_MAX;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(double) random()/RAND_MAX;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(x*x + y*y &lt; 1.0)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count++;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pi = (double)(4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printf("[%d] pi = %f\n", myRank, pi);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/* end function main */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F0983-C619-45D7-A84B-1B0923259BAF}"/>
              </a:ext>
            </a:extLst>
          </p:cNvPr>
          <p:cNvSpPr/>
          <p:nvPr/>
        </p:nvSpPr>
        <p:spPr>
          <a:xfrm>
            <a:off x="1932296" y="3336797"/>
            <a:ext cx="9116704" cy="39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MPI_Allreduce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(&amp;count, &amp;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MPI_INT, MPI_SUM, MPI_COMM_WORLD);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995254"/>
      </p:ext>
    </p:extLst>
  </p:cSld>
  <p:clrMapOvr>
    <a:masterClrMapping/>
  </p:clrMapOvr>
  <p:transition advTm="107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CEB20-BDAC-9A4A-9684-BE512D07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MPI_Reduce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4BB9C-52EE-1847-8BDA-6D874233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you want the result of a reduction only on one processors</a:t>
            </a:r>
          </a:p>
          <a:p>
            <a:r>
              <a:rPr lang="en-US" dirty="0"/>
              <a:t>E.g. In our Pi program, we may want to calculate pi on the process with rank 0, </a:t>
            </a:r>
          </a:p>
          <a:p>
            <a:pPr lvl="1"/>
            <a:r>
              <a:rPr lang="en-US" dirty="0"/>
              <a:t>and other processes to stay silent (i.e. output nothing)</a:t>
            </a:r>
          </a:p>
          <a:p>
            <a:r>
              <a:rPr lang="en-US" dirty="0"/>
              <a:t>The system can use a more efficient algorithm if it does not need to convey the result to every process</a:t>
            </a:r>
          </a:p>
          <a:p>
            <a:pPr lvl="1"/>
            <a:r>
              <a:rPr lang="en-US" dirty="0"/>
              <a:t>You tell the system so by calling </a:t>
            </a:r>
            <a:r>
              <a:rPr lang="en-US" dirty="0" err="1"/>
              <a:t>MPI_Reduce</a:t>
            </a:r>
            <a:r>
              <a:rPr lang="en-US" dirty="0"/>
              <a:t> instead of </a:t>
            </a:r>
            <a:r>
              <a:rPr lang="en-US" dirty="0" err="1"/>
              <a:t>MPI_Allreduce</a:t>
            </a:r>
            <a:endParaRPr lang="en-US" dirty="0"/>
          </a:p>
          <a:p>
            <a:pPr lvl="1"/>
            <a:r>
              <a:rPr lang="en-US" dirty="0"/>
              <a:t>Needs one extra parameter to state which process should get the 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B8D0BD-71DE-6342-A1B8-293761D6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A88DE-50A9-F749-8944-373B92AB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86000" y="3429000"/>
            <a:ext cx="7467600" cy="53340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1066800"/>
            <a:ext cx="9753600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 continues from the last page...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(double) random()/RAND_MAX;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(double) random()/RAND_MAX;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(x*x + y*y &lt; 1.0)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count++;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pi = (double)(4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printf("[%d] pi = %f\n", myRank, pi);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/* end function main */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F0983-C619-45D7-A84B-1B0923259BAF}"/>
              </a:ext>
            </a:extLst>
          </p:cNvPr>
          <p:cNvSpPr/>
          <p:nvPr/>
        </p:nvSpPr>
        <p:spPr>
          <a:xfrm>
            <a:off x="1932296" y="3336797"/>
            <a:ext cx="9116704" cy="39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(&amp;count, &amp;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MPI_INT, MPI_SUM,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MPI_COMM_WORLD);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7BA77-39C0-AC4C-9946-5A439BD878CE}"/>
              </a:ext>
            </a:extLst>
          </p:cNvPr>
          <p:cNvSpPr txBox="1"/>
          <p:nvPr/>
        </p:nvSpPr>
        <p:spPr>
          <a:xfrm>
            <a:off x="8610600" y="1878633"/>
            <a:ext cx="22098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 with rank 0 will get the result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FF5BA-2985-144D-B81F-806657EF9C7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763000" y="2524964"/>
            <a:ext cx="952500" cy="81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68995020"/>
      </p:ext>
    </p:extLst>
  </p:cSld>
  <p:clrMapOvr>
    <a:masterClrMapping/>
  </p:clrMapOvr>
  <p:transition advTm="10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86000" y="3429000"/>
            <a:ext cx="7467600" cy="53340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1066800"/>
            <a:ext cx="9753600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 continues from the last page...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(double) random()/RAND_MAX;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(double) random()/RAND_MAX;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(x*x + y*y &lt; 1.0)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count++;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pi = (double)(4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myTrials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n-NO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("[%d] pi = %f\n", myRank, pi); </a:t>
            </a:r>
          </a:p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/* end function main */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F0983-C619-45D7-A84B-1B0923259BAF}"/>
              </a:ext>
            </a:extLst>
          </p:cNvPr>
          <p:cNvSpPr/>
          <p:nvPr/>
        </p:nvSpPr>
        <p:spPr>
          <a:xfrm>
            <a:off x="1932296" y="3336797"/>
            <a:ext cx="9116704" cy="397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(&amp;count, &amp;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globalCount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MPI_INT, MPI_SUM,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MPI_COMM_WORLD);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7BA77-39C0-AC4C-9946-5A439BD878CE}"/>
              </a:ext>
            </a:extLst>
          </p:cNvPr>
          <p:cNvSpPr txBox="1"/>
          <p:nvPr/>
        </p:nvSpPr>
        <p:spPr>
          <a:xfrm>
            <a:off x="8610600" y="1878633"/>
            <a:ext cx="22098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 with rank 0 will get the result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FF5BA-2985-144D-B81F-806657EF9C7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763000" y="2524964"/>
            <a:ext cx="952500" cy="81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85036880"/>
      </p:ext>
    </p:extLst>
  </p:cSld>
  <p:clrMapOvr>
    <a:masterClrMapping/>
  </p:clrMapOvr>
  <p:transition advTm="10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4836</TotalTime>
  <Words>946</Words>
  <Application>Microsoft Macintosh PowerPoint</Application>
  <PresentationFormat>Widescreen</PresentationFormat>
  <Paragraphs>128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Lato Medium</vt:lpstr>
      <vt:lpstr>Lucida Console</vt:lpstr>
      <vt:lpstr>Times New Roman</vt:lpstr>
      <vt:lpstr>MCS-DS_PPT_template_final</vt:lpstr>
      <vt:lpstr>MPI Collectives I:  Reductions and broadcast</vt:lpstr>
      <vt:lpstr>What does “Collective” mean</vt:lpstr>
      <vt:lpstr>Some Basic MPI Collective Calls</vt:lpstr>
      <vt:lpstr>PI Example with Broadcast and reductions</vt:lpstr>
      <vt:lpstr>PowerPoint Presentation</vt:lpstr>
      <vt:lpstr>MPI_Reduce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Microsoft Office User</cp:lastModifiedBy>
  <cp:revision>92</cp:revision>
  <dcterms:created xsi:type="dcterms:W3CDTF">2006-08-16T00:00:00Z</dcterms:created>
  <dcterms:modified xsi:type="dcterms:W3CDTF">2018-10-19T15:13:06Z</dcterms:modified>
</cp:coreProperties>
</file>