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1"/>
  </p:notesMasterIdLst>
  <p:handoutMasterIdLst>
    <p:handoutMasterId r:id="rId12"/>
  </p:handoutMasterIdLst>
  <p:sldIdLst>
    <p:sldId id="256" r:id="rId2"/>
    <p:sldId id="257" r:id="rId3"/>
    <p:sldId id="300" r:id="rId4"/>
    <p:sldId id="260" r:id="rId5"/>
    <p:sldId id="261" r:id="rId6"/>
    <p:sldId id="301" r:id="rId7"/>
    <p:sldId id="302" r:id="rId8"/>
    <p:sldId id="299"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2"/>
    <a:srgbClr val="007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1"/>
    <p:restoredTop sz="94643"/>
  </p:normalViewPr>
  <p:slideViewPr>
    <p:cSldViewPr>
      <p:cViewPr varScale="1">
        <p:scale>
          <a:sx n="114" d="100"/>
          <a:sy n="114" d="100"/>
        </p:scale>
        <p:origin x="184" y="2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220B78-9612-0241-AAAE-D29649FC3E44}" type="datetimeFigureOut">
              <a:rPr lang="en-US" smtClean="0"/>
              <a:t>10/19/18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3418A1-E7F0-CD47-B918-926B6DDB3F77}" type="slidenum">
              <a:rPr lang="en-US" smtClean="0"/>
              <a:t>‹#›</a:t>
            </a:fld>
            <a:endParaRPr lang="en-US"/>
          </a:p>
        </p:txBody>
      </p:sp>
    </p:spTree>
    <p:extLst>
      <p:ext uri="{BB962C8B-B14F-4D97-AF65-F5344CB8AC3E}">
        <p14:creationId xmlns:p14="http://schemas.microsoft.com/office/powerpoint/2010/main" val="38009799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B1161-EA9E-4DBA-B642-2026B96B5F81}" type="datetimeFigureOut">
              <a:rPr lang="en-US" smtClean="0"/>
              <a:pPr/>
              <a:t>10/19/18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23266-C16B-4853-8F95-5166A860CC6C}" type="slidenum">
              <a:rPr lang="en-US" smtClean="0"/>
              <a:pPr/>
              <a:t>‹#›</a:t>
            </a:fld>
            <a:endParaRPr lang="en-US"/>
          </a:p>
        </p:txBody>
      </p:sp>
    </p:spTree>
    <p:extLst>
      <p:ext uri="{BB962C8B-B14F-4D97-AF65-F5344CB8AC3E}">
        <p14:creationId xmlns:p14="http://schemas.microsoft.com/office/powerpoint/2010/main" val="2004969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1</a:t>
            </a:fld>
            <a:endParaRPr lang="en-US"/>
          </a:p>
        </p:txBody>
      </p:sp>
    </p:spTree>
    <p:extLst>
      <p:ext uri="{BB962C8B-B14F-4D97-AF65-F5344CB8AC3E}">
        <p14:creationId xmlns:p14="http://schemas.microsoft.com/office/powerpoint/2010/main" val="4895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2</a:t>
            </a:fld>
            <a:endParaRPr lang="en-US"/>
          </a:p>
        </p:txBody>
      </p:sp>
    </p:spTree>
    <p:extLst>
      <p:ext uri="{BB962C8B-B14F-4D97-AF65-F5344CB8AC3E}">
        <p14:creationId xmlns:p14="http://schemas.microsoft.com/office/powerpoint/2010/main" val="213018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3</a:t>
            </a:fld>
            <a:endParaRPr lang="en-US"/>
          </a:p>
        </p:txBody>
      </p:sp>
    </p:spTree>
    <p:extLst>
      <p:ext uri="{BB962C8B-B14F-4D97-AF65-F5344CB8AC3E}">
        <p14:creationId xmlns:p14="http://schemas.microsoft.com/office/powerpoint/2010/main" val="127934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4</a:t>
            </a:fld>
            <a:endParaRPr lang="en-US"/>
          </a:p>
        </p:txBody>
      </p:sp>
    </p:spTree>
    <p:extLst>
      <p:ext uri="{BB962C8B-B14F-4D97-AF65-F5344CB8AC3E}">
        <p14:creationId xmlns:p14="http://schemas.microsoft.com/office/powerpoint/2010/main" val="346170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5</a:t>
            </a:fld>
            <a:endParaRPr lang="en-US"/>
          </a:p>
        </p:txBody>
      </p:sp>
    </p:spTree>
    <p:extLst>
      <p:ext uri="{BB962C8B-B14F-4D97-AF65-F5344CB8AC3E}">
        <p14:creationId xmlns:p14="http://schemas.microsoft.com/office/powerpoint/2010/main" val="312327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6</a:t>
            </a:fld>
            <a:endParaRPr lang="en-US"/>
          </a:p>
        </p:txBody>
      </p:sp>
    </p:spTree>
    <p:extLst>
      <p:ext uri="{BB962C8B-B14F-4D97-AF65-F5344CB8AC3E}">
        <p14:creationId xmlns:p14="http://schemas.microsoft.com/office/powerpoint/2010/main" val="193419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7</a:t>
            </a:fld>
            <a:endParaRPr lang="en-US"/>
          </a:p>
        </p:txBody>
      </p:sp>
    </p:spTree>
    <p:extLst>
      <p:ext uri="{BB962C8B-B14F-4D97-AF65-F5344CB8AC3E}">
        <p14:creationId xmlns:p14="http://schemas.microsoft.com/office/powerpoint/2010/main" val="284518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A324E38-7A29-472B-B6D8-0F0EE2F80D11}" type="slidenum">
              <a:rPr lang="en-US"/>
              <a:pPr/>
              <a:t>8</a:t>
            </a:fld>
            <a:endParaRPr lang="en-US"/>
          </a:p>
        </p:txBody>
      </p:sp>
      <p:sp>
        <p:nvSpPr>
          <p:cNvPr id="58370" name="Rectangle 2"/>
          <p:cNvSpPr>
            <a:spLocks noGrp="1" noRot="1" noChangeAspect="1" noChangeArrowheads="1" noTextEdit="1"/>
          </p:cNvSpPr>
          <p:nvPr>
            <p:ph type="sldImg"/>
          </p:nvPr>
        </p:nvSpPr>
        <p:spPr>
          <a:xfrm>
            <a:off x="393700" y="692150"/>
            <a:ext cx="6070600" cy="3414713"/>
          </a:xfrm>
          <a:ln cap="flat"/>
        </p:spPr>
      </p:sp>
      <p:sp>
        <p:nvSpPr>
          <p:cNvPr id="5837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2378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523266-C16B-4853-8F95-5166A860CC6C}" type="slidenum">
              <a:rPr lang="en-US" smtClean="0"/>
              <a:pPr/>
              <a:t>9</a:t>
            </a:fld>
            <a:endParaRPr lang="en-US"/>
          </a:p>
        </p:txBody>
      </p:sp>
    </p:spTree>
    <p:extLst>
      <p:ext uri="{BB962C8B-B14F-4D97-AF65-F5344CB8AC3E}">
        <p14:creationId xmlns:p14="http://schemas.microsoft.com/office/powerpoint/2010/main" val="171738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2387600"/>
          </a:xfrm>
        </p:spPr>
        <p:txBody>
          <a:bodyPr anchor="b">
            <a:normAutofit/>
          </a:bodyPr>
          <a:lstStyle>
            <a:lvl1pPr algn="ctr">
              <a:defRPr sz="5000" b="1" baseline="0">
                <a:solidFill>
                  <a:srgbClr val="007592"/>
                </a:solidFill>
                <a:latin typeface="+mj-lt"/>
                <a:cs typeface="Arial" panose="020B0604020202020204" pitchFamily="34" charset="0"/>
              </a:defRPr>
            </a:lvl1pPr>
          </a:lstStyle>
          <a:p>
            <a:r>
              <a:rPr lang="en-US" dirty="0"/>
              <a:t>Lecture Title Goes Here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Title Goes Here</a:t>
            </a:r>
          </a:p>
        </p:txBody>
      </p:sp>
      <p:sp>
        <p:nvSpPr>
          <p:cNvPr id="7" name="Rectangle 6"/>
          <p:cNvSpPr/>
          <p:nvPr/>
        </p:nvSpPr>
        <p:spPr>
          <a:xfrm>
            <a:off x="3209614" y="4063200"/>
            <a:ext cx="5772772" cy="369332"/>
          </a:xfrm>
          <a:prstGeom prst="rect">
            <a:avLst/>
          </a:prstGeom>
        </p:spPr>
        <p:txBody>
          <a:bodyPr wrap="none">
            <a:spAutoFit/>
          </a:bodyPr>
          <a:lstStyle/>
          <a:p>
            <a:r>
              <a:rPr lang="en-US" dirty="0">
                <a:solidFill>
                  <a:schemeClr val="bg1">
                    <a:lumMod val="75000"/>
                  </a:schemeClr>
                </a:solidFill>
                <a:latin typeface="Arial" panose="020B0604020202020204" pitchFamily="34" charset="0"/>
                <a:ea typeface="Lato Medium" charset="0"/>
                <a:cs typeface="Arial" panose="020B0604020202020204" pitchFamily="34" charset="0"/>
              </a:rPr>
              <a:t>UNIVERSITY OF ILLINOIS AT URBANA-CHAMPAIGN</a:t>
            </a:r>
          </a:p>
        </p:txBody>
      </p:sp>
    </p:spTree>
    <p:extLst>
      <p:ext uri="{BB962C8B-B14F-4D97-AF65-F5344CB8AC3E}">
        <p14:creationId xmlns:p14="http://schemas.microsoft.com/office/powerpoint/2010/main" val="334488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9936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365125"/>
            <a:ext cx="2628900" cy="5811838"/>
          </a:xfrm>
        </p:spPr>
        <p:txBody>
          <a:bodyPr vert="eaVert"/>
          <a:lstStyle>
            <a:lvl1pPr>
              <a:defRPr b="0">
                <a:latin typeface="+mj-lt"/>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b="0">
                <a:latin typeface="+mn-lt"/>
                <a:cs typeface="Arial" panose="020B0604020202020204" pitchFamily="34" charset="0"/>
              </a:defRPr>
            </a:lvl1pPr>
            <a:lvl2pPr>
              <a:defRPr b="0">
                <a:latin typeface="+mn-lt"/>
                <a:cs typeface="Arial" panose="020B0604020202020204" pitchFamily="34" charset="0"/>
              </a:defRPr>
            </a:lvl2pPr>
            <a:lvl3pPr>
              <a:defRPr b="0">
                <a:latin typeface="+mn-lt"/>
                <a:cs typeface="Arial" panose="020B0604020202020204" pitchFamily="34" charset="0"/>
              </a:defRPr>
            </a:lvl3pPr>
            <a:lvl4pPr>
              <a:defRPr b="0">
                <a:latin typeface="+mn-lt"/>
                <a:cs typeface="Arial" panose="020B0604020202020204" pitchFamily="34" charset="0"/>
              </a:defRPr>
            </a:lvl4pPr>
            <a:lvl5pPr>
              <a:defRPr b="0">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atin typeface="Arial" panose="020B0604020202020204" pitchFamily="34" charset="0"/>
                <a:cs typeface="Arial" panose="020B0604020202020204" pitchFamily="34" charset="0"/>
              </a:defRPr>
            </a:lvl1pPr>
          </a:lstStyle>
          <a:p>
            <a:r>
              <a:rPr lang="en-US"/>
              <a:t>Spring 2009</a:t>
            </a:r>
          </a:p>
        </p:txBody>
      </p:sp>
      <p:sp>
        <p:nvSpPr>
          <p:cNvPr id="5" name="Footer Placeholder 4"/>
          <p:cNvSpPr>
            <a:spLocks noGrp="1"/>
          </p:cNvSpPr>
          <p:nvPr>
            <p:ph type="ftr" sz="quarter" idx="11"/>
          </p:nvPr>
        </p:nvSpPr>
        <p:spPr/>
        <p:txBody>
          <a:bodyPr/>
          <a:lstStyle>
            <a:lvl1pPr>
              <a:defRPr b="0">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091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495"/>
            <a:ext cx="10515600" cy="766482"/>
          </a:xfrm>
        </p:spPr>
        <p:txBody>
          <a:bodyPr>
            <a:normAutofit/>
          </a:bodyPr>
          <a:lstStyle>
            <a:lvl1pPr>
              <a:defRPr sz="4400" b="0">
                <a:latin typeface="+mj-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169894"/>
            <a:ext cx="10515600" cy="5007069"/>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2009</a:t>
            </a:r>
            <a:endParaRPr lang="en-US" dirty="0"/>
          </a:p>
        </p:txBody>
      </p:sp>
      <p:sp>
        <p:nvSpPr>
          <p:cNvPr id="5" name="Footer Placeholder 4"/>
          <p:cNvSpPr>
            <a:spLocks noGrp="1"/>
          </p:cNvSpPr>
          <p:nvPr>
            <p:ph type="ftr" sz="quarter" idx="11"/>
          </p:nvPr>
        </p:nvSpPr>
        <p:spPr/>
        <p:txBody>
          <a:bodyPr/>
          <a:lstStyle/>
          <a:p>
            <a:r>
              <a:rPr lang="en-US"/>
              <a:t>L.V.Kale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855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b="0">
                <a:latin typeface="+mj-lt"/>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818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Spring 2009</a:t>
            </a:r>
          </a:p>
        </p:txBody>
      </p:sp>
      <p:sp>
        <p:nvSpPr>
          <p:cNvPr id="6" name="Footer Placeholder 5"/>
          <p:cNvSpPr>
            <a:spLocks noGrp="1"/>
          </p:cNvSpPr>
          <p:nvPr>
            <p:ph type="ftr" sz="quarter" idx="11"/>
          </p:nvPr>
        </p:nvSpPr>
        <p:spPr/>
        <p:txBody>
          <a:bodyPr/>
          <a:lstStyle/>
          <a:p>
            <a:r>
              <a:rPr lang="en-US"/>
              <a:t>L.V.Kale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87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7"/>
            <a:ext cx="10515600" cy="1325563"/>
          </a:xfrm>
        </p:spPr>
        <p:txBody>
          <a:bodyPr/>
          <a:lstStyle>
            <a:lvl1pPr>
              <a:defRPr b="0">
                <a:latin typeface="+mj-lt"/>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74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605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3" name="Footer Placeholder 2"/>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841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mj-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mn-lt"/>
                <a:cs typeface="Arial" panose="020B0604020202020204" pitchFamily="34" charset="0"/>
              </a:defRPr>
            </a:lvl1pPr>
            <a:lvl2pPr>
              <a:defRPr sz="2800">
                <a:latin typeface="+mn-lt"/>
                <a:cs typeface="Arial" panose="020B0604020202020204" pitchFamily="34" charset="0"/>
              </a:defRPr>
            </a:lvl2pPr>
            <a:lvl3pPr>
              <a:defRPr sz="2400">
                <a:latin typeface="+mn-lt"/>
                <a:cs typeface="Arial" panose="020B0604020202020204" pitchFamily="34" charset="0"/>
              </a:defRPr>
            </a:lvl3pPr>
            <a:lvl4pPr>
              <a:defRPr sz="2000">
                <a:latin typeface="+mn-lt"/>
                <a:cs typeface="Arial" panose="020B0604020202020204" pitchFamily="34" charset="0"/>
              </a:defRPr>
            </a:lvl4pPr>
            <a:lvl5pPr>
              <a:defRPr sz="2000">
                <a:latin typeface="+mn-lt"/>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n-lt"/>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6863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mj-lt"/>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mn-lt"/>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Spring 2009</a:t>
            </a:r>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L.V.Kale</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145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Spring 2009</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L.V.Kale</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75807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rgbClr val="00759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pi-forum.org/docs/mpi-3.1/mpi31-report.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pi-forum.org/docs/mpi-3.1/mpi31-report.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More Collectives </a:t>
            </a:r>
            <a:br>
              <a:rPr lang="en-US" dirty="0"/>
            </a:br>
            <a:endParaRPr lang="en-US" dirty="0"/>
          </a:p>
        </p:txBody>
      </p:sp>
      <p:sp>
        <p:nvSpPr>
          <p:cNvPr id="6" name="Subtitle 2"/>
          <p:cNvSpPr txBox="1">
            <a:spLocks/>
          </p:cNvSpPr>
          <p:nvPr/>
        </p:nvSpPr>
        <p:spPr>
          <a:xfrm>
            <a:off x="5029200" y="5891342"/>
            <a:ext cx="6858000" cy="914400"/>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dirty="0"/>
              <a:t>Based on content  from the MPI standard document</a:t>
            </a:r>
          </a:p>
        </p:txBody>
      </p:sp>
      <p:sp>
        <p:nvSpPr>
          <p:cNvPr id="5" name="Subtitle 4">
            <a:extLst>
              <a:ext uri="{FF2B5EF4-FFF2-40B4-BE49-F238E27FC236}">
                <a16:creationId xmlns:a16="http://schemas.microsoft.com/office/drawing/2014/main" id="{E75587CD-5DB6-4DA3-BAAB-643C7CC29FC4}"/>
              </a:ext>
            </a:extLst>
          </p:cNvPr>
          <p:cNvSpPr>
            <a:spLocks noGrp="1"/>
          </p:cNvSpPr>
          <p:nvPr>
            <p:ph type="subTitle" idx="1"/>
          </p:nvPr>
        </p:nvSpPr>
        <p:spPr/>
        <p:txBody>
          <a:bodyPr/>
          <a:lstStyle/>
          <a:p>
            <a:r>
              <a:rPr lang="en-US" dirty="0"/>
              <a:t>Gather, Scatter, </a:t>
            </a:r>
            <a:r>
              <a:rPr lang="en-US" dirty="0" err="1"/>
              <a:t>Allgather</a:t>
            </a:r>
            <a:r>
              <a:rPr lang="en-US" dirty="0"/>
              <a:t>, All-to-All, etc. </a:t>
            </a:r>
          </a:p>
        </p:txBody>
      </p:sp>
    </p:spTree>
  </p:cSld>
  <p:clrMapOvr>
    <a:masterClrMapping/>
  </p:clrMapOvr>
  <p:transition advTm="14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Broadcast</a:t>
            </a:r>
          </a:p>
        </p:txBody>
      </p:sp>
      <p:sp>
        <p:nvSpPr>
          <p:cNvPr id="6" name="Content Placeholder 5"/>
          <p:cNvSpPr>
            <a:spLocks noGrp="1"/>
          </p:cNvSpPr>
          <p:nvPr>
            <p:ph idx="1"/>
          </p:nvPr>
        </p:nvSpPr>
        <p:spPr/>
        <p:txBody>
          <a:bodyPr/>
          <a:lstStyle/>
          <a:p>
            <a:r>
              <a:rPr lang="en-US" dirty="0" err="1"/>
              <a:t>int</a:t>
            </a:r>
            <a:r>
              <a:rPr lang="en-US" dirty="0"/>
              <a:t> </a:t>
            </a:r>
            <a:r>
              <a:rPr lang="en-US" dirty="0" err="1"/>
              <a:t>MPI_Bcast</a:t>
            </a:r>
            <a:r>
              <a:rPr lang="en-US" dirty="0"/>
              <a:t>(void* buffer, </a:t>
            </a:r>
            <a:r>
              <a:rPr lang="en-US" dirty="0" err="1"/>
              <a:t>int</a:t>
            </a:r>
            <a:r>
              <a:rPr lang="en-US" dirty="0"/>
              <a:t> count, </a:t>
            </a:r>
            <a:r>
              <a:rPr lang="en-US" dirty="0" err="1"/>
              <a:t>MPI_Datatype</a:t>
            </a:r>
            <a:r>
              <a:rPr lang="en-US" dirty="0"/>
              <a:t> </a:t>
            </a:r>
            <a:r>
              <a:rPr lang="en-US" dirty="0" err="1"/>
              <a:t>datatype</a:t>
            </a:r>
            <a:r>
              <a:rPr lang="en-US" dirty="0"/>
              <a:t>, </a:t>
            </a:r>
            <a:r>
              <a:rPr lang="en-US" dirty="0" err="1"/>
              <a:t>int</a:t>
            </a:r>
            <a:r>
              <a:rPr lang="en-US" dirty="0"/>
              <a:t> root, </a:t>
            </a:r>
            <a:r>
              <a:rPr lang="en-US" dirty="0" err="1"/>
              <a:t>MPI_Comm</a:t>
            </a:r>
            <a:r>
              <a:rPr lang="en-US" dirty="0"/>
              <a:t> </a:t>
            </a:r>
            <a:r>
              <a:rPr lang="en-US" dirty="0" err="1"/>
              <a:t>comm</a:t>
            </a:r>
            <a:r>
              <a:rPr lang="en-US" dirty="0"/>
              <a:t>)</a:t>
            </a:r>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10" name="Picture 9"/>
          <p:cNvPicPr>
            <a:picLocks noChangeAspect="1"/>
          </p:cNvPicPr>
          <p:nvPr/>
        </p:nvPicPr>
        <p:blipFill>
          <a:blip r:embed="rId3"/>
          <a:stretch>
            <a:fillRect/>
          </a:stretch>
        </p:blipFill>
        <p:spPr>
          <a:xfrm>
            <a:off x="1905000" y="2209800"/>
            <a:ext cx="8001000" cy="3344418"/>
          </a:xfrm>
          <a:prstGeom prst="rect">
            <a:avLst/>
          </a:prstGeom>
        </p:spPr>
      </p:pic>
      <p:sp>
        <p:nvSpPr>
          <p:cNvPr id="3" name="TextBox 2">
            <a:extLst>
              <a:ext uri="{FF2B5EF4-FFF2-40B4-BE49-F238E27FC236}">
                <a16:creationId xmlns:a16="http://schemas.microsoft.com/office/drawing/2014/main" id="{B6ABD341-C5F9-7148-98ED-F90F0BFED46A}"/>
              </a:ext>
            </a:extLst>
          </p:cNvPr>
          <p:cNvSpPr txBox="1"/>
          <p:nvPr/>
        </p:nvSpPr>
        <p:spPr>
          <a:xfrm>
            <a:off x="457200" y="6176963"/>
            <a:ext cx="2057400" cy="376237"/>
          </a:xfrm>
          <a:prstGeom prst="rect">
            <a:avLst/>
          </a:prstGeom>
          <a:noFill/>
        </p:spPr>
        <p:txBody>
          <a:bodyPr wrap="square" rtlCol="0">
            <a:spAutoFit/>
          </a:bodyPr>
          <a:lstStyle/>
          <a:p>
            <a:r>
              <a:rPr lang="en-US" dirty="0"/>
              <a:t>MPI Standard, 2015</a:t>
            </a:r>
          </a:p>
        </p:txBody>
      </p:sp>
      <p:sp>
        <p:nvSpPr>
          <p:cNvPr id="7" name="Rectangle 6">
            <a:extLst>
              <a:ext uri="{FF2B5EF4-FFF2-40B4-BE49-F238E27FC236}">
                <a16:creationId xmlns:a16="http://schemas.microsoft.com/office/drawing/2014/main" id="{C058D2C8-0C34-4C42-A75A-160B3D5FC2D2}"/>
              </a:ext>
            </a:extLst>
          </p:cNvPr>
          <p:cNvSpPr/>
          <p:nvPr/>
        </p:nvSpPr>
        <p:spPr>
          <a:xfrm>
            <a:off x="2827972" y="5853797"/>
            <a:ext cx="7078028" cy="646331"/>
          </a:xfrm>
          <a:prstGeom prst="rect">
            <a:avLst/>
          </a:prstGeom>
        </p:spPr>
        <p:txBody>
          <a:bodyPr wrap="none">
            <a:spAutoFit/>
          </a:bodyPr>
          <a:lstStyle/>
          <a:p>
            <a:r>
              <a:rPr lang="en-US" dirty="0">
                <a:hlinkClick r:id="rId4"/>
              </a:rPr>
              <a:t>https://www.mpi-forum.org/docs/mpi-3.1/mpi31-report.pdf</a:t>
            </a:r>
            <a:endParaRPr lang="en-US" dirty="0"/>
          </a:p>
          <a:p>
            <a:r>
              <a:rPr lang="en-US" dirty="0"/>
              <a:t>When Syntax is omitted, this is where you are expected to go to look it up</a:t>
            </a:r>
          </a:p>
        </p:txBody>
      </p:sp>
    </p:spTree>
    <p:extLst>
      <p:ext uri="{BB962C8B-B14F-4D97-AF65-F5344CB8AC3E}">
        <p14:creationId xmlns:p14="http://schemas.microsoft.com/office/powerpoint/2010/main" val="254374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MPI_Gather</a:t>
            </a:r>
            <a:r>
              <a:rPr lang="en-US" dirty="0"/>
              <a:t> and </a:t>
            </a:r>
            <a:r>
              <a:rPr lang="en-US" dirty="0" err="1"/>
              <a:t>MPI_Scatter</a:t>
            </a:r>
            <a:endParaRPr lang="en-US" dirty="0"/>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a:extLst>
              <a:ext uri="{FF2B5EF4-FFF2-40B4-BE49-F238E27FC236}">
                <a16:creationId xmlns:a16="http://schemas.microsoft.com/office/drawing/2014/main" id="{93281283-8B1D-3149-A636-3A34588FE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828800"/>
            <a:ext cx="8521700" cy="3403600"/>
          </a:xfrm>
          <a:prstGeom prst="rect">
            <a:avLst/>
          </a:prstGeom>
        </p:spPr>
      </p:pic>
      <p:sp>
        <p:nvSpPr>
          <p:cNvPr id="8" name="TextBox 7">
            <a:extLst>
              <a:ext uri="{FF2B5EF4-FFF2-40B4-BE49-F238E27FC236}">
                <a16:creationId xmlns:a16="http://schemas.microsoft.com/office/drawing/2014/main" id="{9B0144E4-11CE-564F-8383-AB366DF5E596}"/>
              </a:ext>
            </a:extLst>
          </p:cNvPr>
          <p:cNvSpPr txBox="1"/>
          <p:nvPr/>
        </p:nvSpPr>
        <p:spPr>
          <a:xfrm>
            <a:off x="2133600" y="1676400"/>
            <a:ext cx="762000" cy="369332"/>
          </a:xfrm>
          <a:prstGeom prst="rect">
            <a:avLst/>
          </a:prstGeom>
          <a:noFill/>
        </p:spPr>
        <p:txBody>
          <a:bodyPr wrap="square" rtlCol="0">
            <a:spAutoFit/>
          </a:bodyPr>
          <a:lstStyle/>
          <a:p>
            <a:r>
              <a:rPr lang="en-US" dirty="0"/>
              <a:t>Data</a:t>
            </a:r>
          </a:p>
        </p:txBody>
      </p:sp>
      <p:sp>
        <p:nvSpPr>
          <p:cNvPr id="9" name="TextBox 8">
            <a:extLst>
              <a:ext uri="{FF2B5EF4-FFF2-40B4-BE49-F238E27FC236}">
                <a16:creationId xmlns:a16="http://schemas.microsoft.com/office/drawing/2014/main" id="{BC3A7FF6-C945-5642-B521-DD321AF5B479}"/>
              </a:ext>
            </a:extLst>
          </p:cNvPr>
          <p:cNvSpPr txBox="1"/>
          <p:nvPr/>
        </p:nvSpPr>
        <p:spPr>
          <a:xfrm>
            <a:off x="1298818" y="2951161"/>
            <a:ext cx="492443" cy="1158877"/>
          </a:xfrm>
          <a:prstGeom prst="rect">
            <a:avLst/>
          </a:prstGeom>
          <a:noFill/>
        </p:spPr>
        <p:txBody>
          <a:bodyPr vert="vert270" wrap="square" rtlCol="0">
            <a:spAutoFit/>
          </a:bodyPr>
          <a:lstStyle/>
          <a:p>
            <a:r>
              <a:rPr lang="en-US" sz="2000" dirty="0"/>
              <a:t>Processes</a:t>
            </a:r>
          </a:p>
        </p:txBody>
      </p:sp>
      <p:cxnSp>
        <p:nvCxnSpPr>
          <p:cNvPr id="11" name="Straight Arrow Connector 10">
            <a:extLst>
              <a:ext uri="{FF2B5EF4-FFF2-40B4-BE49-F238E27FC236}">
                <a16:creationId xmlns:a16="http://schemas.microsoft.com/office/drawing/2014/main" id="{BBAD5C8E-0BFE-6146-8A48-D70C37454034}"/>
              </a:ext>
            </a:extLst>
          </p:cNvPr>
          <p:cNvCxnSpPr/>
          <p:nvPr/>
        </p:nvCxnSpPr>
        <p:spPr>
          <a:xfrm>
            <a:off x="2743200" y="1861066"/>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0E1E7C8-4099-504C-950E-5D38CBBE4B75}"/>
              </a:ext>
            </a:extLst>
          </p:cNvPr>
          <p:cNvCxnSpPr/>
          <p:nvPr/>
        </p:nvCxnSpPr>
        <p:spPr>
          <a:xfrm>
            <a:off x="1545039" y="4267200"/>
            <a:ext cx="0" cy="457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5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a:t>
            </a:r>
            <a:r>
              <a:rPr lang="en-US" dirty="0" err="1"/>
              <a:t>Allgather</a:t>
            </a:r>
            <a:endParaRPr lang="en-US" dirty="0"/>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9" name="Picture 8"/>
          <p:cNvPicPr>
            <a:picLocks noChangeAspect="1"/>
          </p:cNvPicPr>
          <p:nvPr/>
        </p:nvPicPr>
        <p:blipFill>
          <a:blip r:embed="rId3"/>
          <a:stretch>
            <a:fillRect/>
          </a:stretch>
        </p:blipFill>
        <p:spPr>
          <a:xfrm>
            <a:off x="2057400" y="2590800"/>
            <a:ext cx="7315262" cy="3213100"/>
          </a:xfrm>
          <a:prstGeom prst="rect">
            <a:avLst/>
          </a:prstGeom>
        </p:spPr>
      </p:pic>
      <p:sp>
        <p:nvSpPr>
          <p:cNvPr id="10" name="Rectangle 9"/>
          <p:cNvSpPr/>
          <p:nvPr/>
        </p:nvSpPr>
        <p:spPr>
          <a:xfrm>
            <a:off x="2133600" y="1438870"/>
            <a:ext cx="8001000" cy="923330"/>
          </a:xfrm>
          <a:prstGeom prst="rect">
            <a:avLst/>
          </a:prstGeom>
        </p:spPr>
        <p:txBody>
          <a:bodyPr wrap="square">
            <a:spAutoFit/>
          </a:bodyPr>
          <a:lstStyle/>
          <a:p>
            <a:r>
              <a:rPr lang="en-US" dirty="0" err="1"/>
              <a:t>int</a:t>
            </a:r>
            <a:r>
              <a:rPr lang="en-US" dirty="0"/>
              <a:t> </a:t>
            </a:r>
            <a:r>
              <a:rPr lang="en-US" dirty="0" err="1"/>
              <a:t>MPI_Allgather</a:t>
            </a:r>
            <a:r>
              <a:rPr lang="en-US" dirty="0"/>
              <a:t>(</a:t>
            </a:r>
            <a:r>
              <a:rPr lang="en-US" dirty="0" err="1"/>
              <a:t>const</a:t>
            </a:r>
            <a:r>
              <a:rPr lang="en-US" dirty="0"/>
              <a:t> void* </a:t>
            </a:r>
            <a:r>
              <a:rPr lang="en-US" dirty="0" err="1"/>
              <a:t>sbuf</a:t>
            </a:r>
            <a:r>
              <a:rPr lang="en-US" dirty="0"/>
              <a:t>, </a:t>
            </a:r>
            <a:r>
              <a:rPr lang="en-US" dirty="0" err="1"/>
              <a:t>int</a:t>
            </a:r>
            <a:r>
              <a:rPr lang="en-US" dirty="0"/>
              <a:t> </a:t>
            </a:r>
            <a:r>
              <a:rPr lang="en-US" dirty="0" err="1"/>
              <a:t>scount</a:t>
            </a:r>
            <a:r>
              <a:rPr lang="en-US" dirty="0"/>
              <a:t>, </a:t>
            </a:r>
          </a:p>
          <a:p>
            <a:r>
              <a:rPr lang="en-US" dirty="0"/>
              <a:t>     </a:t>
            </a:r>
            <a:r>
              <a:rPr lang="en-US" dirty="0" err="1"/>
              <a:t>MPI_Datatype</a:t>
            </a:r>
            <a:r>
              <a:rPr lang="en-US" dirty="0"/>
              <a:t> </a:t>
            </a:r>
            <a:r>
              <a:rPr lang="en-US" dirty="0" err="1"/>
              <a:t>stype</a:t>
            </a:r>
            <a:r>
              <a:rPr lang="en-US" dirty="0"/>
              <a:t>, void* </a:t>
            </a:r>
            <a:r>
              <a:rPr lang="en-US" dirty="0" err="1"/>
              <a:t>rbuf</a:t>
            </a:r>
            <a:r>
              <a:rPr lang="en-US" dirty="0"/>
              <a:t>, </a:t>
            </a:r>
            <a:r>
              <a:rPr lang="en-US" dirty="0" err="1"/>
              <a:t>int</a:t>
            </a:r>
            <a:r>
              <a:rPr lang="en-US" dirty="0"/>
              <a:t> </a:t>
            </a:r>
            <a:r>
              <a:rPr lang="en-US" dirty="0" err="1"/>
              <a:t>rcount</a:t>
            </a:r>
            <a:r>
              <a:rPr lang="en-US" dirty="0"/>
              <a:t>, </a:t>
            </a:r>
          </a:p>
          <a:p>
            <a:r>
              <a:rPr lang="en-US" dirty="0"/>
              <a:t>     </a:t>
            </a:r>
            <a:r>
              <a:rPr lang="en-US" dirty="0" err="1"/>
              <a:t>MPI_Datatype</a:t>
            </a:r>
            <a:r>
              <a:rPr lang="en-US" dirty="0"/>
              <a:t> </a:t>
            </a:r>
            <a:r>
              <a:rPr lang="en-US" dirty="0" err="1"/>
              <a:t>rtype</a:t>
            </a:r>
            <a:r>
              <a:rPr lang="en-US" dirty="0"/>
              <a:t>, </a:t>
            </a:r>
            <a:r>
              <a:rPr lang="en-US" dirty="0" err="1"/>
              <a:t>MPI_Comm</a:t>
            </a:r>
            <a:r>
              <a:rPr lang="en-US" dirty="0"/>
              <a:t> </a:t>
            </a:r>
            <a:r>
              <a:rPr lang="en-US" dirty="0" err="1"/>
              <a:t>comm</a:t>
            </a:r>
            <a:r>
              <a:rPr lang="en-US" dirty="0"/>
              <a:t>)</a:t>
            </a:r>
          </a:p>
        </p:txBody>
      </p:sp>
    </p:spTree>
    <p:extLst>
      <p:ext uri="{BB962C8B-B14F-4D97-AF65-F5344CB8AC3E}">
        <p14:creationId xmlns:p14="http://schemas.microsoft.com/office/powerpoint/2010/main" val="56493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a:t>
            </a:r>
            <a:r>
              <a:rPr lang="en-US" dirty="0" err="1"/>
              <a:t>AlltoAll</a:t>
            </a:r>
            <a:endParaRPr lang="en-US" dirty="0"/>
          </a:p>
        </p:txBody>
      </p:sp>
      <p:sp>
        <p:nvSpPr>
          <p:cNvPr id="4" name="Footer Placeholder 3"/>
          <p:cNvSpPr>
            <a:spLocks noGrp="1"/>
          </p:cNvSpPr>
          <p:nvPr>
            <p:ph type="ftr" sz="quarter" idx="11"/>
          </p:nvPr>
        </p:nvSpPr>
        <p:spPr/>
        <p:txBody>
          <a:bodyPr/>
          <a:lstStyle/>
          <a:p>
            <a:r>
              <a:rPr lang="en-US"/>
              <a:t>L.V.Kale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3"/>
          <a:stretch>
            <a:fillRect/>
          </a:stretch>
        </p:blipFill>
        <p:spPr>
          <a:xfrm>
            <a:off x="2133600" y="2391284"/>
            <a:ext cx="7714234" cy="3857117"/>
          </a:xfrm>
          <a:prstGeom prst="rect">
            <a:avLst/>
          </a:prstGeom>
        </p:spPr>
      </p:pic>
      <p:sp>
        <p:nvSpPr>
          <p:cNvPr id="9" name="Rectangle 8"/>
          <p:cNvSpPr/>
          <p:nvPr/>
        </p:nvSpPr>
        <p:spPr>
          <a:xfrm>
            <a:off x="2209800" y="1371600"/>
            <a:ext cx="6934200" cy="923330"/>
          </a:xfrm>
          <a:prstGeom prst="rect">
            <a:avLst/>
          </a:prstGeom>
        </p:spPr>
        <p:txBody>
          <a:bodyPr wrap="square">
            <a:spAutoFit/>
          </a:bodyPr>
          <a:lstStyle/>
          <a:p>
            <a:r>
              <a:rPr lang="en-US" dirty="0" err="1"/>
              <a:t>int</a:t>
            </a:r>
            <a:r>
              <a:rPr lang="en-US" dirty="0"/>
              <a:t> </a:t>
            </a:r>
            <a:r>
              <a:rPr lang="en-US" dirty="0" err="1"/>
              <a:t>MPI_Alltoall</a:t>
            </a:r>
            <a:r>
              <a:rPr lang="en-US" dirty="0"/>
              <a:t>(</a:t>
            </a:r>
            <a:r>
              <a:rPr lang="en-US" dirty="0" err="1"/>
              <a:t>const</a:t>
            </a:r>
            <a:r>
              <a:rPr lang="en-US" dirty="0"/>
              <a:t> void* </a:t>
            </a:r>
            <a:r>
              <a:rPr lang="en-US" dirty="0" err="1"/>
              <a:t>sbuf</a:t>
            </a:r>
            <a:r>
              <a:rPr lang="en-US" dirty="0"/>
              <a:t>, </a:t>
            </a:r>
            <a:r>
              <a:rPr lang="en-US" dirty="0" err="1"/>
              <a:t>int</a:t>
            </a:r>
            <a:r>
              <a:rPr lang="en-US" dirty="0"/>
              <a:t> </a:t>
            </a:r>
            <a:r>
              <a:rPr lang="en-US" dirty="0" err="1"/>
              <a:t>scount</a:t>
            </a:r>
            <a:r>
              <a:rPr lang="en-US" dirty="0"/>
              <a:t>, </a:t>
            </a:r>
          </a:p>
          <a:p>
            <a:r>
              <a:rPr lang="en-US" dirty="0"/>
              <a:t>     </a:t>
            </a:r>
            <a:r>
              <a:rPr lang="en-US" dirty="0" err="1"/>
              <a:t>MPI_Datatype</a:t>
            </a:r>
            <a:r>
              <a:rPr lang="en-US" dirty="0"/>
              <a:t> </a:t>
            </a:r>
            <a:r>
              <a:rPr lang="en-US" dirty="0" err="1"/>
              <a:t>stype</a:t>
            </a:r>
            <a:r>
              <a:rPr lang="en-US" dirty="0"/>
              <a:t>, void* </a:t>
            </a:r>
            <a:r>
              <a:rPr lang="en-US" dirty="0" err="1"/>
              <a:t>rbuf</a:t>
            </a:r>
            <a:r>
              <a:rPr lang="en-US" dirty="0"/>
              <a:t>, </a:t>
            </a:r>
            <a:r>
              <a:rPr lang="en-US" dirty="0" err="1"/>
              <a:t>int</a:t>
            </a:r>
            <a:r>
              <a:rPr lang="en-US" dirty="0"/>
              <a:t> </a:t>
            </a:r>
            <a:r>
              <a:rPr lang="en-US" dirty="0" err="1"/>
              <a:t>rcount</a:t>
            </a:r>
            <a:r>
              <a:rPr lang="en-US" dirty="0"/>
              <a:t>, </a:t>
            </a:r>
          </a:p>
          <a:p>
            <a:r>
              <a:rPr lang="en-US" dirty="0"/>
              <a:t>     </a:t>
            </a:r>
            <a:r>
              <a:rPr lang="en-US" dirty="0" err="1"/>
              <a:t>MPI_Datatype</a:t>
            </a:r>
            <a:r>
              <a:rPr lang="en-US" dirty="0"/>
              <a:t> </a:t>
            </a:r>
            <a:r>
              <a:rPr lang="en-US" dirty="0" err="1"/>
              <a:t>rtype</a:t>
            </a:r>
            <a:r>
              <a:rPr lang="en-US" dirty="0"/>
              <a:t>, </a:t>
            </a:r>
            <a:r>
              <a:rPr lang="en-US" dirty="0" err="1"/>
              <a:t>MPI_Comm</a:t>
            </a:r>
            <a:r>
              <a:rPr lang="en-US" dirty="0"/>
              <a:t> </a:t>
            </a:r>
            <a:r>
              <a:rPr lang="en-US" dirty="0" err="1"/>
              <a:t>comm</a:t>
            </a:r>
            <a:r>
              <a:rPr lang="en-US" dirty="0"/>
              <a:t>)</a:t>
            </a:r>
          </a:p>
        </p:txBody>
      </p:sp>
    </p:spTree>
    <p:extLst>
      <p:ext uri="{BB962C8B-B14F-4D97-AF65-F5344CB8AC3E}">
        <p14:creationId xmlns:p14="http://schemas.microsoft.com/office/powerpoint/2010/main" val="52025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2179-FC7B-774A-A973-5B7316AF65FF}"/>
              </a:ext>
            </a:extLst>
          </p:cNvPr>
          <p:cNvSpPr>
            <a:spLocks noGrp="1"/>
          </p:cNvSpPr>
          <p:nvPr>
            <p:ph type="title"/>
          </p:nvPr>
        </p:nvSpPr>
        <p:spPr/>
        <p:txBody>
          <a:bodyPr/>
          <a:lstStyle/>
          <a:p>
            <a:r>
              <a:rPr lang="en-US" dirty="0"/>
              <a:t>Variable sizes per process</a:t>
            </a:r>
          </a:p>
        </p:txBody>
      </p:sp>
      <p:sp>
        <p:nvSpPr>
          <p:cNvPr id="3" name="Content Placeholder 2">
            <a:extLst>
              <a:ext uri="{FF2B5EF4-FFF2-40B4-BE49-F238E27FC236}">
                <a16:creationId xmlns:a16="http://schemas.microsoft.com/office/drawing/2014/main" id="{2B574506-2C84-934A-81CD-B54EA1204708}"/>
              </a:ext>
            </a:extLst>
          </p:cNvPr>
          <p:cNvSpPr>
            <a:spLocks noGrp="1"/>
          </p:cNvSpPr>
          <p:nvPr>
            <p:ph idx="1"/>
          </p:nvPr>
        </p:nvSpPr>
        <p:spPr/>
        <p:txBody>
          <a:bodyPr/>
          <a:lstStyle/>
          <a:p>
            <a:r>
              <a:rPr lang="en-US" dirty="0"/>
              <a:t>For some operations, e.g. </a:t>
            </a:r>
            <a:r>
              <a:rPr lang="en-US" dirty="0" err="1"/>
              <a:t>MPI_Gather</a:t>
            </a:r>
            <a:r>
              <a:rPr lang="en-US" dirty="0"/>
              <a:t>, , the amount of data contributed by each process is assumed to be constant</a:t>
            </a:r>
          </a:p>
          <a:p>
            <a:r>
              <a:rPr lang="en-US" dirty="0"/>
              <a:t>What if the data for each process is of different size? </a:t>
            </a:r>
          </a:p>
          <a:p>
            <a:pPr lvl="1"/>
            <a:r>
              <a:rPr lang="en-US" dirty="0"/>
              <a:t>Variants with “v” at the end handle that case with additional size parameters</a:t>
            </a:r>
          </a:p>
          <a:p>
            <a:pPr lvl="1"/>
            <a:r>
              <a:rPr lang="en-US" dirty="0" err="1"/>
              <a:t>MPI_Gatherv</a:t>
            </a:r>
            <a:r>
              <a:rPr lang="en-US" dirty="0"/>
              <a:t>, </a:t>
            </a:r>
            <a:r>
              <a:rPr lang="en-US" dirty="0" err="1"/>
              <a:t>MPI_Scatterv</a:t>
            </a:r>
            <a:r>
              <a:rPr lang="en-US" dirty="0"/>
              <a:t>, </a:t>
            </a:r>
            <a:r>
              <a:rPr lang="en-US" dirty="0" err="1"/>
              <a:t>MPI_Alltoallv</a:t>
            </a:r>
            <a:r>
              <a:rPr lang="en-US" dirty="0"/>
              <a:t>, ..</a:t>
            </a:r>
          </a:p>
          <a:p>
            <a:pPr lvl="1"/>
            <a:endParaRPr lang="en-US" dirty="0"/>
          </a:p>
        </p:txBody>
      </p:sp>
      <p:sp>
        <p:nvSpPr>
          <p:cNvPr id="4" name="Footer Placeholder 3">
            <a:extLst>
              <a:ext uri="{FF2B5EF4-FFF2-40B4-BE49-F238E27FC236}">
                <a16:creationId xmlns:a16="http://schemas.microsoft.com/office/drawing/2014/main" id="{0AC6F6C7-5405-B247-879E-B1EDD156403C}"/>
              </a:ext>
            </a:extLst>
          </p:cNvPr>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1B9A3FB5-43C2-6544-A589-DB8B44C8004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2789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A88D-5FAE-0C45-840C-6BA99814C080}"/>
              </a:ext>
            </a:extLst>
          </p:cNvPr>
          <p:cNvSpPr>
            <a:spLocks noGrp="1"/>
          </p:cNvSpPr>
          <p:nvPr>
            <p:ph type="title"/>
          </p:nvPr>
        </p:nvSpPr>
        <p:spPr/>
        <p:txBody>
          <a:bodyPr/>
          <a:lstStyle/>
          <a:p>
            <a:r>
              <a:rPr lang="en-US" dirty="0"/>
              <a:t>More collectives</a:t>
            </a:r>
          </a:p>
        </p:txBody>
      </p:sp>
      <p:sp>
        <p:nvSpPr>
          <p:cNvPr id="3" name="Content Placeholder 2">
            <a:extLst>
              <a:ext uri="{FF2B5EF4-FFF2-40B4-BE49-F238E27FC236}">
                <a16:creationId xmlns:a16="http://schemas.microsoft.com/office/drawing/2014/main" id="{4440AB44-4C47-0340-ADCB-03DE558C4542}"/>
              </a:ext>
            </a:extLst>
          </p:cNvPr>
          <p:cNvSpPr>
            <a:spLocks noGrp="1"/>
          </p:cNvSpPr>
          <p:nvPr>
            <p:ph idx="1"/>
          </p:nvPr>
        </p:nvSpPr>
        <p:spPr/>
        <p:txBody>
          <a:bodyPr/>
          <a:lstStyle/>
          <a:p>
            <a:r>
              <a:rPr lang="en-US" dirty="0"/>
              <a:t>We omitted a few collective operations and modes that may be useful</a:t>
            </a:r>
          </a:p>
          <a:p>
            <a:r>
              <a:rPr lang="en-US" dirty="0" err="1"/>
              <a:t>Reduce_scatter</a:t>
            </a:r>
            <a:r>
              <a:rPr lang="en-US" dirty="0"/>
              <a:t> : reduce a vector and scatter portions of it to processes</a:t>
            </a:r>
          </a:p>
          <a:p>
            <a:pPr lvl="1"/>
            <a:r>
              <a:rPr lang="en-US" dirty="0"/>
              <a:t>Equivalent of reduce followed by scatter</a:t>
            </a:r>
          </a:p>
          <a:p>
            <a:pPr lvl="1"/>
            <a:r>
              <a:rPr lang="en-US" dirty="0"/>
              <a:t>But may have faster implementation</a:t>
            </a:r>
          </a:p>
          <a:p>
            <a:r>
              <a:rPr lang="en-US" dirty="0"/>
              <a:t>Nonblocking modes</a:t>
            </a:r>
          </a:p>
          <a:p>
            <a:pPr lvl="1"/>
            <a:r>
              <a:rPr lang="en-US" dirty="0"/>
              <a:t>Added recently to the MPI standard</a:t>
            </a:r>
          </a:p>
          <a:p>
            <a:pPr lvl="1"/>
            <a:r>
              <a:rPr lang="en-US" dirty="0"/>
              <a:t>Indicated by letter I as with </a:t>
            </a:r>
            <a:r>
              <a:rPr lang="en-US" dirty="0" err="1"/>
              <a:t>Irecv</a:t>
            </a:r>
            <a:endParaRPr lang="en-US" dirty="0"/>
          </a:p>
          <a:p>
            <a:pPr lvl="1"/>
            <a:r>
              <a:rPr lang="en-US" dirty="0"/>
              <a:t>E.g. </a:t>
            </a:r>
            <a:r>
              <a:rPr lang="en-US" dirty="0" err="1"/>
              <a:t>MPI_Igather</a:t>
            </a:r>
            <a:endParaRPr lang="en-US" dirty="0"/>
          </a:p>
          <a:p>
            <a:pPr lvl="1"/>
            <a:endParaRPr lang="en-US" dirty="0"/>
          </a:p>
        </p:txBody>
      </p:sp>
      <p:sp>
        <p:nvSpPr>
          <p:cNvPr id="4" name="Footer Placeholder 3">
            <a:extLst>
              <a:ext uri="{FF2B5EF4-FFF2-40B4-BE49-F238E27FC236}">
                <a16:creationId xmlns:a16="http://schemas.microsoft.com/office/drawing/2014/main" id="{B77C07EB-9193-C943-826B-1B51BC7C3D1B}"/>
              </a:ext>
            </a:extLst>
          </p:cNvPr>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3887B078-F495-534C-BDE5-FAF47AEE83DE}"/>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159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dirty="0"/>
              <a:t>Do-it-yourself Collective operations</a:t>
            </a:r>
          </a:p>
        </p:txBody>
      </p:sp>
      <p:sp>
        <p:nvSpPr>
          <p:cNvPr id="57347" name="Rectangle 3"/>
          <p:cNvSpPr>
            <a:spLocks noGrp="1" noChangeArrowheads="1"/>
          </p:cNvSpPr>
          <p:nvPr>
            <p:ph idx="1"/>
          </p:nvPr>
        </p:nvSpPr>
        <p:spPr>
          <a:noFill/>
          <a:ln/>
        </p:spPr>
        <p:txBody>
          <a:bodyPr/>
          <a:lstStyle/>
          <a:p>
            <a:r>
              <a:rPr lang="en-US" dirty="0"/>
              <a:t>May be implemented with MPI point-to-point</a:t>
            </a:r>
          </a:p>
          <a:p>
            <a:r>
              <a:rPr lang="en-US" dirty="0"/>
              <a:t>Implementations can optimize for small (latency), large (bandwidth), or both.</a:t>
            </a:r>
          </a:p>
          <a:p>
            <a:r>
              <a:rPr lang="en-US" dirty="0"/>
              <a:t>Generality of some MPI collective operations can limit performance</a:t>
            </a:r>
          </a:p>
          <a:p>
            <a:pPr lvl="1"/>
            <a:r>
              <a:rPr lang="en-US" dirty="0"/>
              <a:t>Routines must assume datatypes are general and non-contiguous</a:t>
            </a:r>
          </a:p>
          <a:p>
            <a:pPr lvl="1"/>
            <a:r>
              <a:rPr lang="en-US" dirty="0"/>
              <a:t>Time/memory tradeoffs (for internal temporary buffers)</a:t>
            </a:r>
          </a:p>
          <a:p>
            <a:r>
              <a:rPr lang="en-US" dirty="0"/>
              <a:t>So, occasionally, but hopefully rarely, you will want to use custom implementations </a:t>
            </a:r>
          </a:p>
        </p:txBody>
      </p:sp>
      <p:sp>
        <p:nvSpPr>
          <p:cNvPr id="6" name="Footer Placeholder 5"/>
          <p:cNvSpPr>
            <a:spLocks noGrp="1"/>
          </p:cNvSpPr>
          <p:nvPr>
            <p:ph type="ftr" sz="quarter" idx="11"/>
          </p:nvPr>
        </p:nvSpPr>
        <p:spPr/>
        <p:txBody>
          <a:bodyPr/>
          <a:lstStyle/>
          <a:p>
            <a:r>
              <a:rPr lang="en-US"/>
              <a:t>L.V.Kale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99046717"/>
      </p:ext>
    </p:extLst>
  </p:cSld>
  <p:clrMapOvr>
    <a:masterClrMapping/>
  </p:clrMapOvr>
  <p:transition advTm="61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75BED4-D9E1-9D44-90BC-063DA0A886E6}"/>
              </a:ext>
            </a:extLst>
          </p:cNvPr>
          <p:cNvSpPr>
            <a:spLocks noGrp="1"/>
          </p:cNvSpPr>
          <p:nvPr>
            <p:ph type="ftr" sz="quarter" idx="11"/>
          </p:nvPr>
        </p:nvSpPr>
        <p:spPr/>
        <p:txBody>
          <a:bodyPr/>
          <a:lstStyle/>
          <a:p>
            <a:r>
              <a:rPr lang="en-US"/>
              <a:t>L.V.Kale</a:t>
            </a:r>
          </a:p>
        </p:txBody>
      </p:sp>
      <p:sp>
        <p:nvSpPr>
          <p:cNvPr id="5" name="Slide Number Placeholder 4">
            <a:extLst>
              <a:ext uri="{FF2B5EF4-FFF2-40B4-BE49-F238E27FC236}">
                <a16:creationId xmlns:a16="http://schemas.microsoft.com/office/drawing/2014/main" id="{792F23C6-C467-6243-A7E1-7D120F3BEBAA}"/>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a:extLst>
              <a:ext uri="{FF2B5EF4-FFF2-40B4-BE49-F238E27FC236}">
                <a16:creationId xmlns:a16="http://schemas.microsoft.com/office/drawing/2014/main" id="{B794A4FF-1ECA-1049-B629-F34D5DE8058C}"/>
              </a:ext>
            </a:extLst>
          </p:cNvPr>
          <p:cNvSpPr txBox="1"/>
          <p:nvPr/>
        </p:nvSpPr>
        <p:spPr>
          <a:xfrm>
            <a:off x="914400" y="838200"/>
            <a:ext cx="7848600" cy="3262432"/>
          </a:xfrm>
          <a:prstGeom prst="rect">
            <a:avLst/>
          </a:prstGeom>
          <a:noFill/>
        </p:spPr>
        <p:txBody>
          <a:bodyPr wrap="square" rtlCol="0">
            <a:spAutoFit/>
          </a:bodyPr>
          <a:lstStyle/>
          <a:p>
            <a:r>
              <a:rPr lang="en-US" dirty="0"/>
              <a:t>Some of the figures and content taken from material from the MPI forum </a:t>
            </a:r>
          </a:p>
          <a:p>
            <a:r>
              <a:rPr lang="en-US" dirty="0">
                <a:hlinkClick r:id="rId3"/>
              </a:rPr>
              <a:t>https://www.mpi-forum.org/docs/mpi-3.1/mpi31-report.pdf</a:t>
            </a:r>
            <a:endParaRPr lang="en-US" dirty="0"/>
          </a:p>
          <a:p>
            <a:endParaRPr lang="en-US" dirty="0"/>
          </a:p>
          <a:p>
            <a:r>
              <a:rPr lang="en-US" dirty="0"/>
              <a:t>MPI: A Message-Passing Interface Standard </a:t>
            </a:r>
          </a:p>
          <a:p>
            <a:r>
              <a:rPr lang="en-US" sz="1400" dirty="0"/>
              <a:t>Version 3.1 </a:t>
            </a:r>
          </a:p>
          <a:p>
            <a:r>
              <a:rPr lang="en-US" dirty="0"/>
              <a:t>Message Passing Interface Forum </a:t>
            </a:r>
          </a:p>
          <a:p>
            <a:r>
              <a:rPr lang="en-US" sz="1400" dirty="0"/>
              <a:t>June 4, 2015 </a:t>
            </a:r>
          </a:p>
          <a:p>
            <a:endParaRPr lang="en-US" sz="1400" dirty="0"/>
          </a:p>
          <a:p>
            <a:r>
              <a:rPr lang="en-US" sz="1400" dirty="0"/>
              <a:t> © 1993, 1994, 1995, 1996, 1997, 2008, 2009, 2012, 2015 University of Tennessee, Knoxville Tennessee. Permission to copy without fee all or part of this material is granted, provided the University of Tennessee copyright notice and the title of this document appear, and notice is given that copying is by permission of the University of Tennessee. </a:t>
            </a:r>
          </a:p>
          <a:p>
            <a:endParaRPr lang="en-US" dirty="0"/>
          </a:p>
        </p:txBody>
      </p:sp>
    </p:spTree>
    <p:extLst>
      <p:ext uri="{BB962C8B-B14F-4D97-AF65-F5344CB8AC3E}">
        <p14:creationId xmlns:p14="http://schemas.microsoft.com/office/powerpoint/2010/main" val="1876005225"/>
      </p:ext>
    </p:extLst>
  </p:cSld>
  <p:clrMapOvr>
    <a:masterClrMapping/>
  </p:clrMapOvr>
</p:sld>
</file>

<file path=ppt/theme/theme1.xml><?xml version="1.0" encoding="utf-8"?>
<a:theme xmlns:a="http://schemas.openxmlformats.org/drawingml/2006/main" name="MCS-DS_PPT_template_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Main template</Template>
  <TotalTime>3436</TotalTime>
  <Words>538</Words>
  <Application>Microsoft Macintosh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 Medium</vt:lpstr>
      <vt:lpstr>Wingdings 3</vt:lpstr>
      <vt:lpstr>MCS-DS_PPT_template_final</vt:lpstr>
      <vt:lpstr>More Collectives  </vt:lpstr>
      <vt:lpstr>MPI Broadcast</vt:lpstr>
      <vt:lpstr>MPI_Gather and MPI_Scatter</vt:lpstr>
      <vt:lpstr>MPI Allgather</vt:lpstr>
      <vt:lpstr>MPI AlltoAll</vt:lpstr>
      <vt:lpstr>Variable sizes per process</vt:lpstr>
      <vt:lpstr>More collectives</vt:lpstr>
      <vt:lpstr>Do-it-yourself Collective operations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CS420: Introduction</dc:title>
  <dc:creator>bhatele</dc:creator>
  <cp:lastModifiedBy>Microsoft Office User</cp:lastModifiedBy>
  <cp:revision>98</cp:revision>
  <dcterms:created xsi:type="dcterms:W3CDTF">2006-08-16T00:00:00Z</dcterms:created>
  <dcterms:modified xsi:type="dcterms:W3CDTF">2018-10-19T16:47:55Z</dcterms:modified>
</cp:coreProperties>
</file>