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18"/>
  </p:normalViewPr>
  <p:slideViewPr>
    <p:cSldViewPr>
      <p:cViewPr>
        <p:scale>
          <a:sx n="114" d="100"/>
          <a:sy n="114" d="100"/>
        </p:scale>
        <p:origin x="264" y="8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4947-8987-BD47-B4B1-71587D10362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BFEE6-238F-4045-B6F5-8A6DD738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3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example of sub-communicator and also additional explanation of matrix multiplier </a:t>
            </a:r>
            <a:r>
              <a:rPr lang="en-US"/>
              <a:t>with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3065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954237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/>
              <a:t>CS484</a:t>
            </a:r>
            <a:br>
              <a:rPr lang="en-US" dirty="0"/>
            </a:br>
            <a:r>
              <a:rPr lang="en-US" dirty="0"/>
              <a:t>MPI: sub-communicators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Fox’s Algorithm for Matrix Multiplication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0DE21-2AA3-42CA-8B13-11CEBBD01B0C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Subcommunicators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communicator represents a set of processes, and each member process has a rank in that communicator</a:t>
            </a:r>
          </a:p>
          <a:p>
            <a:r>
              <a:rPr lang="en-US" dirty="0"/>
              <a:t>So far, we used only one communicator, MPI_COMM_WORLD, which has all the processes of the program in it</a:t>
            </a:r>
          </a:p>
          <a:p>
            <a:r>
              <a:rPr lang="en-US" dirty="0"/>
              <a:t>Next, we introduce the ideas of:</a:t>
            </a:r>
          </a:p>
          <a:p>
            <a:pPr lvl="1"/>
            <a:r>
              <a:rPr lang="en-US" dirty="0"/>
              <a:t>Sub-communicators,  created via </a:t>
            </a:r>
            <a:r>
              <a:rPr lang="en-US" dirty="0" err="1">
                <a:solidFill>
                  <a:srgbClr val="000000"/>
                </a:solidFill>
              </a:rPr>
              <a:t>mpi_Comm_split</a:t>
            </a:r>
            <a:r>
              <a:rPr lang="en-US" dirty="0"/>
              <a:t>, by splitting an existing communicator</a:t>
            </a:r>
          </a:p>
          <a:p>
            <a:pPr lvl="1"/>
            <a:r>
              <a:rPr lang="en-US" dirty="0"/>
              <a:t>Cartesian communicators: “reshape” (reorganize) an existing set of processes in an existing communicator into a multi-dimensional structure (e.g. rectangular): </a:t>
            </a:r>
            <a:r>
              <a:rPr lang="en-US" dirty="0" err="1"/>
              <a:t>mpi_Cart_create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483FA-683B-4606-AD1D-DA6939A7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Fox’s Algorithm for Matrix Multiplication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each matrix is decomposed into square tiles among a square number of processors</a:t>
            </a:r>
          </a:p>
          <a:p>
            <a:r>
              <a:rPr lang="en-US" dirty="0"/>
              <a:t>It will be convenient to </a:t>
            </a:r>
          </a:p>
          <a:p>
            <a:pPr lvl="1"/>
            <a:r>
              <a:rPr lang="en-US" dirty="0"/>
              <a:t>Broadcast submatrices of A along a process row</a:t>
            </a:r>
          </a:p>
          <a:p>
            <a:pPr lvl="1"/>
            <a:r>
              <a:rPr lang="en-US" dirty="0"/>
              <a:t>Pass submatrices of B along process column</a:t>
            </a:r>
          </a:p>
          <a:p>
            <a:r>
              <a:rPr lang="en-US" dirty="0"/>
              <a:t>Create a communicator for each row and column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74607"/>
              </p:ext>
            </p:extLst>
          </p:nvPr>
        </p:nvGraphicFramePr>
        <p:xfrm>
          <a:off x="2057400" y="3860800"/>
          <a:ext cx="22860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Worksheet" r:id="rId4" imgW="3057650" imgH="2914689" progId="Excel.Sheet.8">
                  <p:embed/>
                </p:oleObj>
              </mc:Choice>
              <mc:Fallback>
                <p:oleObj name="Worksheet" r:id="rId4" imgW="3057650" imgH="291468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60800"/>
                        <a:ext cx="22860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672451"/>
              </p:ext>
            </p:extLst>
          </p:nvPr>
        </p:nvGraphicFramePr>
        <p:xfrm>
          <a:off x="5029200" y="3860800"/>
          <a:ext cx="22860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Worksheet" r:id="rId6" imgW="3057650" imgH="2914689" progId="Excel.Sheet.8">
                  <p:embed/>
                </p:oleObj>
              </mc:Choice>
              <mc:Fallback>
                <p:oleObj name="Worksheet" r:id="rId6" imgW="3057650" imgH="291468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60800"/>
                        <a:ext cx="22860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94587"/>
              </p:ext>
            </p:extLst>
          </p:nvPr>
        </p:nvGraphicFramePr>
        <p:xfrm>
          <a:off x="8104496" y="3767417"/>
          <a:ext cx="2528888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Worksheet" r:id="rId8" imgW="3057650" imgH="2914689" progId="Excel.Sheet.8">
                  <p:embed/>
                </p:oleObj>
              </mc:Choice>
              <mc:Fallback>
                <p:oleObj name="Worksheet" r:id="rId8" imgW="3057650" imgH="291468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496" y="3767417"/>
                        <a:ext cx="2528888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2000" y="46990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467600" y="46990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=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15D06-B193-41AA-909F-9C25B8AF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9D245-944C-49A2-AF5C-F9263393DFC7}"/>
              </a:ext>
            </a:extLst>
          </p:cNvPr>
          <p:cNvSpPr txBox="1"/>
          <p:nvPr/>
        </p:nvSpPr>
        <p:spPr>
          <a:xfrm>
            <a:off x="2860343" y="60819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092C5-D15C-4D6D-B5EA-3F065062759A}"/>
              </a:ext>
            </a:extLst>
          </p:cNvPr>
          <p:cNvSpPr txBox="1"/>
          <p:nvPr/>
        </p:nvSpPr>
        <p:spPr>
          <a:xfrm>
            <a:off x="5943600" y="60819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164D7-FFDA-4EF9-95A9-CBE3B38AB260}"/>
              </a:ext>
            </a:extLst>
          </p:cNvPr>
          <p:cNvSpPr txBox="1"/>
          <p:nvPr/>
        </p:nvSpPr>
        <p:spPr>
          <a:xfrm>
            <a:off x="9026857" y="60388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53223407"/>
      </p:ext>
    </p:extLst>
  </p:cSld>
  <p:clrMapOvr>
    <a:masterClrMapping/>
  </p:clrMapOvr>
  <p:transition advTm="10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Fox’s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749" y="1219200"/>
            <a:ext cx="8758451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{NUM_ROWS, NUM_COLS};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periodic[2] = {0, 0};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myCoords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comm2D;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MPI_Cart_coords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(comm2D,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myCoords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myCoords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myCoords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10401" y="2819400"/>
            <a:ext cx="1828800" cy="762000"/>
          </a:xfrm>
          <a:prstGeom prst="round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2D Virtual Topology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C2DE4-9E5D-4965-80C3-E8DA032BD2B3}"/>
              </a:ext>
            </a:extLst>
          </p:cNvPr>
          <p:cNvSpPr/>
          <p:nvPr/>
        </p:nvSpPr>
        <p:spPr>
          <a:xfrm>
            <a:off x="1143000" y="4267200"/>
            <a:ext cx="81915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MPI_Cart_create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2,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dimSize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periodic, 0,&amp;comm2D);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2FF2E1-B4F5-45DB-9B8D-427AF927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671"/>
      </p:ext>
    </p:extLst>
  </p:cSld>
  <p:clrMapOvr>
    <a:masterClrMapping/>
  </p:clrMapOvr>
  <p:transition advTm="15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6685A747-6B18-4F86-BFD9-51212E6E9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15637"/>
              </p:ext>
            </p:extLst>
          </p:nvPr>
        </p:nvGraphicFramePr>
        <p:xfrm>
          <a:off x="40766" y="1676400"/>
          <a:ext cx="29908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4" imgW="3057620" imgH="2914709" progId="Excel.Sheet.8">
                  <p:embed/>
                </p:oleObj>
              </mc:Choice>
              <mc:Fallback>
                <p:oleObj name="Worksheet" r:id="rId4" imgW="3057620" imgH="2914709" progId="Excel.Shee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6" y="1676400"/>
                        <a:ext cx="29908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F37D3C81-C3CB-4E83-AFDD-8489626C9859}"/>
              </a:ext>
            </a:extLst>
          </p:cNvPr>
          <p:cNvSpPr/>
          <p:nvPr/>
        </p:nvSpPr>
        <p:spPr>
          <a:xfrm>
            <a:off x="46796" y="2363039"/>
            <a:ext cx="2957482" cy="6849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D5B92D8-6D3E-4935-A120-946302878693}"/>
              </a:ext>
            </a:extLst>
          </p:cNvPr>
          <p:cNvGrpSpPr/>
          <p:nvPr/>
        </p:nvGrpSpPr>
        <p:grpSpPr>
          <a:xfrm rot="5400000">
            <a:off x="1220670" y="300374"/>
            <a:ext cx="694944" cy="758952"/>
            <a:chOff x="2033012" y="407466"/>
            <a:chExt cx="729527" cy="702917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9CCACDB-9673-413A-8236-4CC15054E21B}"/>
                </a:ext>
              </a:extLst>
            </p:cNvPr>
            <p:cNvSpPr/>
            <p:nvPr/>
          </p:nvSpPr>
          <p:spPr>
            <a:xfrm>
              <a:off x="2033012" y="413816"/>
              <a:ext cx="729527" cy="69656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062BA5E-6466-4302-8584-30C8D34D8837}"/>
                </a:ext>
              </a:extLst>
            </p:cNvPr>
            <p:cNvCxnSpPr>
              <a:cxnSpLocks/>
            </p:cNvCxnSpPr>
            <p:nvPr/>
          </p:nvCxnSpPr>
          <p:spPr>
            <a:xfrm>
              <a:off x="2259943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FBB54ED-EE41-4260-8A8E-311BA0599DFA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05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F39A1F8-141E-4A6C-9753-26491078829D}"/>
                </a:ext>
              </a:extLst>
            </p:cNvPr>
            <p:cNvCxnSpPr>
              <a:cxnSpLocks/>
            </p:cNvCxnSpPr>
            <p:nvPr/>
          </p:nvCxnSpPr>
          <p:spPr>
            <a:xfrm>
              <a:off x="2639516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88C44F6-D011-4F2D-BA55-22B846BBA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E3032BA-CDDA-485A-9CBB-63CDBF8842CB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7466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077BD-FFBA-4D30-ACDF-6F1E456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4231" y="680621"/>
            <a:ext cx="8980368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(comm2D,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(comm2D,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A[DIMX*DIMY], B[DIMX*DIMY], C[DIMX*DIMY];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[DIMX*DIMY],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[DIMX*DIMY];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[DIMX*SIZEY],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[SIZEX*DIMY];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&lt;NUM_COLS;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myRank%NUM_COLS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for(j=0; j&lt;DIMX; j++)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for(k=0; k&lt;DIMY; k++)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[j*DIMY + k] = A[j*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DIMY+k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DIMX*DIMY, MPI_INT,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for(j=0; j&lt;DIMX; j++)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for(k=0; k&lt;DIMY; k++)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*DIMY + j*SIZEY + k]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DIMY+k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62300" y="960604"/>
            <a:ext cx="5867400" cy="5334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88015" y="904623"/>
            <a:ext cx="2057400" cy="1066800"/>
          </a:xfrm>
          <a:prstGeom prst="round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comm2D into row and column communicators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59415" y="2271913"/>
            <a:ext cx="2514600" cy="1600200"/>
          </a:xfrm>
          <a:prstGeom prst="round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 to be sent (data is sent from and copied to the same location on different processors)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92015" y="4389604"/>
            <a:ext cx="5867400" cy="22860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B1745-4232-4A38-A09D-D62F790011D0}"/>
              </a:ext>
            </a:extLst>
          </p:cNvPr>
          <p:cNvSpPr txBox="1"/>
          <p:nvPr/>
        </p:nvSpPr>
        <p:spPr>
          <a:xfrm>
            <a:off x="1396380" y="46985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893DABE8-7D32-4A2B-BF5B-D0C181F7E2B5}"/>
              </a:ext>
            </a:extLst>
          </p:cNvPr>
          <p:cNvSpPr/>
          <p:nvPr/>
        </p:nvSpPr>
        <p:spPr>
          <a:xfrm>
            <a:off x="9856533" y="4269024"/>
            <a:ext cx="2057401" cy="1041400"/>
          </a:xfrm>
          <a:prstGeom prst="round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the received data into my local copy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1F74D0B-DE06-4E1D-80A0-2475F7A97550}"/>
              </a:ext>
            </a:extLst>
          </p:cNvPr>
          <p:cNvGrpSpPr/>
          <p:nvPr/>
        </p:nvGrpSpPr>
        <p:grpSpPr>
          <a:xfrm>
            <a:off x="1187949" y="321020"/>
            <a:ext cx="758952" cy="704088"/>
            <a:chOff x="2033012" y="407466"/>
            <a:chExt cx="729527" cy="7029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C598C4-F7B4-4DB4-9330-BEB81F6204BC}"/>
                </a:ext>
              </a:extLst>
            </p:cNvPr>
            <p:cNvSpPr/>
            <p:nvPr/>
          </p:nvSpPr>
          <p:spPr>
            <a:xfrm>
              <a:off x="2033012" y="413816"/>
              <a:ext cx="729527" cy="69656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B3747FF-CF2D-49D3-93CC-487E84B66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59943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3BDE91C-21A9-493E-B967-C8C9D35C5F79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05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617EE7A-E3F6-4B82-99D0-51DF87A0FD3A}"/>
                </a:ext>
              </a:extLst>
            </p:cNvPr>
            <p:cNvCxnSpPr>
              <a:cxnSpLocks/>
            </p:cNvCxnSpPr>
            <p:nvPr/>
          </p:nvCxnSpPr>
          <p:spPr>
            <a:xfrm>
              <a:off x="2639516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12389A2-933B-4046-8D9B-C49410E97DE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861A966-3D4C-4B16-8110-B453AD8CF179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7466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23F9A6F-DAC3-4C75-B9F9-5E776D2C53E3}"/>
              </a:ext>
            </a:extLst>
          </p:cNvPr>
          <p:cNvGrpSpPr/>
          <p:nvPr/>
        </p:nvGrpSpPr>
        <p:grpSpPr>
          <a:xfrm rot="5400000">
            <a:off x="1197466" y="286124"/>
            <a:ext cx="703772" cy="775524"/>
            <a:chOff x="239216" y="370225"/>
            <a:chExt cx="755826" cy="711785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C0ED40C-26E0-4959-920F-CF138F45DCC6}"/>
                </a:ext>
              </a:extLst>
            </p:cNvPr>
            <p:cNvGrpSpPr/>
            <p:nvPr/>
          </p:nvGrpSpPr>
          <p:grpSpPr>
            <a:xfrm>
              <a:off x="239216" y="370228"/>
              <a:ext cx="755495" cy="711782"/>
              <a:chOff x="212816" y="3109391"/>
              <a:chExt cx="275626" cy="27252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C9AD9AA-DD8D-440A-B39A-5401C6C19300}"/>
                  </a:ext>
                </a:extLst>
              </p:cNvPr>
              <p:cNvSpPr/>
              <p:nvPr/>
            </p:nvSpPr>
            <p:spPr>
              <a:xfrm>
                <a:off x="214122" y="3109392"/>
                <a:ext cx="274320" cy="2667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4CD1B61-9002-4A38-AC01-50BBF9C5A2F8}"/>
                  </a:ext>
                </a:extLst>
              </p:cNvPr>
              <p:cNvCxnSpPr>
                <a:cxnSpLocks/>
                <a:stCxn id="180" idx="1"/>
                <a:endCxn id="180" idx="0"/>
              </p:cNvCxnSpPr>
              <p:nvPr/>
            </p:nvCxnSpPr>
            <p:spPr>
              <a:xfrm rot="16200000">
                <a:off x="216027" y="3107487"/>
                <a:ext cx="133351" cy="13716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0C3D3B1-968D-4BAC-BB64-2235B15B820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3651" y="3108556"/>
                <a:ext cx="272526" cy="27419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95E8D74-6375-493C-9BB0-6360ADF348AE}"/>
                  </a:ext>
                </a:extLst>
              </p:cNvPr>
              <p:cNvCxnSpPr>
                <a:cxnSpLocks/>
                <a:stCxn id="180" idx="2"/>
                <a:endCxn id="180" idx="3"/>
              </p:cNvCxnSpPr>
              <p:nvPr/>
            </p:nvCxnSpPr>
            <p:spPr>
              <a:xfrm flipV="1">
                <a:off x="351282" y="3242743"/>
                <a:ext cx="137160" cy="13335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A0BD473-5800-4647-8F66-4109918B76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7280" y="376022"/>
              <a:ext cx="163862" cy="172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03DA4AD-7062-45EC-8314-20C06406B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87" y="370225"/>
              <a:ext cx="552457" cy="522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CE21D75-3A8A-4AAE-A9BE-F887D8ACEA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620" y="518917"/>
              <a:ext cx="534576" cy="5642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0590C0F-231B-49DC-BB15-5594EFE62B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6976" y="889090"/>
              <a:ext cx="179046" cy="1856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AEBBF3-007D-42C1-BF0D-7ADCEEC8DEDF}"/>
              </a:ext>
            </a:extLst>
          </p:cNvPr>
          <p:cNvGrpSpPr/>
          <p:nvPr/>
        </p:nvGrpSpPr>
        <p:grpSpPr>
          <a:xfrm>
            <a:off x="49053" y="2362478"/>
            <a:ext cx="755832" cy="696575"/>
            <a:chOff x="238878" y="370225"/>
            <a:chExt cx="755832" cy="69657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D50B07D-9022-4E4A-86A8-176E799759A3}"/>
                </a:ext>
              </a:extLst>
            </p:cNvPr>
            <p:cNvGrpSpPr/>
            <p:nvPr/>
          </p:nvGrpSpPr>
          <p:grpSpPr>
            <a:xfrm>
              <a:off x="238878" y="370229"/>
              <a:ext cx="755832" cy="696571"/>
              <a:chOff x="212693" y="3109391"/>
              <a:chExt cx="275749" cy="26670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CC8C309-BE7F-4D45-A462-9CEC6BCFF93C}"/>
                  </a:ext>
                </a:extLst>
              </p:cNvPr>
              <p:cNvSpPr/>
              <p:nvPr/>
            </p:nvSpPr>
            <p:spPr>
              <a:xfrm>
                <a:off x="214122" y="3109392"/>
                <a:ext cx="274320" cy="2667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7139D4A-AF80-4E63-9CA2-69EB8F81AA83}"/>
                  </a:ext>
                </a:extLst>
              </p:cNvPr>
              <p:cNvCxnSpPr>
                <a:cxnSpLocks/>
                <a:stCxn id="170" idx="1"/>
                <a:endCxn id="170" idx="0"/>
              </p:cNvCxnSpPr>
              <p:nvPr/>
            </p:nvCxnSpPr>
            <p:spPr>
              <a:xfrm flipV="1">
                <a:off x="214122" y="3109392"/>
                <a:ext cx="137160" cy="1333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029D523-DF1C-46D9-B5B8-CE557A822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693" y="3109391"/>
                <a:ext cx="274320" cy="26670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876832B-FF85-4509-A715-B7C84FC8B841}"/>
                  </a:ext>
                </a:extLst>
              </p:cNvPr>
              <p:cNvCxnSpPr>
                <a:cxnSpLocks/>
                <a:stCxn id="170" idx="2"/>
                <a:endCxn id="170" idx="3"/>
              </p:cNvCxnSpPr>
              <p:nvPr/>
            </p:nvCxnSpPr>
            <p:spPr>
              <a:xfrm flipV="1">
                <a:off x="351282" y="3242743"/>
                <a:ext cx="137160" cy="13335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D8B0AAB-0A57-4702-ABA9-AF129D612B23}"/>
                </a:ext>
              </a:extLst>
            </p:cNvPr>
            <p:cNvCxnSpPr/>
            <p:nvPr/>
          </p:nvCxnSpPr>
          <p:spPr>
            <a:xfrm flipV="1">
              <a:off x="242795" y="370225"/>
              <a:ext cx="187979" cy="17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04160FE-4B0E-4DD5-BCFA-459F313D27CC}"/>
                </a:ext>
              </a:extLst>
            </p:cNvPr>
            <p:cNvCxnSpPr/>
            <p:nvPr/>
          </p:nvCxnSpPr>
          <p:spPr>
            <a:xfrm flipV="1">
              <a:off x="242787" y="370225"/>
              <a:ext cx="552457" cy="522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931BE1E-079C-463C-BC43-52530E4C1669}"/>
                </a:ext>
              </a:extLst>
            </p:cNvPr>
            <p:cNvCxnSpPr/>
            <p:nvPr/>
          </p:nvCxnSpPr>
          <p:spPr>
            <a:xfrm flipV="1">
              <a:off x="418658" y="544371"/>
              <a:ext cx="559618" cy="510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A0A8414-7DA4-4339-A70D-1FABE1C2E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4" y="892378"/>
              <a:ext cx="188036" cy="162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1978BE5-78BE-44F1-BD36-6FC7AF6CA1B2}"/>
              </a:ext>
            </a:extLst>
          </p:cNvPr>
          <p:cNvGrpSpPr/>
          <p:nvPr/>
        </p:nvGrpSpPr>
        <p:grpSpPr>
          <a:xfrm rot="5400000">
            <a:off x="807250" y="2329046"/>
            <a:ext cx="701062" cy="758951"/>
            <a:chOff x="239216" y="370225"/>
            <a:chExt cx="755826" cy="711785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DDF0263-5413-408F-B565-D5032CA99C76}"/>
                </a:ext>
              </a:extLst>
            </p:cNvPr>
            <p:cNvGrpSpPr/>
            <p:nvPr/>
          </p:nvGrpSpPr>
          <p:grpSpPr>
            <a:xfrm>
              <a:off x="239216" y="370228"/>
              <a:ext cx="755495" cy="711782"/>
              <a:chOff x="212816" y="3109391"/>
              <a:chExt cx="275626" cy="272526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14F9496-2AD2-4487-9FDB-762BE2A86333}"/>
                  </a:ext>
                </a:extLst>
              </p:cNvPr>
              <p:cNvSpPr/>
              <p:nvPr/>
            </p:nvSpPr>
            <p:spPr>
              <a:xfrm>
                <a:off x="214122" y="3109392"/>
                <a:ext cx="274320" cy="2667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8E7908A-29C7-45E9-AA22-0334FADAD093}"/>
                  </a:ext>
                </a:extLst>
              </p:cNvPr>
              <p:cNvCxnSpPr>
                <a:cxnSpLocks/>
                <a:stCxn id="218" idx="1"/>
                <a:endCxn id="218" idx="0"/>
              </p:cNvCxnSpPr>
              <p:nvPr/>
            </p:nvCxnSpPr>
            <p:spPr>
              <a:xfrm rot="16200000">
                <a:off x="216027" y="3107487"/>
                <a:ext cx="133351" cy="13716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8CA90F1-8344-42D1-AE01-349B9D5B26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3651" y="3108556"/>
                <a:ext cx="272526" cy="27419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DC11BB6-FF65-4EF5-8AD5-E17C678074B2}"/>
                  </a:ext>
                </a:extLst>
              </p:cNvPr>
              <p:cNvCxnSpPr>
                <a:cxnSpLocks/>
                <a:stCxn id="218" idx="2"/>
                <a:endCxn id="218" idx="3"/>
              </p:cNvCxnSpPr>
              <p:nvPr/>
            </p:nvCxnSpPr>
            <p:spPr>
              <a:xfrm flipV="1">
                <a:off x="351282" y="3242743"/>
                <a:ext cx="137160" cy="13335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F56F5AF-D2C0-43D7-BC80-B679207994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7280" y="376022"/>
              <a:ext cx="163862" cy="172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435062-38C9-45B0-8289-9E70F18F7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87" y="370225"/>
              <a:ext cx="552457" cy="522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397AE0E-8D8C-45B0-ADB0-218D87C967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620" y="518917"/>
              <a:ext cx="534576" cy="5642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716E6CD-91BC-4A81-93EF-BD23863419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6976" y="889090"/>
              <a:ext cx="179046" cy="1856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5F4DE06-DC9E-458E-9FFB-87D258CE4F93}"/>
              </a:ext>
            </a:extLst>
          </p:cNvPr>
          <p:cNvGrpSpPr/>
          <p:nvPr/>
        </p:nvGrpSpPr>
        <p:grpSpPr>
          <a:xfrm>
            <a:off x="1527377" y="2357989"/>
            <a:ext cx="758952" cy="704088"/>
            <a:chOff x="2033012" y="407466"/>
            <a:chExt cx="729527" cy="702917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ADCB930-DC3C-43E4-ACED-359F4031ABBB}"/>
                </a:ext>
              </a:extLst>
            </p:cNvPr>
            <p:cNvSpPr/>
            <p:nvPr/>
          </p:nvSpPr>
          <p:spPr>
            <a:xfrm>
              <a:off x="2033012" y="413816"/>
              <a:ext cx="729527" cy="69656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BD4AFE2-CE71-476E-B07B-EDEF0E9C47E1}"/>
                </a:ext>
              </a:extLst>
            </p:cNvPr>
            <p:cNvCxnSpPr>
              <a:cxnSpLocks/>
            </p:cNvCxnSpPr>
            <p:nvPr/>
          </p:nvCxnSpPr>
          <p:spPr>
            <a:xfrm>
              <a:off x="2259943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7C8511A-F3B1-47E0-9276-48B9918D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05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E78F94-02A4-429E-8949-0C37E3B8F600}"/>
                </a:ext>
              </a:extLst>
            </p:cNvPr>
            <p:cNvCxnSpPr>
              <a:cxnSpLocks/>
            </p:cNvCxnSpPr>
            <p:nvPr/>
          </p:nvCxnSpPr>
          <p:spPr>
            <a:xfrm>
              <a:off x="2639516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360046D-FC12-4370-BAC6-D1C06DD201D4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5AD913A-46EA-4D1D-9FCF-4F8C8955EBC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7466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BFAE81D-E47E-4F04-8D17-6D565D11EEC5}"/>
              </a:ext>
            </a:extLst>
          </p:cNvPr>
          <p:cNvGrpSpPr/>
          <p:nvPr/>
        </p:nvGrpSpPr>
        <p:grpSpPr>
          <a:xfrm rot="5400000">
            <a:off x="2301291" y="2336492"/>
            <a:ext cx="694944" cy="740837"/>
            <a:chOff x="2033012" y="413812"/>
            <a:chExt cx="729527" cy="704754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AE6B3D5E-7B24-427C-B677-EC2853D794BA}"/>
                </a:ext>
              </a:extLst>
            </p:cNvPr>
            <p:cNvSpPr/>
            <p:nvPr/>
          </p:nvSpPr>
          <p:spPr>
            <a:xfrm>
              <a:off x="2033012" y="413816"/>
              <a:ext cx="729527" cy="69656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5E7B7AB-0DA9-47AD-A183-0247A1685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59943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8AFCD98-1719-46A8-9645-795F56B48113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05" y="413815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2489F29-AEFE-441F-ABEB-647BFC495803}"/>
                </a:ext>
              </a:extLst>
            </p:cNvPr>
            <p:cNvCxnSpPr>
              <a:cxnSpLocks/>
            </p:cNvCxnSpPr>
            <p:nvPr/>
          </p:nvCxnSpPr>
          <p:spPr>
            <a:xfrm>
              <a:off x="2639516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10DBBD6-59C9-4455-ACFB-7A03EA3531B0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3812"/>
              <a:ext cx="0" cy="6965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2D3FBC3-F82D-4873-84D8-843FE7BBC47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75234" y="774265"/>
              <a:ext cx="688600" cy="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9BDB245-D4BB-438E-A3B4-5796C6A3EF37}"/>
              </a:ext>
            </a:extLst>
          </p:cNvPr>
          <p:cNvGrpSpPr/>
          <p:nvPr/>
        </p:nvGrpSpPr>
        <p:grpSpPr>
          <a:xfrm>
            <a:off x="1174826" y="322680"/>
            <a:ext cx="755832" cy="696575"/>
            <a:chOff x="238878" y="370225"/>
            <a:chExt cx="755832" cy="696575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3CAF807-CAFE-4E91-BA0F-F1D4AD9AABAF}"/>
                </a:ext>
              </a:extLst>
            </p:cNvPr>
            <p:cNvGrpSpPr/>
            <p:nvPr/>
          </p:nvGrpSpPr>
          <p:grpSpPr>
            <a:xfrm>
              <a:off x="238878" y="370229"/>
              <a:ext cx="755832" cy="696571"/>
              <a:chOff x="212693" y="3109391"/>
              <a:chExt cx="275749" cy="26670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7904959-935A-4F53-A624-7F3A16A044D7}"/>
                  </a:ext>
                </a:extLst>
              </p:cNvPr>
              <p:cNvSpPr/>
              <p:nvPr/>
            </p:nvSpPr>
            <p:spPr>
              <a:xfrm>
                <a:off x="214122" y="3109392"/>
                <a:ext cx="274320" cy="2667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21F5365-ADBA-4342-AC2B-22ACE46AAE6D}"/>
                  </a:ext>
                </a:extLst>
              </p:cNvPr>
              <p:cNvCxnSpPr>
                <a:cxnSpLocks/>
                <a:stCxn id="153" idx="1"/>
                <a:endCxn id="153" idx="0"/>
              </p:cNvCxnSpPr>
              <p:nvPr/>
            </p:nvCxnSpPr>
            <p:spPr>
              <a:xfrm flipV="1">
                <a:off x="214122" y="3109392"/>
                <a:ext cx="137160" cy="1333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63BD51E-0171-42EB-917F-E881B2D0F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693" y="3109391"/>
                <a:ext cx="274320" cy="26670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78B0674-0153-4AA1-B40A-96DB6239A36D}"/>
                  </a:ext>
                </a:extLst>
              </p:cNvPr>
              <p:cNvCxnSpPr>
                <a:cxnSpLocks/>
                <a:stCxn id="153" idx="2"/>
                <a:endCxn id="153" idx="3"/>
              </p:cNvCxnSpPr>
              <p:nvPr/>
            </p:nvCxnSpPr>
            <p:spPr>
              <a:xfrm flipV="1">
                <a:off x="351282" y="3242743"/>
                <a:ext cx="137160" cy="13335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2C75E79-A632-4E30-B44F-F4937514F530}"/>
                </a:ext>
              </a:extLst>
            </p:cNvPr>
            <p:cNvCxnSpPr/>
            <p:nvPr/>
          </p:nvCxnSpPr>
          <p:spPr>
            <a:xfrm flipV="1">
              <a:off x="242795" y="370225"/>
              <a:ext cx="187979" cy="17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6D4D56D-0CFB-4681-8433-B61517FACE00}"/>
                </a:ext>
              </a:extLst>
            </p:cNvPr>
            <p:cNvCxnSpPr/>
            <p:nvPr/>
          </p:nvCxnSpPr>
          <p:spPr>
            <a:xfrm flipV="1">
              <a:off x="242787" y="370225"/>
              <a:ext cx="552457" cy="522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0BFA930-1122-47C7-A0E5-F5374152F39B}"/>
                </a:ext>
              </a:extLst>
            </p:cNvPr>
            <p:cNvCxnSpPr/>
            <p:nvPr/>
          </p:nvCxnSpPr>
          <p:spPr>
            <a:xfrm flipV="1">
              <a:off x="418658" y="544371"/>
              <a:ext cx="559618" cy="510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ABBD67F-7A69-4A81-9AB7-17C58910D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4" y="892378"/>
              <a:ext cx="188036" cy="162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A3B1C-D538-5E4F-BAF2-6158DFB869D2}"/>
              </a:ext>
            </a:extLst>
          </p:cNvPr>
          <p:cNvSpPr/>
          <p:nvPr/>
        </p:nvSpPr>
        <p:spPr>
          <a:xfrm>
            <a:off x="3461442" y="3440596"/>
            <a:ext cx="5857389" cy="7966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C36BFAB-972E-7040-BD7F-BEB2E1D7C0E1}"/>
              </a:ext>
            </a:extLst>
          </p:cNvPr>
          <p:cNvSpPr/>
          <p:nvPr/>
        </p:nvSpPr>
        <p:spPr>
          <a:xfrm>
            <a:off x="3592015" y="4618204"/>
            <a:ext cx="6096000" cy="762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E8674-615D-3640-B610-B15545FAE77F}"/>
              </a:ext>
            </a:extLst>
          </p:cNvPr>
          <p:cNvSpPr txBox="1"/>
          <p:nvPr/>
        </p:nvSpPr>
        <p:spPr>
          <a:xfrm>
            <a:off x="6297115" y="31698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color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0AD0BF-E93C-3F4D-A8F5-793FEC7F34EE}"/>
              </a:ext>
            </a:extLst>
          </p:cNvPr>
          <p:cNvSpPr txBox="1"/>
          <p:nvPr/>
        </p:nvSpPr>
        <p:spPr>
          <a:xfrm>
            <a:off x="7391400" y="31820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ECC640-12B7-D14A-9EAA-C1C403830776}"/>
              </a:ext>
            </a:extLst>
          </p:cNvPr>
          <p:cNvCxnSpPr>
            <a:cxnSpLocks/>
          </p:cNvCxnSpPr>
          <p:nvPr/>
        </p:nvCxnSpPr>
        <p:spPr>
          <a:xfrm>
            <a:off x="6640015" y="496826"/>
            <a:ext cx="0" cy="463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5B2EEB3-F4E7-EC4F-9511-D6B1ABC20337}"/>
              </a:ext>
            </a:extLst>
          </p:cNvPr>
          <p:cNvCxnSpPr>
            <a:cxnSpLocks/>
          </p:cNvCxnSpPr>
          <p:nvPr/>
        </p:nvCxnSpPr>
        <p:spPr>
          <a:xfrm flipH="1">
            <a:off x="7392722" y="582529"/>
            <a:ext cx="231693" cy="440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931 0.2962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3229 0.2976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2786 0.296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8893 0.2960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" grpId="0" animBg="1"/>
      <p:bldP spid="9" grpId="0" animBg="1"/>
      <p:bldP spid="10" grpId="0" animBg="1"/>
      <p:bldP spid="11" grpId="0" animBg="1"/>
      <p:bldP spid="13" grpId="0"/>
      <p:bldP spid="111" grpId="0" animBg="1"/>
      <p:bldP spid="81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65FE7DC-837A-4C2D-B0A6-FC4B8345C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859012"/>
              </p:ext>
            </p:extLst>
          </p:nvPr>
        </p:nvGraphicFramePr>
        <p:xfrm>
          <a:off x="457200" y="2193925"/>
          <a:ext cx="22860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4" imgW="3057650" imgH="2914689" progId="Excel.Sheet.8">
                  <p:embed/>
                </p:oleObj>
              </mc:Choice>
              <mc:Fallback>
                <p:oleObj name="Worksheet" r:id="rId4" imgW="3057650" imgH="2914689" progId="Excel.Sheet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93925"/>
                        <a:ext cx="22860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DE8799B0-3D2C-4D04-A3FF-490A67676A15}"/>
              </a:ext>
            </a:extLst>
          </p:cNvPr>
          <p:cNvSpPr/>
          <p:nvPr/>
        </p:nvSpPr>
        <p:spPr>
          <a:xfrm>
            <a:off x="1024128" y="2203004"/>
            <a:ext cx="576072" cy="21528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E08595-4F60-4AD2-80B4-CE9008BC1B95}"/>
              </a:ext>
            </a:extLst>
          </p:cNvPr>
          <p:cNvGrpSpPr/>
          <p:nvPr/>
        </p:nvGrpSpPr>
        <p:grpSpPr>
          <a:xfrm rot="5400000">
            <a:off x="1042596" y="764514"/>
            <a:ext cx="548640" cy="576072"/>
            <a:chOff x="2031492" y="231011"/>
            <a:chExt cx="576072" cy="55238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E7D898B-5464-49A4-9C71-303D3353E338}"/>
                </a:ext>
              </a:extLst>
            </p:cNvPr>
            <p:cNvSpPr/>
            <p:nvPr/>
          </p:nvSpPr>
          <p:spPr>
            <a:xfrm>
              <a:off x="2031492" y="231011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33959C-4CEA-4FC7-A2D5-0F5782F905E5}"/>
                </a:ext>
              </a:extLst>
            </p:cNvPr>
            <p:cNvCxnSpPr>
              <a:stCxn id="86" idx="0"/>
              <a:endCxn id="86" idx="2"/>
            </p:cNvCxnSpPr>
            <p:nvPr/>
          </p:nvCxnSpPr>
          <p:spPr>
            <a:xfrm>
              <a:off x="2319528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8D12BA-0F13-4ABF-A9E4-DC0D497AFD02}"/>
                </a:ext>
              </a:extLst>
            </p:cNvPr>
            <p:cNvCxnSpPr>
              <a:cxnSpLocks/>
            </p:cNvCxnSpPr>
            <p:nvPr/>
          </p:nvCxnSpPr>
          <p:spPr>
            <a:xfrm>
              <a:off x="2119902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76827AB-0597-4ED6-A057-D6E1030EF61B}"/>
                </a:ext>
              </a:extLst>
            </p:cNvPr>
            <p:cNvCxnSpPr/>
            <p:nvPr/>
          </p:nvCxnSpPr>
          <p:spPr>
            <a:xfrm>
              <a:off x="2209800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082E58-F8D1-4FF4-8BBF-D71CF9FD4BD0}"/>
                </a:ext>
              </a:extLst>
            </p:cNvPr>
            <p:cNvCxnSpPr/>
            <p:nvPr/>
          </p:nvCxnSpPr>
          <p:spPr>
            <a:xfrm>
              <a:off x="2548128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1C2133-928B-4DB1-92C7-E27D03547217}"/>
                </a:ext>
              </a:extLst>
            </p:cNvPr>
            <p:cNvCxnSpPr/>
            <p:nvPr/>
          </p:nvCxnSpPr>
          <p:spPr>
            <a:xfrm>
              <a:off x="2438400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457200"/>
            <a:ext cx="8915400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&lt;NUM_ROWS;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/NUM_COLS)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for(j=0; j&lt;DIMX; j++)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for(k=0; k&lt;DIMY; k++)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[j*DIMY + k] = B[j*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DIMY+k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DIMX*DIMY, MPI_INT,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j&lt;DIMX; j++)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for(k=0; k&lt;DIMY; k++)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*DIMX*DIMY + j*DIMY + k]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DIMY+k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&lt;DIMX;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for(j=0; j&lt;SIZEY /* SIZEX */; j++)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for(k=0; k&lt;DIMY; k++)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*DIMY + k] +=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*SIZEY + j]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[j*DIMY + k];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/* end function main */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5878" y="2221372"/>
            <a:ext cx="5867400" cy="22860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48000" y="76609"/>
            <a:ext cx="5410200" cy="380591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 and copy the column data to the right place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8EFC2-4C6F-4E43-A4FE-7710E449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69352D6-6797-4119-9AF0-8E9F5DD4924E}"/>
              </a:ext>
            </a:extLst>
          </p:cNvPr>
          <p:cNvSpPr/>
          <p:nvPr/>
        </p:nvSpPr>
        <p:spPr>
          <a:xfrm>
            <a:off x="9713389" y="2449972"/>
            <a:ext cx="2133600" cy="703651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received tile into my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252F3-0435-4349-B15F-F3DD865345F4}"/>
              </a:ext>
            </a:extLst>
          </p:cNvPr>
          <p:cNvSpPr txBox="1"/>
          <p:nvPr/>
        </p:nvSpPr>
        <p:spPr>
          <a:xfrm>
            <a:off x="1396380" y="46985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F104B-A69A-4CA9-A176-DC3B35FF9542}"/>
              </a:ext>
            </a:extLst>
          </p:cNvPr>
          <p:cNvGrpSpPr/>
          <p:nvPr/>
        </p:nvGrpSpPr>
        <p:grpSpPr>
          <a:xfrm>
            <a:off x="1032780" y="787690"/>
            <a:ext cx="576072" cy="535844"/>
            <a:chOff x="2031492" y="231011"/>
            <a:chExt cx="576072" cy="55238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6C414E-AA30-4F55-AA96-95CE59BB7895}"/>
                </a:ext>
              </a:extLst>
            </p:cNvPr>
            <p:cNvSpPr/>
            <p:nvPr/>
          </p:nvSpPr>
          <p:spPr>
            <a:xfrm>
              <a:off x="2031492" y="231011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E6D2DD-8304-4836-A527-6366BD640421}"/>
                </a:ext>
              </a:extLst>
            </p:cNvPr>
            <p:cNvCxnSpPr>
              <a:stCxn id="56" idx="0"/>
              <a:endCxn id="56" idx="2"/>
            </p:cNvCxnSpPr>
            <p:nvPr/>
          </p:nvCxnSpPr>
          <p:spPr>
            <a:xfrm>
              <a:off x="2319528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553AF7-A2CE-433B-AADD-40FEACCFFDE6}"/>
                </a:ext>
              </a:extLst>
            </p:cNvPr>
            <p:cNvCxnSpPr>
              <a:cxnSpLocks/>
            </p:cNvCxnSpPr>
            <p:nvPr/>
          </p:nvCxnSpPr>
          <p:spPr>
            <a:xfrm>
              <a:off x="2119902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A541EC3-E904-4829-8663-269B32C1CF6F}"/>
                </a:ext>
              </a:extLst>
            </p:cNvPr>
            <p:cNvCxnSpPr/>
            <p:nvPr/>
          </p:nvCxnSpPr>
          <p:spPr>
            <a:xfrm>
              <a:off x="2209800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EA40A2-443E-4875-942B-844A37700A2B}"/>
                </a:ext>
              </a:extLst>
            </p:cNvPr>
            <p:cNvCxnSpPr/>
            <p:nvPr/>
          </p:nvCxnSpPr>
          <p:spPr>
            <a:xfrm>
              <a:off x="2548128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20D0E12-C569-4BE9-9AB9-7B90D4FC8F53}"/>
                </a:ext>
              </a:extLst>
            </p:cNvPr>
            <p:cNvCxnSpPr/>
            <p:nvPr/>
          </p:nvCxnSpPr>
          <p:spPr>
            <a:xfrm>
              <a:off x="2438400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84F8A9-DAC0-4EAD-96A2-E9E6C3429E2E}"/>
              </a:ext>
            </a:extLst>
          </p:cNvPr>
          <p:cNvGrpSpPr/>
          <p:nvPr/>
        </p:nvGrpSpPr>
        <p:grpSpPr>
          <a:xfrm rot="5400000">
            <a:off x="1044383" y="757463"/>
            <a:ext cx="548640" cy="576072"/>
            <a:chOff x="903767" y="931039"/>
            <a:chExt cx="576072" cy="5486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F63178-7FA0-4BE5-8A08-DA9E9DB92420}"/>
                </a:ext>
              </a:extLst>
            </p:cNvPr>
            <p:cNvSpPr/>
            <p:nvPr/>
          </p:nvSpPr>
          <p:spPr>
            <a:xfrm>
              <a:off x="903767" y="931039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448B3C-1C21-42F5-ADEE-4BB4F33DE3F4}"/>
                </a:ext>
              </a:extLst>
            </p:cNvPr>
            <p:cNvCxnSpPr>
              <a:stCxn id="38" idx="1"/>
              <a:endCxn id="38" idx="0"/>
            </p:cNvCxnSpPr>
            <p:nvPr/>
          </p:nvCxnSpPr>
          <p:spPr>
            <a:xfrm flipV="1">
              <a:off x="903767" y="93103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710D02-01BB-4610-AE42-5E2B623C8156}"/>
                </a:ext>
              </a:extLst>
            </p:cNvPr>
            <p:cNvCxnSpPr>
              <a:stCxn id="38" idx="2"/>
              <a:endCxn id="38" idx="3"/>
            </p:cNvCxnSpPr>
            <p:nvPr/>
          </p:nvCxnSpPr>
          <p:spPr>
            <a:xfrm flipV="1">
              <a:off x="1191803" y="120535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77455E-7B4B-4B22-A372-FB22B4D4E7BD}"/>
                </a:ext>
              </a:extLst>
            </p:cNvPr>
            <p:cNvCxnSpPr/>
            <p:nvPr/>
          </p:nvCxnSpPr>
          <p:spPr>
            <a:xfrm flipV="1">
              <a:off x="903767" y="931039"/>
              <a:ext cx="576072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13277E-C199-4D7F-94B0-26CB1AB92C7E}"/>
                </a:ext>
              </a:extLst>
            </p:cNvPr>
            <p:cNvCxnSpPr/>
            <p:nvPr/>
          </p:nvCxnSpPr>
          <p:spPr>
            <a:xfrm flipV="1">
              <a:off x="903767" y="93103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DC76C6-92E9-4331-ABD5-015716ED3DEF}"/>
                </a:ext>
              </a:extLst>
            </p:cNvPr>
            <p:cNvCxnSpPr/>
            <p:nvPr/>
          </p:nvCxnSpPr>
          <p:spPr>
            <a:xfrm flipV="1">
              <a:off x="903767" y="93103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7E2556-2DCA-48C9-BEF0-632F40F3F36F}"/>
                </a:ext>
              </a:extLst>
            </p:cNvPr>
            <p:cNvCxnSpPr/>
            <p:nvPr/>
          </p:nvCxnSpPr>
          <p:spPr>
            <a:xfrm flipV="1">
              <a:off x="1047785" y="106819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4C2512-780B-412A-B958-465D8BAFD00C}"/>
                </a:ext>
              </a:extLst>
            </p:cNvPr>
            <p:cNvCxnSpPr/>
            <p:nvPr/>
          </p:nvCxnSpPr>
          <p:spPr>
            <a:xfrm flipV="1">
              <a:off x="1335821" y="134251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307ED5-B2DA-400F-BE82-D7C04FEEC1E6}"/>
              </a:ext>
            </a:extLst>
          </p:cNvPr>
          <p:cNvGrpSpPr/>
          <p:nvPr/>
        </p:nvGrpSpPr>
        <p:grpSpPr>
          <a:xfrm>
            <a:off x="1030667" y="773106"/>
            <a:ext cx="576072" cy="548640"/>
            <a:chOff x="903767" y="931039"/>
            <a:chExt cx="576072" cy="5486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81704D-7C20-4156-96F7-CA3C4D59681B}"/>
                </a:ext>
              </a:extLst>
            </p:cNvPr>
            <p:cNvSpPr/>
            <p:nvPr/>
          </p:nvSpPr>
          <p:spPr>
            <a:xfrm>
              <a:off x="903767" y="931039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35AF01-8474-405E-8B9C-CAF6AB3D6B6B}"/>
                </a:ext>
              </a:extLst>
            </p:cNvPr>
            <p:cNvCxnSpPr>
              <a:stCxn id="16" idx="1"/>
              <a:endCxn id="16" idx="0"/>
            </p:cNvCxnSpPr>
            <p:nvPr/>
          </p:nvCxnSpPr>
          <p:spPr>
            <a:xfrm flipV="1">
              <a:off x="903767" y="93103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205BC-3AA1-46CA-93F9-29A5C3CCB36D}"/>
                </a:ext>
              </a:extLst>
            </p:cNvPr>
            <p:cNvCxnSpPr>
              <a:stCxn id="16" idx="2"/>
              <a:endCxn id="16" idx="3"/>
            </p:cNvCxnSpPr>
            <p:nvPr/>
          </p:nvCxnSpPr>
          <p:spPr>
            <a:xfrm flipV="1">
              <a:off x="1191803" y="120535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E77DE8-4DDE-44E5-86A5-73FCD8051048}"/>
                </a:ext>
              </a:extLst>
            </p:cNvPr>
            <p:cNvCxnSpPr/>
            <p:nvPr/>
          </p:nvCxnSpPr>
          <p:spPr>
            <a:xfrm flipV="1">
              <a:off x="903767" y="931039"/>
              <a:ext cx="576072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6389E7-1CEE-44B8-805D-ED3E2BED7398}"/>
                </a:ext>
              </a:extLst>
            </p:cNvPr>
            <p:cNvCxnSpPr/>
            <p:nvPr/>
          </p:nvCxnSpPr>
          <p:spPr>
            <a:xfrm flipV="1">
              <a:off x="903767" y="93103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94B89B-15E5-402A-B96D-2BBF657BA85F}"/>
                </a:ext>
              </a:extLst>
            </p:cNvPr>
            <p:cNvCxnSpPr/>
            <p:nvPr/>
          </p:nvCxnSpPr>
          <p:spPr>
            <a:xfrm flipV="1">
              <a:off x="903767" y="93103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10C472-A60B-470A-ABA0-1ADDCDA80885}"/>
                </a:ext>
              </a:extLst>
            </p:cNvPr>
            <p:cNvCxnSpPr/>
            <p:nvPr/>
          </p:nvCxnSpPr>
          <p:spPr>
            <a:xfrm flipV="1">
              <a:off x="1047785" y="106819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C314CB-9188-411A-B9E8-561432988014}"/>
                </a:ext>
              </a:extLst>
            </p:cNvPr>
            <p:cNvCxnSpPr/>
            <p:nvPr/>
          </p:nvCxnSpPr>
          <p:spPr>
            <a:xfrm flipV="1">
              <a:off x="1335821" y="134251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21A9012-563E-4BED-81F1-986EE0B7DE18}"/>
              </a:ext>
            </a:extLst>
          </p:cNvPr>
          <p:cNvGrpSpPr/>
          <p:nvPr/>
        </p:nvGrpSpPr>
        <p:grpSpPr>
          <a:xfrm>
            <a:off x="1012369" y="2202754"/>
            <a:ext cx="591202" cy="548640"/>
            <a:chOff x="899047" y="931039"/>
            <a:chExt cx="580792" cy="54864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7D17F45-1F1A-4C5E-AC4D-D1B849718BEF}"/>
                </a:ext>
              </a:extLst>
            </p:cNvPr>
            <p:cNvSpPr/>
            <p:nvPr/>
          </p:nvSpPr>
          <p:spPr>
            <a:xfrm>
              <a:off x="903767" y="931039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8815FD-014B-4700-84FF-2D37414AFC3C}"/>
                </a:ext>
              </a:extLst>
            </p:cNvPr>
            <p:cNvCxnSpPr>
              <a:stCxn id="94" idx="1"/>
              <a:endCxn id="94" idx="0"/>
            </p:cNvCxnSpPr>
            <p:nvPr/>
          </p:nvCxnSpPr>
          <p:spPr>
            <a:xfrm flipV="1">
              <a:off x="903767" y="93103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57DAB91-4871-4C41-90CB-37EADF814451}"/>
                </a:ext>
              </a:extLst>
            </p:cNvPr>
            <p:cNvCxnSpPr>
              <a:stCxn id="94" idx="2"/>
              <a:endCxn id="94" idx="3"/>
            </p:cNvCxnSpPr>
            <p:nvPr/>
          </p:nvCxnSpPr>
          <p:spPr>
            <a:xfrm flipV="1">
              <a:off x="1191803" y="120535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D367B7-AE0D-4D52-9060-099CA20D978B}"/>
                </a:ext>
              </a:extLst>
            </p:cNvPr>
            <p:cNvCxnSpPr/>
            <p:nvPr/>
          </p:nvCxnSpPr>
          <p:spPr>
            <a:xfrm flipV="1">
              <a:off x="903767" y="931039"/>
              <a:ext cx="576072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14EABB-19D4-494C-91F2-B39D52268E8C}"/>
                </a:ext>
              </a:extLst>
            </p:cNvPr>
            <p:cNvCxnSpPr/>
            <p:nvPr/>
          </p:nvCxnSpPr>
          <p:spPr>
            <a:xfrm flipV="1">
              <a:off x="903767" y="93103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AEC5BD4-FA7B-48E8-99A9-FB764624EEC0}"/>
                </a:ext>
              </a:extLst>
            </p:cNvPr>
            <p:cNvCxnSpPr/>
            <p:nvPr/>
          </p:nvCxnSpPr>
          <p:spPr>
            <a:xfrm flipV="1">
              <a:off x="899047" y="932427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4B7573-FE2F-4DDD-BC3A-58FA96C3F55F}"/>
                </a:ext>
              </a:extLst>
            </p:cNvPr>
            <p:cNvCxnSpPr/>
            <p:nvPr/>
          </p:nvCxnSpPr>
          <p:spPr>
            <a:xfrm flipV="1">
              <a:off x="1047785" y="106819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EB643AF-3DBB-4A1F-BD0B-8FC6F95C83E3}"/>
                </a:ext>
              </a:extLst>
            </p:cNvPr>
            <p:cNvCxnSpPr/>
            <p:nvPr/>
          </p:nvCxnSpPr>
          <p:spPr>
            <a:xfrm flipV="1">
              <a:off x="1335821" y="134251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561A6EC-7779-4B85-9316-94898FD057D1}"/>
              </a:ext>
            </a:extLst>
          </p:cNvPr>
          <p:cNvGrpSpPr/>
          <p:nvPr/>
        </p:nvGrpSpPr>
        <p:grpSpPr>
          <a:xfrm rot="5400000">
            <a:off x="1036919" y="2724131"/>
            <a:ext cx="548640" cy="584664"/>
            <a:chOff x="903767" y="931039"/>
            <a:chExt cx="576072" cy="54864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AAFCD7B-EBB3-47EF-802A-CDD9B9E3C31D}"/>
                </a:ext>
              </a:extLst>
            </p:cNvPr>
            <p:cNvSpPr/>
            <p:nvPr/>
          </p:nvSpPr>
          <p:spPr>
            <a:xfrm>
              <a:off x="903767" y="931039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ABA8355-7E4C-4C32-88C7-5BA924838B40}"/>
                </a:ext>
              </a:extLst>
            </p:cNvPr>
            <p:cNvCxnSpPr>
              <a:stCxn id="112" idx="1"/>
              <a:endCxn id="112" idx="0"/>
            </p:cNvCxnSpPr>
            <p:nvPr/>
          </p:nvCxnSpPr>
          <p:spPr>
            <a:xfrm flipV="1">
              <a:off x="903767" y="93103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D86CBA-621F-44B0-94BE-A0EB2D8ABB20}"/>
                </a:ext>
              </a:extLst>
            </p:cNvPr>
            <p:cNvCxnSpPr>
              <a:stCxn id="112" idx="2"/>
              <a:endCxn id="112" idx="3"/>
            </p:cNvCxnSpPr>
            <p:nvPr/>
          </p:nvCxnSpPr>
          <p:spPr>
            <a:xfrm flipV="1">
              <a:off x="1191803" y="1205359"/>
              <a:ext cx="288036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49B5760-F0BB-4490-8FE7-4488FCF1660E}"/>
                </a:ext>
              </a:extLst>
            </p:cNvPr>
            <p:cNvCxnSpPr/>
            <p:nvPr/>
          </p:nvCxnSpPr>
          <p:spPr>
            <a:xfrm flipV="1">
              <a:off x="903767" y="931039"/>
              <a:ext cx="576072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2CB48E-A7EE-41D4-A912-DADB239736D1}"/>
                </a:ext>
              </a:extLst>
            </p:cNvPr>
            <p:cNvCxnSpPr/>
            <p:nvPr/>
          </p:nvCxnSpPr>
          <p:spPr>
            <a:xfrm flipV="1">
              <a:off x="903767" y="93103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A63F411-56E0-4698-83FE-4ADF22BE6766}"/>
                </a:ext>
              </a:extLst>
            </p:cNvPr>
            <p:cNvCxnSpPr/>
            <p:nvPr/>
          </p:nvCxnSpPr>
          <p:spPr>
            <a:xfrm flipV="1">
              <a:off x="903767" y="93103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BE76C3A-EECE-4EBE-80D1-D72DC5C394C6}"/>
                </a:ext>
              </a:extLst>
            </p:cNvPr>
            <p:cNvCxnSpPr/>
            <p:nvPr/>
          </p:nvCxnSpPr>
          <p:spPr>
            <a:xfrm flipV="1">
              <a:off x="1047785" y="1068199"/>
              <a:ext cx="432054" cy="411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85A9634-F0E0-43A7-B7D5-47986B17BBD5}"/>
                </a:ext>
              </a:extLst>
            </p:cNvPr>
            <p:cNvCxnSpPr/>
            <p:nvPr/>
          </p:nvCxnSpPr>
          <p:spPr>
            <a:xfrm flipV="1">
              <a:off x="1335821" y="1342519"/>
              <a:ext cx="144018" cy="137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9A2A108-E05D-4FA9-A658-E13BE20DE012}"/>
              </a:ext>
            </a:extLst>
          </p:cNvPr>
          <p:cNvGrpSpPr/>
          <p:nvPr/>
        </p:nvGrpSpPr>
        <p:grpSpPr>
          <a:xfrm>
            <a:off x="1018907" y="3286139"/>
            <a:ext cx="584663" cy="548640"/>
            <a:chOff x="2031492" y="231011"/>
            <a:chExt cx="576072" cy="55238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6CF5A3-2264-46CD-B389-238C58BE3202}"/>
                </a:ext>
              </a:extLst>
            </p:cNvPr>
            <p:cNvSpPr/>
            <p:nvPr/>
          </p:nvSpPr>
          <p:spPr>
            <a:xfrm>
              <a:off x="2031492" y="231011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6F0D150-4F20-4FC7-92E6-4A09D0B142FA}"/>
                </a:ext>
              </a:extLst>
            </p:cNvPr>
            <p:cNvCxnSpPr>
              <a:stCxn id="121" idx="0"/>
              <a:endCxn id="121" idx="2"/>
            </p:cNvCxnSpPr>
            <p:nvPr/>
          </p:nvCxnSpPr>
          <p:spPr>
            <a:xfrm>
              <a:off x="2319528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EEEA98-A190-4E2D-95A3-E8120195A2AD}"/>
                </a:ext>
              </a:extLst>
            </p:cNvPr>
            <p:cNvCxnSpPr>
              <a:cxnSpLocks/>
            </p:cNvCxnSpPr>
            <p:nvPr/>
          </p:nvCxnSpPr>
          <p:spPr>
            <a:xfrm>
              <a:off x="2119902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BBED305-3FDD-43E1-907B-8E8AD1B91832}"/>
                </a:ext>
              </a:extLst>
            </p:cNvPr>
            <p:cNvCxnSpPr/>
            <p:nvPr/>
          </p:nvCxnSpPr>
          <p:spPr>
            <a:xfrm>
              <a:off x="2209800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2AC74ED-E43E-4E19-89DF-0B4C0C3D5C06}"/>
                </a:ext>
              </a:extLst>
            </p:cNvPr>
            <p:cNvCxnSpPr/>
            <p:nvPr/>
          </p:nvCxnSpPr>
          <p:spPr>
            <a:xfrm>
              <a:off x="2548128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D940D3B-DA96-46FF-A600-A5BBCC295E01}"/>
                </a:ext>
              </a:extLst>
            </p:cNvPr>
            <p:cNvCxnSpPr/>
            <p:nvPr/>
          </p:nvCxnSpPr>
          <p:spPr>
            <a:xfrm>
              <a:off x="2438400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ABE02F-1593-4D3C-A5D3-6C05007EE2A6}"/>
              </a:ext>
            </a:extLst>
          </p:cNvPr>
          <p:cNvGrpSpPr/>
          <p:nvPr/>
        </p:nvGrpSpPr>
        <p:grpSpPr>
          <a:xfrm rot="5400000">
            <a:off x="1031964" y="3788516"/>
            <a:ext cx="548640" cy="587831"/>
            <a:chOff x="2031492" y="231011"/>
            <a:chExt cx="576072" cy="55238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6AC1B55-FFC8-42AA-AE9B-AD468F13ACDC}"/>
                </a:ext>
              </a:extLst>
            </p:cNvPr>
            <p:cNvSpPr/>
            <p:nvPr/>
          </p:nvSpPr>
          <p:spPr>
            <a:xfrm>
              <a:off x="2031492" y="231011"/>
              <a:ext cx="576072" cy="5486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0B2584-4088-4060-9AD2-E9A32C27D257}"/>
                </a:ext>
              </a:extLst>
            </p:cNvPr>
            <p:cNvCxnSpPr>
              <a:stCxn id="128" idx="0"/>
              <a:endCxn id="128" idx="2"/>
            </p:cNvCxnSpPr>
            <p:nvPr/>
          </p:nvCxnSpPr>
          <p:spPr>
            <a:xfrm>
              <a:off x="2319528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CFC0AE5-C7A5-4836-B01F-D0AE190491E5}"/>
                </a:ext>
              </a:extLst>
            </p:cNvPr>
            <p:cNvCxnSpPr>
              <a:cxnSpLocks/>
            </p:cNvCxnSpPr>
            <p:nvPr/>
          </p:nvCxnSpPr>
          <p:spPr>
            <a:xfrm>
              <a:off x="2119902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3B9F23-A7ED-4FE7-B7CB-1DD5761795DA}"/>
                </a:ext>
              </a:extLst>
            </p:cNvPr>
            <p:cNvCxnSpPr/>
            <p:nvPr/>
          </p:nvCxnSpPr>
          <p:spPr>
            <a:xfrm>
              <a:off x="2209800" y="23101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B60E96D-EFD5-405B-9654-3C16041A8AC3}"/>
                </a:ext>
              </a:extLst>
            </p:cNvPr>
            <p:cNvCxnSpPr/>
            <p:nvPr/>
          </p:nvCxnSpPr>
          <p:spPr>
            <a:xfrm>
              <a:off x="2548128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ABBA3C-0DD0-4CAB-8DED-4CAFD8E1F2EC}"/>
                </a:ext>
              </a:extLst>
            </p:cNvPr>
            <p:cNvCxnSpPr/>
            <p:nvPr/>
          </p:nvCxnSpPr>
          <p:spPr>
            <a:xfrm>
              <a:off x="2438400" y="234751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29EA1F60-72F4-F84B-A9F7-8BF37ABB56E4}"/>
              </a:ext>
            </a:extLst>
          </p:cNvPr>
          <p:cNvSpPr/>
          <p:nvPr/>
        </p:nvSpPr>
        <p:spPr>
          <a:xfrm>
            <a:off x="9713389" y="852180"/>
            <a:ext cx="2133600" cy="836167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the data to be sent into </a:t>
            </a:r>
            <a:r>
              <a:rPr lang="en-US" dirty="0" err="1"/>
              <a:t>tileB</a:t>
            </a:r>
            <a:endParaRPr lang="en-US" dirty="0"/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C5782BCB-135E-584F-BB3C-68EBFC5C654B}"/>
              </a:ext>
            </a:extLst>
          </p:cNvPr>
          <p:cNvSpPr/>
          <p:nvPr/>
        </p:nvSpPr>
        <p:spPr>
          <a:xfrm>
            <a:off x="9027590" y="4096949"/>
            <a:ext cx="2819399" cy="70365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Now, finally, do the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813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0104 0.208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6922 L -0.0013 0.288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0039 0.3673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0026 0.441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" grpId="0" animBg="1"/>
      <p:bldP spid="8" grpId="0" animBg="1"/>
      <p:bldP spid="12" grpId="0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6417</TotalTime>
  <Words>793</Words>
  <Application>Microsoft Macintosh PowerPoint</Application>
  <PresentationFormat>Widescreen</PresentationFormat>
  <Paragraphs>115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Lato Medium</vt:lpstr>
      <vt:lpstr>Times New Roman</vt:lpstr>
      <vt:lpstr>MCS-DS_PPT_template_final</vt:lpstr>
      <vt:lpstr>Worksheet</vt:lpstr>
      <vt:lpstr>CS484 MPI: sub-communicators</vt:lpstr>
      <vt:lpstr>Subcommunicators</vt:lpstr>
      <vt:lpstr>Fox’s Algorithm for Matrix Multiplication</vt:lpstr>
      <vt:lpstr>Fox’s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114</cp:revision>
  <dcterms:created xsi:type="dcterms:W3CDTF">2006-08-16T00:00:00Z</dcterms:created>
  <dcterms:modified xsi:type="dcterms:W3CDTF">2018-10-19T21:11:39Z</dcterms:modified>
</cp:coreProperties>
</file>