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81" r:id="rId2"/>
    <p:sldId id="257" r:id="rId3"/>
    <p:sldId id="384" r:id="rId4"/>
    <p:sldId id="385" r:id="rId5"/>
    <p:sldId id="389" r:id="rId6"/>
    <p:sldId id="260" r:id="rId7"/>
    <p:sldId id="262" r:id="rId8"/>
    <p:sldId id="263" r:id="rId9"/>
    <p:sldId id="265" r:id="rId10"/>
    <p:sldId id="264" r:id="rId11"/>
    <p:sldId id="266" r:id="rId12"/>
    <p:sldId id="390" r:id="rId13"/>
    <p:sldId id="268" r:id="rId14"/>
    <p:sldId id="284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192" y="2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292BA-7BC2-1D46-AC26-696B544B9A1B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497ED-A494-CD4F-99A2-FF1C3567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28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E6F86-1DF4-144C-BE86-E467C2AF16A6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BA01E-B897-9D47-900D-F6039705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97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BA01E-B897-9D47-900D-F603970542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2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A01E-B897-9D47-900D-F603970542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22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A01E-B897-9D47-900D-F603970542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71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A01E-B897-9D47-900D-F603970542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0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A01E-B897-9D47-900D-F603970542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03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A01E-B897-9D47-900D-F603970542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7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A01E-B897-9D47-900D-F603970542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4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D188C69-DC1A-A246-91B1-69625B52B22A}" type="slidenum">
              <a:rPr lang="en-US" sz="1200"/>
              <a:pPr/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6487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3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2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A01E-B897-9D47-900D-F603970542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A01E-B897-9D47-900D-F603970542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0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A01E-B897-9D47-900D-F603970542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0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A01E-B897-9D47-900D-F603970542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3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82396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8B7D0F-B462-3F43-9FC6-66473A2B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8B7D0F-B462-3F43-9FC6-66473A2B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4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8B7D0F-B462-3F43-9FC6-66473A2B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8B7D0F-B462-3F43-9FC6-66473A2B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0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8B7D0F-B462-3F43-9FC6-66473A2B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8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8B7D0F-B462-3F43-9FC6-66473A2B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7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8B7D0F-B462-3F43-9FC6-66473A2B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6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8B7D0F-B462-3F43-9FC6-66473A2B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1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B7D0F-B462-3F43-9FC6-66473A2B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Algorithms in MPI</a:t>
            </a:r>
            <a:br>
              <a:rPr lang="en-US" dirty="0"/>
            </a:br>
            <a:r>
              <a:rPr lang="en-US" dirty="0"/>
              <a:t>Prefix Sum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1A8B7D0F-B462-3F43-9FC6-66473A2BF9B1}" type="slidenum">
              <a:rPr lang="en-US" smtClean="0"/>
              <a:t>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DD0EE1-70AA-4AC5-9BAD-256553E2090F}"/>
              </a:ext>
            </a:extLst>
          </p:cNvPr>
          <p:cNvSpPr/>
          <p:nvPr/>
        </p:nvSpPr>
        <p:spPr>
          <a:xfrm>
            <a:off x="3674110" y="6067624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2018 L. V. Kale at the University of Illinois Urbana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9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1511" y="261408"/>
            <a:ext cx="8663483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{//Implementation of prefix sum using point-to-point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p, distance;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value,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(MPI_COMM_WORLD,&amp;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MPI_COMM_WORLD,&amp;p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249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1511" y="261408"/>
            <a:ext cx="8663483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distance = 1;</a:t>
            </a: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endParaRPr lang="fi-FI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while(distance</a:t>
            </a:r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p) {</a:t>
            </a: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i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if((i+distance</a:t>
            </a:r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)&lt;p) </a:t>
            </a: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MPI_Send(&amp;value,1,MPI_DOUBLE, i+distance,0,MPI_COMM_WORLD);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-distance)&gt;=0)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(&amp;x,1,MPI_DOUBLE, i-distance,0,MPI_COMM_WORLD,&amp;status);</a:t>
            </a: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i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value+=x</a:t>
            </a:r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distance*=2;</a:t>
            </a: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printf("%f\n",value</a:t>
            </a:r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fi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	</a:t>
            </a:r>
            <a:r>
              <a:rPr lang="fi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092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7D7D-96FD-124F-9943-BB82C792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Supports Parallel Prefix as a Collective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A508-BFCF-8D49-839A-FC385E71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MPI_Scan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void* </a:t>
            </a:r>
            <a:r>
              <a:rPr lang="en-US" dirty="0" err="1"/>
              <a:t>sendbuf</a:t>
            </a:r>
            <a:r>
              <a:rPr lang="en-US" dirty="0"/>
              <a:t>, void* </a:t>
            </a:r>
            <a:r>
              <a:rPr lang="en-US" dirty="0" err="1"/>
              <a:t>recvbuf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err="1"/>
              <a:t>MPI_Datatype</a:t>
            </a:r>
            <a:r>
              <a:rPr lang="en-US" dirty="0"/>
              <a:t> datatype, </a:t>
            </a:r>
            <a:r>
              <a:rPr lang="en-US" dirty="0" err="1"/>
              <a:t>MPI_Op</a:t>
            </a:r>
            <a:r>
              <a:rPr lang="en-US" dirty="0"/>
              <a:t> op, </a:t>
            </a:r>
            <a:r>
              <a:rPr lang="en-US" dirty="0" err="1"/>
              <a:t>MPI_Comm</a:t>
            </a:r>
            <a:r>
              <a:rPr lang="en-US" dirty="0"/>
              <a:t> </a:t>
            </a:r>
            <a:r>
              <a:rPr lang="en-US" dirty="0" err="1"/>
              <a:t>comm</a:t>
            </a:r>
            <a:r>
              <a:rPr lang="en-US" dirty="0"/>
              <a:t>) </a:t>
            </a:r>
          </a:p>
          <a:p>
            <a:r>
              <a:rPr lang="en-US" dirty="0"/>
              <a:t>The count is used to do specify an array for the buffers</a:t>
            </a:r>
          </a:p>
          <a:p>
            <a:r>
              <a:rPr lang="en-US" dirty="0"/>
              <a:t>The scan operation is performed on each element of the array independently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recvbuf</a:t>
            </a:r>
            <a:r>
              <a:rPr lang="en-US" dirty="0"/>
              <a:t>[23] on process 4 will contain the sum of 23</a:t>
            </a:r>
            <a:r>
              <a:rPr lang="en-US" baseline="30000" dirty="0"/>
              <a:t>rd</a:t>
            </a:r>
            <a:r>
              <a:rPr lang="en-US" dirty="0"/>
              <a:t> elements (i.e. </a:t>
            </a:r>
            <a:r>
              <a:rPr lang="en-US" dirty="0" err="1"/>
              <a:t>sendbuf</a:t>
            </a:r>
            <a:r>
              <a:rPr lang="en-US" dirty="0"/>
              <a:t>[23]) from processes 0, 1, 2, 3, and 4.</a:t>
            </a:r>
          </a:p>
          <a:p>
            <a:pPr lvl="1"/>
            <a:r>
              <a:rPr lang="en-US" dirty="0"/>
              <a:t>Instead of sum, it can be any op supported by reductions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6653F-A207-364E-8EAC-2A01DE6B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9AFF1-8BE5-9043-98C2-D61F4D2F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5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of parallel prefix (also called scan)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Scan</a:t>
            </a:r>
            <a:r>
              <a:rPr lang="en-US" dirty="0"/>
              <a:t> (parallel prefix) is very useful operation in many situations</a:t>
            </a:r>
          </a:p>
          <a:p>
            <a:r>
              <a:rPr lang="en-US" dirty="0"/>
              <a:t>Consider the following situation:</a:t>
            </a:r>
          </a:p>
          <a:p>
            <a:pPr lvl="1"/>
            <a:r>
              <a:rPr lang="en-US" dirty="0"/>
              <a:t>Each processor </a:t>
            </a:r>
            <a:r>
              <a:rPr lang="en-US" dirty="0" err="1"/>
              <a:t>i</a:t>
            </a:r>
            <a:r>
              <a:rPr lang="en-US" dirty="0"/>
              <a:t> has K</a:t>
            </a:r>
            <a:r>
              <a:rPr lang="en-US" baseline="-25000" dirty="0"/>
              <a:t>i</a:t>
            </a:r>
            <a:r>
              <a:rPr lang="en-US" dirty="0"/>
              <a:t> numbers</a:t>
            </a:r>
          </a:p>
          <a:p>
            <a:pPr lvl="1"/>
            <a:r>
              <a:rPr lang="en-US" dirty="0"/>
              <a:t>They are sorted within and across processors</a:t>
            </a:r>
          </a:p>
          <a:p>
            <a:pPr lvl="1"/>
            <a:r>
              <a:rPr lang="en-US" dirty="0"/>
              <a:t>But they are unequally distributed</a:t>
            </a:r>
          </a:p>
          <a:p>
            <a:pPr lvl="1"/>
            <a:r>
              <a:rPr lang="en-US" dirty="0"/>
              <a:t>How would you balance them, without losing the sorted-ness?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15443" y="327440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/>
          <p:cNvSpPr/>
          <p:nvPr/>
        </p:nvSpPr>
        <p:spPr>
          <a:xfrm>
            <a:off x="8143375" y="327440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9012" y="320528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0897" y="320528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8" name="Straight Arrow Connector 7"/>
          <p:cNvCxnSpPr>
            <a:stCxn id="7" idx="2"/>
            <a:endCxn id="62" idx="0"/>
          </p:cNvCxnSpPr>
          <p:nvPr/>
        </p:nvCxnSpPr>
        <p:spPr>
          <a:xfrm flipH="1">
            <a:off x="5770518" y="1155789"/>
            <a:ext cx="144" cy="5731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9" idx="0"/>
          </p:cNvCxnSpPr>
          <p:nvPr/>
        </p:nvCxnSpPr>
        <p:spPr>
          <a:xfrm flipH="1">
            <a:off x="7345064" y="1162701"/>
            <a:ext cx="144" cy="5731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0" idx="0"/>
          </p:cNvCxnSpPr>
          <p:nvPr/>
        </p:nvCxnSpPr>
        <p:spPr>
          <a:xfrm flipH="1">
            <a:off x="8772996" y="1162701"/>
            <a:ext cx="144" cy="5731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0" idx="2"/>
            <a:endCxn id="61" idx="0"/>
          </p:cNvCxnSpPr>
          <p:nvPr/>
        </p:nvCxnSpPr>
        <p:spPr>
          <a:xfrm>
            <a:off x="4216915" y="1192193"/>
            <a:ext cx="1718" cy="53675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02906" y="2016898"/>
            <a:ext cx="135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= 5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17081" y="822861"/>
            <a:ext cx="11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 e f 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63143" y="822861"/>
            <a:ext cx="14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 j k l m n p 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29739" y="820911"/>
            <a:ext cx="143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 t u v w x 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43376" y="829207"/>
            <a:ext cx="11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z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15299" y="1735862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143231" y="1735862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588868" y="1728950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140753" y="1728950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88867" y="2611741"/>
            <a:ext cx="79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0                             4                          12                    19 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696945" y="2201564"/>
            <a:ext cx="1891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 of Previous Items obtained using Prefix Sum</a:t>
            </a:r>
          </a:p>
        </p:txBody>
      </p:sp>
      <p:sp>
        <p:nvSpPr>
          <p:cNvPr id="69" name="Freeform 68"/>
          <p:cNvSpPr/>
          <p:nvPr/>
        </p:nvSpPr>
        <p:spPr>
          <a:xfrm>
            <a:off x="4076869" y="2579434"/>
            <a:ext cx="1788305" cy="518319"/>
          </a:xfrm>
          <a:custGeom>
            <a:avLst/>
            <a:gdLst>
              <a:gd name="connsiteX0" fmla="*/ 1542088 w 1542088"/>
              <a:gd name="connsiteY0" fmla="*/ 0 h 518319"/>
              <a:gd name="connsiteX1" fmla="*/ 894152 w 1542088"/>
              <a:gd name="connsiteY1" fmla="*/ 518319 h 518319"/>
              <a:gd name="connsiteX2" fmla="*/ 0 w 1542088"/>
              <a:gd name="connsiteY2" fmla="*/ 0 h 518319"/>
              <a:gd name="connsiteX3" fmla="*/ 0 w 1542088"/>
              <a:gd name="connsiteY3" fmla="*/ 0 h 5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2088" h="518319">
                <a:moveTo>
                  <a:pt x="1542088" y="0"/>
                </a:moveTo>
                <a:cubicBezTo>
                  <a:pt x="1346627" y="259159"/>
                  <a:pt x="1151167" y="518319"/>
                  <a:pt x="894152" y="518319"/>
                </a:cubicBezTo>
                <a:cubicBezTo>
                  <a:pt x="637137" y="518319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865174" y="2605349"/>
            <a:ext cx="1480035" cy="466502"/>
          </a:xfrm>
          <a:custGeom>
            <a:avLst/>
            <a:gdLst>
              <a:gd name="connsiteX0" fmla="*/ 0 w 1503212"/>
              <a:gd name="connsiteY0" fmla="*/ 12958 h 466502"/>
              <a:gd name="connsiteX1" fmla="*/ 829358 w 1503212"/>
              <a:gd name="connsiteY1" fmla="*/ 466487 h 466502"/>
              <a:gd name="connsiteX2" fmla="*/ 1503212 w 1503212"/>
              <a:gd name="connsiteY2" fmla="*/ 0 h 46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3212" h="466502">
                <a:moveTo>
                  <a:pt x="0" y="12958"/>
                </a:moveTo>
                <a:cubicBezTo>
                  <a:pt x="289411" y="240802"/>
                  <a:pt x="578823" y="468647"/>
                  <a:pt x="829358" y="466487"/>
                </a:cubicBezTo>
                <a:cubicBezTo>
                  <a:pt x="1079893" y="464327"/>
                  <a:pt x="1291552" y="232163"/>
                  <a:pt x="1503212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7345209" y="2618307"/>
            <a:ext cx="1765449" cy="453592"/>
          </a:xfrm>
          <a:custGeom>
            <a:avLst/>
            <a:gdLst>
              <a:gd name="connsiteX0" fmla="*/ 0 w 1282913"/>
              <a:gd name="connsiteY0" fmla="*/ 25916 h 453592"/>
              <a:gd name="connsiteX1" fmla="*/ 764564 w 1282913"/>
              <a:gd name="connsiteY1" fmla="*/ 453529 h 453592"/>
              <a:gd name="connsiteX2" fmla="*/ 1282913 w 1282913"/>
              <a:gd name="connsiteY2" fmla="*/ 0 h 45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913" h="453592">
                <a:moveTo>
                  <a:pt x="0" y="25916"/>
                </a:moveTo>
                <a:cubicBezTo>
                  <a:pt x="275372" y="241882"/>
                  <a:pt x="550745" y="457848"/>
                  <a:pt x="764564" y="453529"/>
                </a:cubicBezTo>
                <a:cubicBezTo>
                  <a:pt x="978383" y="449210"/>
                  <a:pt x="1282913" y="0"/>
                  <a:pt x="1282913" y="0"/>
                </a:cubicBezTo>
              </a:path>
            </a:pathLst>
          </a:cu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15443" y="3524962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143375" y="3524962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589012" y="3518050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40897" y="3518050"/>
            <a:ext cx="1259530" cy="835261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456" tIns="44728" rIns="89456" bIns="44728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616663" y="4011521"/>
            <a:ext cx="11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 e f g </a:t>
            </a:r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140898" y="4024479"/>
            <a:ext cx="11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 k l m 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35631" y="4012463"/>
            <a:ext cx="11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 r s t u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184403" y="4012463"/>
            <a:ext cx="11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 w x y z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647011" y="2203755"/>
            <a:ext cx="11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 e f 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93073" y="2203755"/>
            <a:ext cx="14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 j k l m n p 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59669" y="2201805"/>
            <a:ext cx="143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 t u v w x y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73306" y="2210101"/>
            <a:ext cx="11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z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" grpId="0" animBg="1"/>
      <p:bldP spid="60" grpId="0" animBg="1"/>
      <p:bldP spid="61" grpId="0" animBg="1"/>
      <p:bldP spid="62" grpId="0" animBg="1"/>
      <p:bldP spid="67" grpId="0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/>
      <p:bldP spid="81" grpId="0"/>
      <p:bldP spid="82" grpId="0"/>
      <p:bldP spid="83" grpId="0"/>
      <p:bldP spid="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Overhead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Sometimes, we have to use an algorithm with higher operation count in order to parallelize an algorithm</a:t>
            </a:r>
          </a:p>
          <a:p>
            <a:pPr lvl="1"/>
            <a:r>
              <a:rPr lang="en-US"/>
              <a:t>Either the best sequential algorithm doesn’t parallelize at all</a:t>
            </a:r>
          </a:p>
          <a:p>
            <a:pPr lvl="1"/>
            <a:r>
              <a:rPr lang="en-US"/>
              <a:t>Or, it doesn’t parallelize well (e.g. not scalable)</a:t>
            </a:r>
          </a:p>
          <a:p>
            <a:r>
              <a:rPr lang="en-US"/>
              <a:t>What to do?</a:t>
            </a:r>
          </a:p>
          <a:p>
            <a:pPr lvl="1"/>
            <a:r>
              <a:rPr lang="en-US"/>
              <a:t>Choose algorithmic variants that minimize overhead</a:t>
            </a:r>
          </a:p>
          <a:p>
            <a:pPr lvl="1"/>
            <a:r>
              <a:rPr lang="en-US"/>
              <a:t>Use two level algorithms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Parallel Prefix (Scan)</a:t>
            </a:r>
          </a:p>
          <a:p>
            <a:pPr lvl="1"/>
            <a:r>
              <a:rPr lang="en-US"/>
              <a:t>Game Tree Search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0B8F-C1F9-4965-BCAD-9EC157144D79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29971"/>
      </p:ext>
    </p:extLst>
  </p:cSld>
  <p:clrMapOvr>
    <a:masterClrMapping/>
  </p:clrMapOvr>
  <p:transition advTm="208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Overhead: Advice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alternative algorithms</a:t>
            </a:r>
          </a:p>
          <a:p>
            <a:pPr lvl="1"/>
            <a:r>
              <a:rPr lang="en-US" dirty="0"/>
              <a:t>Unless the algorithmic overhead is inevitable!</a:t>
            </a:r>
          </a:p>
          <a:p>
            <a:r>
              <a:rPr lang="en-US" dirty="0"/>
              <a:t>Don’t take algorithms that say “We use f(N) processors to solve a problem of size N” as they are.</a:t>
            </a:r>
          </a:p>
          <a:p>
            <a:pPr lvl="1"/>
            <a:r>
              <a:rPr lang="en-US" dirty="0"/>
              <a:t>Use Clyde Kruskal’s metric: </a:t>
            </a:r>
          </a:p>
          <a:p>
            <a:pPr lvl="2"/>
            <a:r>
              <a:rPr lang="en-US" dirty="0"/>
              <a:t>Theoretical complexity must be expressed in terms of N data items, P processors</a:t>
            </a:r>
          </a:p>
          <a:p>
            <a:pPr lvl="1"/>
            <a:r>
              <a:rPr lang="en-US" dirty="0"/>
              <a:t>Reformulate accordingly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856-C3F7-4712-A15F-5385124D7980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89862"/>
      </p:ext>
    </p:extLst>
  </p:cSld>
  <p:clrMapOvr>
    <a:masterClrMapping/>
  </p:clrMapOvr>
  <p:transition advTm="86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Prefix Sum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Given array A[0..N-1], produce B[N], such that B[k] is the sum of all elements of A up to A[k]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7C99-A177-47D9-9C94-7EDD7718EDC4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86200" y="2438401"/>
            <a:ext cx="4419600" cy="132343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Lucida Console" pitchFamily="49" charset="0"/>
              </a:rPr>
              <a:t>B[0] = A[0];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Lucida Console" pitchFamily="49" charset="0"/>
              </a:rPr>
              <a:t>for (</a:t>
            </a:r>
            <a:r>
              <a:rPr lang="en-US" sz="2000" dirty="0" err="1">
                <a:latin typeface="Lucida Console" pitchFamily="49" charset="0"/>
              </a:rPr>
              <a:t>i</a:t>
            </a:r>
            <a:r>
              <a:rPr lang="en-US" sz="2000" dirty="0">
                <a:latin typeface="Lucida Console" pitchFamily="49" charset="0"/>
              </a:rPr>
              <a:t>=1; </a:t>
            </a:r>
            <a:r>
              <a:rPr lang="en-US" sz="2000" dirty="0" err="1">
                <a:latin typeface="Lucida Console" pitchFamily="49" charset="0"/>
              </a:rPr>
              <a:t>i</a:t>
            </a:r>
            <a:r>
              <a:rPr lang="en-US" sz="2000" dirty="0">
                <a:latin typeface="Lucida Console" pitchFamily="49" charset="0"/>
              </a:rPr>
              <a:t>&lt;N; </a:t>
            </a:r>
            <a:r>
              <a:rPr lang="en-US" sz="2000" dirty="0" err="1">
                <a:latin typeface="Lucida Console" pitchFamily="49" charset="0"/>
              </a:rPr>
              <a:t>i</a:t>
            </a:r>
            <a:r>
              <a:rPr lang="en-US" sz="2000" dirty="0">
                <a:latin typeface="Lucida Console" pitchFamily="49" charset="0"/>
              </a:rPr>
              <a:t>++)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Lucida Console" pitchFamily="49" charset="0"/>
              </a:rPr>
              <a:t>  B[</a:t>
            </a:r>
            <a:r>
              <a:rPr lang="en-US" sz="2000" dirty="0" err="1">
                <a:latin typeface="Lucida Console" pitchFamily="49" charset="0"/>
              </a:rPr>
              <a:t>i</a:t>
            </a:r>
            <a:r>
              <a:rPr lang="en-US" sz="2000" dirty="0">
                <a:latin typeface="Lucida Console" pitchFamily="49" charset="0"/>
              </a:rPr>
              <a:t>] = B[i-1] + A[</a:t>
            </a:r>
            <a:r>
              <a:rPr lang="en-US" sz="2000" dirty="0" err="1">
                <a:latin typeface="Lucida Console" pitchFamily="49" charset="0"/>
              </a:rPr>
              <a:t>i</a:t>
            </a:r>
            <a:r>
              <a:rPr lang="en-US" sz="2000" dirty="0">
                <a:latin typeface="Lucida Console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62292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Prefix Sum Problem</a:t>
            </a:r>
          </a:p>
        </p:txBody>
      </p:sp>
      <p:sp>
        <p:nvSpPr>
          <p:cNvPr id="4100" name="Text Box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Given array A[0..N-1], produce B[N], such that B[k] is the sum of all elements of A up to A[k]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207B1-6D29-46DD-B639-3500C69D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L.V.Kale</a:t>
            </a:r>
            <a:endParaRPr lang="en-US" dirty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F29A42A-57DF-AD47-B646-9DEEF68BDF09}" type="slidenum">
              <a:rPr lang="en-US" sz="1400"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/>
          </p:nvPr>
        </p:nvGraphicFramePr>
        <p:xfrm>
          <a:off x="3222668" y="2404515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3"/>
          <p:cNvGraphicFramePr>
            <a:graphicFrameLocks noGrp="1"/>
          </p:cNvGraphicFramePr>
          <p:nvPr>
            <p:extLst/>
          </p:nvPr>
        </p:nvGraphicFramePr>
        <p:xfrm>
          <a:off x="3222668" y="3852315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43" name="TextBox 9"/>
          <p:cNvSpPr txBox="1">
            <a:spLocks noChangeArrowheads="1"/>
          </p:cNvSpPr>
          <p:nvPr/>
        </p:nvSpPr>
        <p:spPr bwMode="auto">
          <a:xfrm>
            <a:off x="2384468" y="2404516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4144" name="TextBox 10"/>
          <p:cNvSpPr txBox="1">
            <a:spLocks noChangeArrowheads="1"/>
          </p:cNvSpPr>
          <p:nvPr/>
        </p:nvSpPr>
        <p:spPr bwMode="auto">
          <a:xfrm>
            <a:off x="2381086" y="3832617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B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3375068" y="2861715"/>
            <a:ext cx="2181742" cy="701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14"/>
          <p:cNvCxnSpPr>
            <a:cxnSpLocks noChangeShapeType="1"/>
            <a:endCxn id="32" idx="1"/>
          </p:cNvCxnSpPr>
          <p:nvPr/>
        </p:nvCxnSpPr>
        <p:spPr bwMode="auto">
          <a:xfrm>
            <a:off x="4289468" y="2861715"/>
            <a:ext cx="1371853" cy="5780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6200000" flipH="1">
            <a:off x="5661068" y="3166515"/>
            <a:ext cx="685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17"/>
          <p:cNvCxnSpPr>
            <a:cxnSpLocks noChangeShapeType="1"/>
            <a:endCxn id="32" idx="0"/>
          </p:cNvCxnSpPr>
          <p:nvPr/>
        </p:nvCxnSpPr>
        <p:spPr bwMode="auto">
          <a:xfrm rot="16200000" flipH="1">
            <a:off x="5267247" y="2774403"/>
            <a:ext cx="685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220199" y="4354133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B[3] is the sum of A[0], A[1], A[2], A[3]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825588" y="4743314"/>
            <a:ext cx="586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But B[3] can also be calculated as B[2]+ A[3] </a:t>
            </a:r>
          </a:p>
        </p:txBody>
      </p:sp>
      <p:sp>
        <p:nvSpPr>
          <p:cNvPr id="4151" name="TextBox 27"/>
          <p:cNvSpPr txBox="1">
            <a:spLocks noChangeArrowheads="1"/>
          </p:cNvSpPr>
          <p:nvPr/>
        </p:nvSpPr>
        <p:spPr bwMode="auto">
          <a:xfrm>
            <a:off x="3375068" y="2023515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152" name="TextBox 28"/>
          <p:cNvSpPr txBox="1">
            <a:spLocks noChangeArrowheads="1"/>
          </p:cNvSpPr>
          <p:nvPr/>
        </p:nvSpPr>
        <p:spPr bwMode="auto">
          <a:xfrm>
            <a:off x="4213268" y="2023515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153" name="TextBox 29"/>
          <p:cNvSpPr txBox="1">
            <a:spLocks noChangeArrowheads="1"/>
          </p:cNvSpPr>
          <p:nvPr/>
        </p:nvSpPr>
        <p:spPr bwMode="auto">
          <a:xfrm>
            <a:off x="4975268" y="2023515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154" name="TextBox 30"/>
          <p:cNvSpPr txBox="1">
            <a:spLocks noChangeArrowheads="1"/>
          </p:cNvSpPr>
          <p:nvPr/>
        </p:nvSpPr>
        <p:spPr bwMode="auto">
          <a:xfrm>
            <a:off x="5737268" y="2023515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5572047" y="3384003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dirty="0"/>
              <a:t>+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6438305" y="3318915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dirty="0"/>
              <a:t>+</a:t>
            </a:r>
          </a:p>
        </p:txBody>
      </p: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flipV="1">
            <a:off x="6133505" y="3623715"/>
            <a:ext cx="457200" cy="3048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0"/>
          <p:cNvCxnSpPr>
            <a:cxnSpLocks noChangeShapeType="1"/>
            <a:endCxn id="37" idx="0"/>
          </p:cNvCxnSpPr>
          <p:nvPr/>
        </p:nvCxnSpPr>
        <p:spPr bwMode="auto">
          <a:xfrm rot="16200000" flipH="1">
            <a:off x="6495455" y="3033165"/>
            <a:ext cx="457200" cy="1143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5400000">
            <a:off x="6591499" y="3851521"/>
            <a:ext cx="304800" cy="1588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29" name="TextBox 30"/>
          <p:cNvSpPr txBox="1">
            <a:spLocks noChangeArrowheads="1"/>
          </p:cNvSpPr>
          <p:nvPr/>
        </p:nvSpPr>
        <p:spPr bwMode="auto">
          <a:xfrm>
            <a:off x="6529200" y="2026183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30" name="TextBox 30"/>
          <p:cNvSpPr txBox="1">
            <a:spLocks noChangeArrowheads="1"/>
          </p:cNvSpPr>
          <p:nvPr/>
        </p:nvSpPr>
        <p:spPr bwMode="auto">
          <a:xfrm>
            <a:off x="7378288" y="2029071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170220" y="2029071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33" name="TextBox 30"/>
          <p:cNvSpPr txBox="1">
            <a:spLocks noChangeArrowheads="1"/>
          </p:cNvSpPr>
          <p:nvPr/>
        </p:nvSpPr>
        <p:spPr bwMode="auto">
          <a:xfrm>
            <a:off x="8902288" y="2029071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0705" y="4022637"/>
            <a:ext cx="277091" cy="228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359639" y="4026925"/>
            <a:ext cx="277091" cy="228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70753" y="4002528"/>
            <a:ext cx="277091" cy="228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936473" y="4022637"/>
            <a:ext cx="277091" cy="228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7204861" y="3318816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dirty="0"/>
              <a:t>+</a:t>
            </a:r>
          </a:p>
        </p:txBody>
      </p: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V="1">
            <a:off x="6900061" y="3623616"/>
            <a:ext cx="457200" cy="3048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16200000" flipH="1">
            <a:off x="7262011" y="3033066"/>
            <a:ext cx="457200" cy="1143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7358055" y="3851422"/>
            <a:ext cx="304800" cy="1588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7973626" y="3318816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dirty="0"/>
              <a:t>+</a:t>
            </a:r>
          </a:p>
        </p:txBody>
      </p: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flipV="1">
            <a:off x="7668826" y="3623616"/>
            <a:ext cx="457200" cy="3048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rot="16200000" flipH="1">
            <a:off x="8030776" y="3033066"/>
            <a:ext cx="457200" cy="1143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8126820" y="3851422"/>
            <a:ext cx="304800" cy="1588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8741673" y="3318816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dirty="0"/>
              <a:t>+</a:t>
            </a:r>
          </a:p>
        </p:txBody>
      </p:sp>
      <p:cxnSp>
        <p:nvCxnSpPr>
          <p:cNvPr id="52" name="Straight Arrow Connector 51"/>
          <p:cNvCxnSpPr>
            <a:cxnSpLocks noChangeShapeType="1"/>
          </p:cNvCxnSpPr>
          <p:nvPr/>
        </p:nvCxnSpPr>
        <p:spPr bwMode="auto">
          <a:xfrm flipV="1">
            <a:off x="8436873" y="3623616"/>
            <a:ext cx="457200" cy="3048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 rot="16200000" flipH="1">
            <a:off x="8798823" y="3033066"/>
            <a:ext cx="457200" cy="114300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8894867" y="3851422"/>
            <a:ext cx="304800" cy="1588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55" name="Rectangle 54"/>
          <p:cNvSpPr/>
          <p:nvPr/>
        </p:nvSpPr>
        <p:spPr>
          <a:xfrm>
            <a:off x="2455492" y="3920288"/>
            <a:ext cx="290500" cy="31083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93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3" presetClass="exit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2" grpId="0" animBg="1"/>
      <p:bldP spid="37" grpId="0" animBg="1"/>
      <p:bldP spid="4" grpId="0" animBg="1"/>
      <p:bldP spid="4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2" grpId="0" animBg="1"/>
      <p:bldP spid="47" grpId="0" animBg="1"/>
      <p:bldP spid="51" grpId="0" animBg="1"/>
      <p:bldP spid="55" grpId="0" animBg="1"/>
      <p:bldP spid="5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Sum: A good Sequential Algorithm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Data dependency from iteration to iteration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How can this be parallelized at all?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  <a:buNone/>
            </a:pPr>
            <a:endParaRPr lang="en-US" dirty="0"/>
          </a:p>
          <a:p>
            <a:pPr>
              <a:spcBef>
                <a:spcPct val="50000"/>
              </a:spcBef>
              <a:buNone/>
            </a:pPr>
            <a:endParaRPr lang="en-US" dirty="0"/>
          </a:p>
          <a:p>
            <a:r>
              <a:rPr lang="en-US" dirty="0"/>
              <a:t>It looks like the problem is inherently sequential, but theoreticians came up with a beautiful algorithm called recursive doubling or just parallel prefix</a:t>
            </a:r>
          </a:p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91CA-1992-449F-AEA1-2A286DC41BD6}" type="slidenum">
              <a:rPr lang="en-US"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16050" y="2486562"/>
            <a:ext cx="44196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B[0] = A[0];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(i=1; i&lt;N; i++)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B[i] = B[i-1] + A[i];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B630A-3616-436E-909C-2E9A512B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/>
              <a:t>L.V.Kale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12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Prefix: Recursive Doubling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A02F-92D4-48C4-B84E-C2B8A991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it-IT" dirty="0"/>
              <a:t>L.V.Kale</a:t>
            </a:r>
            <a:endParaRPr lang="en-US" dirty="0"/>
          </a:p>
        </p:txBody>
      </p:sp>
      <p:sp>
        <p:nvSpPr>
          <p:cNvPr id="1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EA28-2462-4915-B94A-D62BF6933B41}" type="slidenum">
              <a:rPr lang="en-US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0355" name="Group 3"/>
          <p:cNvGraphicFramePr>
            <a:graphicFrameLocks noGrp="1"/>
          </p:cNvGraphicFramePr>
          <p:nvPr>
            <p:extLst/>
          </p:nvPr>
        </p:nvGraphicFramePr>
        <p:xfrm>
          <a:off x="1289957" y="1843882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375" name="Group 23"/>
          <p:cNvGraphicFramePr>
            <a:graphicFrameLocks noGrp="1"/>
          </p:cNvGraphicFramePr>
          <p:nvPr>
            <p:extLst/>
          </p:nvPr>
        </p:nvGraphicFramePr>
        <p:xfrm>
          <a:off x="1289957" y="2910682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395" name="Group 43"/>
          <p:cNvGraphicFramePr>
            <a:graphicFrameLocks noGrp="1"/>
          </p:cNvGraphicFramePr>
          <p:nvPr>
            <p:extLst/>
          </p:nvPr>
        </p:nvGraphicFramePr>
        <p:xfrm>
          <a:off x="1289957" y="4129882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415" name="Group 63"/>
          <p:cNvGraphicFramePr>
            <a:graphicFrameLocks noGrp="1"/>
          </p:cNvGraphicFramePr>
          <p:nvPr>
            <p:extLst/>
          </p:nvPr>
        </p:nvGraphicFramePr>
        <p:xfrm>
          <a:off x="1289957" y="5653882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435" name="Freeform 83"/>
          <p:cNvSpPr>
            <a:spLocks/>
          </p:cNvSpPr>
          <p:nvPr/>
        </p:nvSpPr>
        <p:spPr bwMode="auto">
          <a:xfrm>
            <a:off x="1670957" y="2301082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36" name="Freeform 84"/>
          <p:cNvSpPr>
            <a:spLocks/>
          </p:cNvSpPr>
          <p:nvPr/>
        </p:nvSpPr>
        <p:spPr bwMode="auto">
          <a:xfrm>
            <a:off x="2509157" y="2301082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37" name="Freeform 85"/>
          <p:cNvSpPr>
            <a:spLocks/>
          </p:cNvSpPr>
          <p:nvPr/>
        </p:nvSpPr>
        <p:spPr bwMode="auto">
          <a:xfrm>
            <a:off x="3347357" y="2301082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38" name="Freeform 86"/>
          <p:cNvSpPr>
            <a:spLocks/>
          </p:cNvSpPr>
          <p:nvPr/>
        </p:nvSpPr>
        <p:spPr bwMode="auto">
          <a:xfrm>
            <a:off x="4109357" y="2301082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39" name="Freeform 87"/>
          <p:cNvSpPr>
            <a:spLocks/>
          </p:cNvSpPr>
          <p:nvPr/>
        </p:nvSpPr>
        <p:spPr bwMode="auto">
          <a:xfrm>
            <a:off x="4871357" y="2301082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40" name="Freeform 88"/>
          <p:cNvSpPr>
            <a:spLocks/>
          </p:cNvSpPr>
          <p:nvPr/>
        </p:nvSpPr>
        <p:spPr bwMode="auto">
          <a:xfrm>
            <a:off x="5633357" y="2301082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41" name="Freeform 89"/>
          <p:cNvSpPr>
            <a:spLocks/>
          </p:cNvSpPr>
          <p:nvPr/>
        </p:nvSpPr>
        <p:spPr bwMode="auto">
          <a:xfrm>
            <a:off x="1670957" y="3367882"/>
            <a:ext cx="1295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42" name="Freeform 90"/>
          <p:cNvSpPr>
            <a:spLocks/>
          </p:cNvSpPr>
          <p:nvPr/>
        </p:nvSpPr>
        <p:spPr bwMode="auto">
          <a:xfrm>
            <a:off x="6547757" y="2301082"/>
            <a:ext cx="533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43" name="Freeform 91"/>
          <p:cNvSpPr>
            <a:spLocks/>
          </p:cNvSpPr>
          <p:nvPr/>
        </p:nvSpPr>
        <p:spPr bwMode="auto">
          <a:xfrm>
            <a:off x="2509157" y="3367882"/>
            <a:ext cx="1295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44" name="Freeform 92"/>
          <p:cNvSpPr>
            <a:spLocks/>
          </p:cNvSpPr>
          <p:nvPr/>
        </p:nvSpPr>
        <p:spPr bwMode="auto">
          <a:xfrm>
            <a:off x="3271157" y="3367882"/>
            <a:ext cx="1295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45" name="Freeform 93"/>
          <p:cNvSpPr>
            <a:spLocks/>
          </p:cNvSpPr>
          <p:nvPr/>
        </p:nvSpPr>
        <p:spPr bwMode="auto">
          <a:xfrm>
            <a:off x="5709557" y="3367882"/>
            <a:ext cx="1295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46" name="Freeform 94"/>
          <p:cNvSpPr>
            <a:spLocks/>
          </p:cNvSpPr>
          <p:nvPr/>
        </p:nvSpPr>
        <p:spPr bwMode="auto">
          <a:xfrm>
            <a:off x="3956957" y="3367882"/>
            <a:ext cx="1295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47" name="Freeform 95"/>
          <p:cNvSpPr>
            <a:spLocks/>
          </p:cNvSpPr>
          <p:nvPr/>
        </p:nvSpPr>
        <p:spPr bwMode="auto">
          <a:xfrm>
            <a:off x="1747157" y="4587082"/>
            <a:ext cx="28956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48" name="Freeform 96"/>
          <p:cNvSpPr>
            <a:spLocks/>
          </p:cNvSpPr>
          <p:nvPr/>
        </p:nvSpPr>
        <p:spPr bwMode="auto">
          <a:xfrm>
            <a:off x="4947557" y="3367882"/>
            <a:ext cx="1295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49" name="Freeform 97"/>
          <p:cNvSpPr>
            <a:spLocks/>
          </p:cNvSpPr>
          <p:nvPr/>
        </p:nvSpPr>
        <p:spPr bwMode="auto">
          <a:xfrm>
            <a:off x="3194957" y="4587082"/>
            <a:ext cx="28956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50" name="Freeform 98"/>
          <p:cNvSpPr>
            <a:spLocks/>
          </p:cNvSpPr>
          <p:nvPr/>
        </p:nvSpPr>
        <p:spPr bwMode="auto">
          <a:xfrm>
            <a:off x="2432957" y="4587082"/>
            <a:ext cx="28956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51" name="Freeform 99"/>
          <p:cNvSpPr>
            <a:spLocks/>
          </p:cNvSpPr>
          <p:nvPr/>
        </p:nvSpPr>
        <p:spPr bwMode="auto">
          <a:xfrm>
            <a:off x="3956957" y="4587082"/>
            <a:ext cx="28956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240" y="240"/>
              </a:cxn>
              <a:cxn ang="0">
                <a:pos x="480" y="144"/>
              </a:cxn>
              <a:cxn ang="0">
                <a:pos x="528" y="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4" y="52"/>
                  <a:pt x="8" y="104"/>
                  <a:pt x="48" y="144"/>
                </a:cubicBezTo>
                <a:cubicBezTo>
                  <a:pt x="88" y="184"/>
                  <a:pt x="168" y="240"/>
                  <a:pt x="240" y="240"/>
                </a:cubicBezTo>
                <a:cubicBezTo>
                  <a:pt x="312" y="240"/>
                  <a:pt x="432" y="184"/>
                  <a:pt x="480" y="144"/>
                </a:cubicBezTo>
                <a:cubicBezTo>
                  <a:pt x="528" y="104"/>
                  <a:pt x="520" y="24"/>
                  <a:pt x="528" y="0"/>
                </a:cubicBezTo>
              </a:path>
            </a:pathLst>
          </a:custGeom>
          <a:noFill/>
          <a:ln w="22225">
            <a:solidFill>
              <a:srgbClr val="8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0452" name="Text Box 100"/>
          <p:cNvSpPr txBox="1">
            <a:spLocks noChangeArrowheads="1"/>
          </p:cNvSpPr>
          <p:nvPr/>
        </p:nvSpPr>
        <p:spPr bwMode="auto">
          <a:xfrm>
            <a:off x="8534399" y="3039577"/>
            <a:ext cx="2797629" cy="2400657"/>
          </a:xfrm>
          <a:prstGeom prst="rect">
            <a:avLst/>
          </a:prstGeom>
          <a:solidFill>
            <a:srgbClr val="CCFFFF"/>
          </a:solidFill>
          <a:ln w="1905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/>
              <a:t>Log P Phases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P additions in each phase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P log P operations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Completes in O(logP) time</a:t>
            </a:r>
          </a:p>
        </p:txBody>
      </p:sp>
      <p:sp>
        <p:nvSpPr>
          <p:cNvPr id="100453" name="Text Box 101"/>
          <p:cNvSpPr txBox="1">
            <a:spLocks noChangeArrowheads="1"/>
          </p:cNvSpPr>
          <p:nvPr/>
        </p:nvSpPr>
        <p:spPr bwMode="auto">
          <a:xfrm>
            <a:off x="8534399" y="1234283"/>
            <a:ext cx="2797629" cy="1569660"/>
          </a:xfrm>
          <a:prstGeom prst="rect">
            <a:avLst/>
          </a:prstGeom>
          <a:solidFill>
            <a:srgbClr val="CCFF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/>
              <a:t>N Data Items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P Processors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N=P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89957" y="1234283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0        1          2         3         4         5         6         7</a:t>
            </a:r>
          </a:p>
        </p:txBody>
      </p:sp>
      <p:sp>
        <p:nvSpPr>
          <p:cNvPr id="3" name="Rectangle 2"/>
          <p:cNvSpPr/>
          <p:nvPr/>
        </p:nvSpPr>
        <p:spPr>
          <a:xfrm>
            <a:off x="2115967" y="2933353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903358" y="2948104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684049" y="2947010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67080" y="2933353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247498" y="2933353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41816" y="2943050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08449" y="2937051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810111" y="4164674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13412" y="4164674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247497" y="4164674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467080" y="4162613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81732" y="4163810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03358" y="4147530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464656" y="5690163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237291" y="5682834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59824" y="5691305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802704" y="5692479"/>
            <a:ext cx="687689" cy="391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00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2" presetClass="entr" presetSubtype="8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2" presetClass="entr" presetSubtype="8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0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2" presetClass="entr" presetSubtype="8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0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0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12" presetClass="entr" presetSubtype="8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0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0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12" presetClass="entr" presetSubtype="8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10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10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1000"/>
                                        <p:tgtEl>
                                          <p:spTgt spid="10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500"/>
                            </p:stCondLst>
                            <p:childTnLst>
                              <p:par>
                                <p:cTn id="1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1000"/>
                                        <p:tgtEl>
                                          <p:spTgt spid="10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500"/>
                            </p:stCondLst>
                            <p:childTnLst>
                              <p:par>
                                <p:cTn id="141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500"/>
                            </p:stCondLst>
                            <p:childTnLst>
                              <p:par>
                                <p:cTn id="1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1000"/>
                                        <p:tgtEl>
                                          <p:spTgt spid="10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0"/>
                            </p:stCondLst>
                            <p:childTnLst>
                              <p:par>
                                <p:cTn id="150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8500"/>
                            </p:stCondLst>
                            <p:childTnLst>
                              <p:par>
                                <p:cTn id="1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1000"/>
                                        <p:tgtEl>
                                          <p:spTgt spid="10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9500"/>
                            </p:stCondLst>
                            <p:childTnLst>
                              <p:par>
                                <p:cTn id="159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1000"/>
                                        <p:tgtEl>
                                          <p:spTgt spid="10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8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10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500"/>
                                        <p:tgtEl>
                                          <p:spTgt spid="10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9" dur="1000"/>
                                        <p:tgtEl>
                                          <p:spTgt spid="10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0"/>
                            </p:stCondLst>
                            <p:childTnLst>
                              <p:par>
                                <p:cTn id="191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9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4000"/>
                            </p:stCondLst>
                            <p:childTnLst>
                              <p:par>
                                <p:cTn id="19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8" dur="1000"/>
                                        <p:tgtEl>
                                          <p:spTgt spid="10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0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0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6000"/>
                            </p:stCondLst>
                            <p:childTnLst>
                              <p:par>
                                <p:cTn id="20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7" dur="1000"/>
                                        <p:tgtEl>
                                          <p:spTgt spid="10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000"/>
                            </p:stCondLst>
                            <p:childTnLst>
                              <p:par>
                                <p:cTn id="209" presetID="1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35" grpId="0" animBg="1"/>
      <p:bldP spid="100436" grpId="0" animBg="1"/>
      <p:bldP spid="100437" grpId="0" animBg="1"/>
      <p:bldP spid="100438" grpId="0" animBg="1"/>
      <p:bldP spid="100439" grpId="0" animBg="1"/>
      <p:bldP spid="100440" grpId="0" animBg="1"/>
      <p:bldP spid="100441" grpId="0" animBg="1"/>
      <p:bldP spid="100442" grpId="0" animBg="1"/>
      <p:bldP spid="100443" grpId="0" animBg="1"/>
      <p:bldP spid="100444" grpId="0" animBg="1"/>
      <p:bldP spid="100445" grpId="0" animBg="1"/>
      <p:bldP spid="100446" grpId="0" animBg="1"/>
      <p:bldP spid="100447" grpId="0" animBg="1"/>
      <p:bldP spid="100448" grpId="0" animBg="1"/>
      <p:bldP spid="100449" grpId="0" animBg="1"/>
      <p:bldP spid="100450" grpId="0" animBg="1"/>
      <p:bldP spid="100451" grpId="0" animBg="1"/>
      <p:bldP spid="3" grpId="0" animBg="1"/>
      <p:bldP spid="3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7" grpId="0" animBg="1"/>
      <p:bldP spid="4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Prefix: Engineering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Issue : N &gt;&gt; P</a:t>
            </a:r>
          </a:p>
          <a:p>
            <a:pPr>
              <a:lnSpc>
                <a:spcPct val="90000"/>
              </a:lnSpc>
            </a:pPr>
            <a:r>
              <a:rPr lang="en-US" dirty="0"/>
              <a:t>Recursive doubling : Naïve implementation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Operation count: log(N) . N</a:t>
            </a:r>
          </a:p>
          <a:p>
            <a:pPr>
              <a:lnSpc>
                <a:spcPct val="90000"/>
              </a:lnSpc>
            </a:pPr>
            <a:r>
              <a:rPr lang="en-US" dirty="0"/>
              <a:t>A better implementation: well-engineered: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Take blocking of data into account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processor calculate its sum, then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Participates in a parallel algorithm (with P numbers)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to get sum to its left, and then adds to all its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N/P + log(P) +N/P: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Only doubling of operation Count</a:t>
            </a:r>
          </a:p>
          <a:p>
            <a:pPr>
              <a:lnSpc>
                <a:spcPct val="90000"/>
              </a:lnSpc>
            </a:pPr>
            <a:r>
              <a:rPr lang="en-US" dirty="0"/>
              <a:t>What did we do?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 algorithm, better parallelization/engineering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3D7B-1674-40CB-810E-C501FB170DE8}" type="slidenum">
              <a:rPr lang="en-US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82000" y="4293809"/>
            <a:ext cx="27577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log(P) step could be done sequentially in a shared memory program, but not in an MPI program</a:t>
            </a:r>
          </a:p>
        </p:txBody>
      </p:sp>
    </p:spTree>
    <p:extLst>
      <p:ext uri="{BB962C8B-B14F-4D97-AF65-F5344CB8AC3E}">
        <p14:creationId xmlns:p14="http://schemas.microsoft.com/office/powerpoint/2010/main" val="32131308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focus on N==P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I.e. every rank has just one number</a:t>
            </a:r>
          </a:p>
          <a:p>
            <a:r>
              <a:rPr lang="en-US" dirty="0"/>
              <a:t>And lets implement the algorithm in MPI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2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761" y="274639"/>
            <a:ext cx="9545443" cy="564539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Pseudocode for Parallel Prefix with MPI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CS484: Parallel Programming w MPI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842533"/>
            <a:ext cx="7724078" cy="563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my rank</a:t>
            </a:r>
          </a:p>
          <a:p>
            <a:r>
              <a:rPr lang="en-US" sz="2400" dirty="0"/>
              <a:t>p = total number of processes</a:t>
            </a:r>
          </a:p>
          <a:p>
            <a:endParaRPr lang="en-US" sz="2400" dirty="0"/>
          </a:p>
          <a:p>
            <a:r>
              <a:rPr lang="en-US" sz="2400" dirty="0" err="1"/>
              <a:t>myValue</a:t>
            </a:r>
            <a:r>
              <a:rPr lang="en-US" sz="2400" dirty="0"/>
              <a:t> = i; // for testing it, this is a simple value to have)</a:t>
            </a:r>
          </a:p>
          <a:p>
            <a:r>
              <a:rPr lang="en-US" sz="2400" dirty="0"/>
              <a:t>distance = 1; value = </a:t>
            </a:r>
            <a:r>
              <a:rPr lang="en-US" sz="2400" dirty="0" err="1"/>
              <a:t>myValue</a:t>
            </a:r>
            <a:r>
              <a:rPr lang="en-US" sz="2400" dirty="0"/>
              <a:t>; </a:t>
            </a:r>
          </a:p>
          <a:p>
            <a:endParaRPr lang="en-US" sz="2400" dirty="0"/>
          </a:p>
          <a:p>
            <a:r>
              <a:rPr lang="en-US" sz="2400" dirty="0"/>
              <a:t>while (distance &lt;p) {</a:t>
            </a:r>
          </a:p>
          <a:p>
            <a:r>
              <a:rPr lang="en-US" sz="2400" dirty="0"/>
              <a:t>  if ( (</a:t>
            </a:r>
            <a:r>
              <a:rPr lang="en-US" sz="2400" dirty="0" err="1"/>
              <a:t>i+distance</a:t>
            </a:r>
            <a:r>
              <a:rPr lang="en-US" sz="2400" dirty="0"/>
              <a:t>) &lt; p) // i.e. the destination exists</a:t>
            </a:r>
          </a:p>
          <a:p>
            <a:r>
              <a:rPr lang="en-US" sz="2400" dirty="0"/>
              <a:t>      send value to </a:t>
            </a:r>
            <a:r>
              <a:rPr lang="en-US" sz="2400" dirty="0" err="1"/>
              <a:t>i+distance</a:t>
            </a:r>
            <a:endParaRPr lang="en-US" sz="2400" dirty="0"/>
          </a:p>
          <a:p>
            <a:r>
              <a:rPr lang="en-US" sz="2400" dirty="0"/>
              <a:t>if (</a:t>
            </a:r>
            <a:r>
              <a:rPr lang="en-US" sz="2400" dirty="0" err="1"/>
              <a:t>i</a:t>
            </a:r>
            <a:r>
              <a:rPr lang="en-US" sz="2400" dirty="0"/>
              <a:t>-distance  &gt; = 0) { </a:t>
            </a:r>
          </a:p>
          <a:p>
            <a:r>
              <a:rPr lang="en-US" sz="2400" dirty="0"/>
              <a:t>        </a:t>
            </a:r>
            <a:r>
              <a:rPr lang="en-US" sz="2400" dirty="0" err="1"/>
              <a:t>recv</a:t>
            </a:r>
            <a:r>
              <a:rPr lang="en-US" sz="2400" dirty="0"/>
              <a:t> X from </a:t>
            </a:r>
            <a:r>
              <a:rPr lang="en-US" sz="2400" dirty="0" err="1"/>
              <a:t>i</a:t>
            </a:r>
            <a:r>
              <a:rPr lang="en-US" sz="2400" dirty="0"/>
              <a:t>-distance</a:t>
            </a:r>
          </a:p>
          <a:p>
            <a:r>
              <a:rPr lang="fi-FI" sz="2400" dirty="0"/>
              <a:t>        </a:t>
            </a:r>
            <a:r>
              <a:rPr lang="fi-FI" sz="2400" dirty="0" err="1"/>
              <a:t>value</a:t>
            </a:r>
            <a:r>
              <a:rPr lang="fi-FI" sz="2400" dirty="0"/>
              <a:t> += X;        } </a:t>
            </a:r>
          </a:p>
          <a:p>
            <a:r>
              <a:rPr lang="fi-FI" sz="2400" dirty="0"/>
              <a:t> </a:t>
            </a:r>
            <a:r>
              <a:rPr lang="fi-FI" sz="2400" dirty="0" err="1"/>
              <a:t>distance</a:t>
            </a:r>
            <a:r>
              <a:rPr lang="fi-FI" sz="2400" dirty="0"/>
              <a:t> = distance*2;</a:t>
            </a:r>
          </a:p>
          <a:p>
            <a:r>
              <a:rPr lang="fi-FI" sz="2400" dirty="0"/>
              <a:t>}</a:t>
            </a:r>
          </a:p>
          <a:p>
            <a:r>
              <a:rPr lang="fi-FI" sz="2400" dirty="0" err="1"/>
              <a:t>Print</a:t>
            </a:r>
            <a:r>
              <a:rPr lang="fi-FI" sz="2400" dirty="0"/>
              <a:t> my </a:t>
            </a:r>
            <a:r>
              <a:rPr lang="fi-FI" sz="2400" dirty="0" err="1"/>
              <a:t>rank</a:t>
            </a:r>
            <a:r>
              <a:rPr lang="fi-FI" sz="2400" dirty="0"/>
              <a:t>, </a:t>
            </a:r>
            <a:r>
              <a:rPr lang="fi-FI" sz="2400" dirty="0" err="1"/>
              <a:t>myValue</a:t>
            </a:r>
            <a:r>
              <a:rPr lang="fi-FI" sz="2400" dirty="0"/>
              <a:t>, </a:t>
            </a:r>
            <a:r>
              <a:rPr lang="fi-FI" sz="2400" dirty="0" err="1"/>
              <a:t>value</a:t>
            </a:r>
            <a:r>
              <a:rPr lang="fi-FI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016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234" y="117691"/>
            <a:ext cx="10869566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p, distance;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double value,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(MPI_COMM_WORLD,&amp;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MPI_COMM_WORLD,&amp;p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distance = 1;</a:t>
            </a: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endParaRPr lang="fi-FI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while(distance</a:t>
            </a:r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p) {</a:t>
            </a: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i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if((i+distance</a:t>
            </a:r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)&lt;p) </a:t>
            </a: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MPI_Send(&amp;value,1,MPI_DOUBLE, i+distance,0,MPI_COMM_WORLD);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-distance)&gt;=0)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(&amp;x,1,MPI_DOUBLE, i-distance,0,MPI_COMM_WORLD,&amp;status);</a:t>
            </a: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i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value+=x</a:t>
            </a:r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distance*=2;</a:t>
            </a: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i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("%f\n",</a:t>
            </a:r>
            <a:r>
              <a:rPr lang="fi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fi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fi-FI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fi-FI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07792-116E-954E-AAE3-C3A73240314E}"/>
              </a:ext>
            </a:extLst>
          </p:cNvPr>
          <p:cNvSpPr txBox="1"/>
          <p:nvPr/>
        </p:nvSpPr>
        <p:spPr>
          <a:xfrm>
            <a:off x="5352584" y="256478"/>
            <a:ext cx="489538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prefix sum using MPI point-to-point communication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584085"/>
      </p:ext>
    </p:extLst>
  </p:cSld>
  <p:clrMapOvr>
    <a:masterClrMapping/>
  </p:clrMapOvr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3229</TotalTime>
  <Words>1110</Words>
  <Application>Microsoft Macintosh PowerPoint</Application>
  <PresentationFormat>Widescreen</PresentationFormat>
  <Paragraphs>284</Paragraphs>
  <Slides>16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Courier New</vt:lpstr>
      <vt:lpstr>Lato Medium</vt:lpstr>
      <vt:lpstr>Lucida Console</vt:lpstr>
      <vt:lpstr>Times New Roman</vt:lpstr>
      <vt:lpstr>MCS-DS_PPT_template_final</vt:lpstr>
      <vt:lpstr>Parallel Algorithms in MPI Prefix Sum</vt:lpstr>
      <vt:lpstr>Prefix Sum</vt:lpstr>
      <vt:lpstr>Prefix Sum Problem</vt:lpstr>
      <vt:lpstr>Prefix Sum: A good Sequential Algorithm</vt:lpstr>
      <vt:lpstr>Parallel Prefix: Recursive Doubling</vt:lpstr>
      <vt:lpstr>Parallel Prefix: Engineering</vt:lpstr>
      <vt:lpstr>Lets focus on N==P</vt:lpstr>
      <vt:lpstr>Pseudocode for Parallel Prefix with MPI</vt:lpstr>
      <vt:lpstr>PowerPoint Presentation</vt:lpstr>
      <vt:lpstr>PowerPoint Presentation</vt:lpstr>
      <vt:lpstr>PowerPoint Presentation</vt:lpstr>
      <vt:lpstr>MPI Supports Parallel Prefix as a Collective</vt:lpstr>
      <vt:lpstr>Uses of parallel prefix (also called scan)</vt:lpstr>
      <vt:lpstr>PowerPoint Presentation</vt:lpstr>
      <vt:lpstr>Algorithmic Overhead</vt:lpstr>
      <vt:lpstr>Parallelization Overhead: Advice</vt:lpstr>
    </vt:vector>
  </TitlesOfParts>
  <Company>University of Illinois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Prefix Sum</dc:title>
  <dc:creator>Laxmikant Kale</dc:creator>
  <cp:lastModifiedBy>Microsoft Office User</cp:lastModifiedBy>
  <cp:revision>72</cp:revision>
  <dcterms:created xsi:type="dcterms:W3CDTF">2013-09-10T03:22:50Z</dcterms:created>
  <dcterms:modified xsi:type="dcterms:W3CDTF">2018-10-21T23:39:08Z</dcterms:modified>
</cp:coreProperties>
</file>