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ppm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91" r:id="rId5"/>
    <p:sldId id="292" r:id="rId6"/>
    <p:sldId id="259" r:id="rId7"/>
    <p:sldId id="260" r:id="rId8"/>
    <p:sldId id="302" r:id="rId9"/>
    <p:sldId id="261" r:id="rId10"/>
    <p:sldId id="293" r:id="rId11"/>
    <p:sldId id="262" r:id="rId12"/>
    <p:sldId id="263" r:id="rId13"/>
    <p:sldId id="294" r:id="rId14"/>
    <p:sldId id="264" r:id="rId15"/>
    <p:sldId id="265" r:id="rId16"/>
    <p:sldId id="295" r:id="rId17"/>
    <p:sldId id="298" r:id="rId18"/>
    <p:sldId id="303" r:id="rId19"/>
    <p:sldId id="266" r:id="rId20"/>
    <p:sldId id="268" r:id="rId21"/>
    <p:sldId id="296" r:id="rId22"/>
    <p:sldId id="299" r:id="rId23"/>
    <p:sldId id="270" r:id="rId24"/>
    <p:sldId id="300" r:id="rId25"/>
    <p:sldId id="269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305" r:id="rId34"/>
    <p:sldId id="306" r:id="rId35"/>
    <p:sldId id="307" r:id="rId36"/>
    <p:sldId id="301" r:id="rId37"/>
    <p:sldId id="278" r:id="rId38"/>
    <p:sldId id="279" r:id="rId39"/>
    <p:sldId id="280" r:id="rId40"/>
    <p:sldId id="297" r:id="rId41"/>
    <p:sldId id="304" r:id="rId42"/>
    <p:sldId id="282" r:id="rId43"/>
    <p:sldId id="283" r:id="rId44"/>
    <p:sldId id="284" r:id="rId45"/>
    <p:sldId id="281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09"/>
  </p:normalViewPr>
  <p:slideViewPr>
    <p:cSldViewPr snapToGrid="0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med.ncbi.nlm.nih.gov/30519653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pm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sarconf.com/" TargetMode="External"/><Relationship Id="rId2" Type="http://schemas.openxmlformats.org/officeDocument/2006/relationships/hyperlink" Target="https://www.isassymposium.org/?go=isaswinter202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lmescongress.com/" TargetMode="External"/><Relationship Id="rId4" Type="http://schemas.openxmlformats.org/officeDocument/2006/relationships/hyperlink" Target="https://www.eurasianscientech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65-021-00994-1" TargetMode="External"/><Relationship Id="rId2" Type="http://schemas.openxmlformats.org/officeDocument/2006/relationships/hyperlink" Target="https://doi.org/10.4103/0974-2077.6330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557/mrs2007.147" TargetMode="External"/><Relationship Id="rId5" Type="http://schemas.openxmlformats.org/officeDocument/2006/relationships/hyperlink" Target="https://doi.org/10.1533/9781908818744.167" TargetMode="External"/><Relationship Id="rId4" Type="http://schemas.openxmlformats.org/officeDocument/2006/relationships/hyperlink" Target="https://doi.org/10.1016/B978-0-12-802104-0.00032-9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B978012823504100012X" TargetMode="External"/><Relationship Id="rId2" Type="http://schemas.openxmlformats.org/officeDocument/2006/relationships/hyperlink" Target="https://www.sciencedirect.com/science/article/pii/B9780323857871000087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co.uk/article/ibm-carbon-nanotube-breakthrough-processors-silicon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045FC6-58D2-B18B-52F7-A615E3787F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 Görüntülerinin Yapay Zeka Metotları İle İncelenmesi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A133E19-BF2A-03DA-9369-2CC757AA0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234" y="3886200"/>
            <a:ext cx="10128754" cy="2102005"/>
          </a:xfrm>
        </p:spPr>
        <p:txBody>
          <a:bodyPr>
            <a:normAutofit lnSpcReduction="10000"/>
          </a:bodyPr>
          <a:lstStyle/>
          <a:p>
            <a:r>
              <a:rPr lang="tr-T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Ayşe DEMİRKAN </a:t>
            </a:r>
          </a:p>
          <a:p>
            <a:r>
              <a:rPr lang="tr-T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205415010</a:t>
            </a:r>
          </a:p>
          <a:p>
            <a:r>
              <a:rPr lang="tr-T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Nanobilim</a:t>
            </a:r>
            <a:r>
              <a:rPr lang="tr-T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nanomühendislik</a:t>
            </a:r>
            <a:r>
              <a:rPr lang="tr-T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tezli </a:t>
            </a:r>
            <a:r>
              <a:rPr lang="tr-T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yükseklisans</a:t>
            </a:r>
            <a:endParaRPr lang="tr-T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Danışman:Doç.dr.İsmail</a:t>
            </a:r>
            <a:r>
              <a:rPr lang="tr-T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topçu</a:t>
            </a:r>
          </a:p>
          <a:p>
            <a:endParaRPr lang="tr-T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4" name="image4.png">
            <a:extLst>
              <a:ext uri="{FF2B5EF4-FFF2-40B4-BE49-F238E27FC236}">
                <a16:creationId xmlns:a16="http://schemas.microsoft.com/office/drawing/2014/main" id="{BE314BA1-711E-C960-BE9C-9895B65A982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15694" y="369702"/>
            <a:ext cx="1473955" cy="122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11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71F064C-4C1C-70A5-5422-CED0FB00CE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SEM, malzemelerin yüzey alanlarında oluşan olayları incelemek için sıklıkla kullanılan çok yönlü bir materyaldir.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80050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2304FF-416F-419B-CF39-BA00D5C5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Yapay</a:t>
            </a:r>
            <a:r>
              <a:rPr lang="tr-TR" sz="3600" b="1" spc="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zekâ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DD5D2C-A1EE-E51E-24D1-74E23FAE3E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873406"/>
            <a:ext cx="10363826" cy="4487480"/>
          </a:xfrm>
        </p:spPr>
        <p:txBody>
          <a:bodyPr/>
          <a:lstStyle/>
          <a:p>
            <a:pPr algn="just"/>
            <a:r>
              <a:rPr lang="tr-T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Yapay zek</a:t>
            </a:r>
            <a:r>
              <a:rPr lang="tr-T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</a:t>
            </a:r>
            <a:r>
              <a:rPr lang="tr-TR" b="1" dirty="0">
                <a:solidFill>
                  <a:srgbClr val="1615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görevleri yerine getirmek için insan zekasını taklit eden ve topladıkları bilgilere göre yinelemeli olarak kendilerini iyileştirebilen sistemler veya makineler anlamına gelir. </a:t>
            </a:r>
            <a:endParaRPr lang="tr-T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grpSp>
        <p:nvGrpSpPr>
          <p:cNvPr id="4" name="Group 7">
            <a:extLst>
              <a:ext uri="{FF2B5EF4-FFF2-40B4-BE49-F238E27FC236}">
                <a16:creationId xmlns:a16="http://schemas.microsoft.com/office/drawing/2014/main" id="{B5F9D38D-2ECE-B612-A89B-6A3F6E727928}"/>
              </a:ext>
            </a:extLst>
          </p:cNvPr>
          <p:cNvGrpSpPr>
            <a:grpSpLocks/>
          </p:cNvGrpSpPr>
          <p:nvPr/>
        </p:nvGrpSpPr>
        <p:grpSpPr bwMode="auto">
          <a:xfrm>
            <a:off x="1317882" y="2930572"/>
            <a:ext cx="9960031" cy="2714436"/>
            <a:chOff x="1396" y="1246"/>
            <a:chExt cx="9605" cy="5972"/>
          </a:xfrm>
        </p:grpSpPr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id="{87BD4990-3D41-2013-66E4-FAD12CD14008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6" y="1246"/>
              <a:ext cx="9605" cy="5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9">
              <a:extLst>
                <a:ext uri="{FF2B5EF4-FFF2-40B4-BE49-F238E27FC236}">
                  <a16:creationId xmlns:a16="http://schemas.microsoft.com/office/drawing/2014/main" id="{64767D08-365B-FA55-039F-DFAE0F52DB54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7" y="1528"/>
              <a:ext cx="9000" cy="5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Metin kutusu 8">
            <a:extLst>
              <a:ext uri="{FF2B5EF4-FFF2-40B4-BE49-F238E27FC236}">
                <a16:creationId xmlns:a16="http://schemas.microsoft.com/office/drawing/2014/main" id="{1AA08B86-11BF-585D-237F-E35E6B3F6587}"/>
              </a:ext>
            </a:extLst>
          </p:cNvPr>
          <p:cNvSpPr txBox="1"/>
          <p:nvPr/>
        </p:nvSpPr>
        <p:spPr>
          <a:xfrm>
            <a:off x="3049859" y="3244334"/>
            <a:ext cx="60997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tr-TR" sz="1800" cap="all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/>
            <a:endParaRPr lang="tr-TR" cap="all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/>
            <a:endParaRPr lang="tr-TR" sz="1800" cap="all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/>
            <a:endParaRPr lang="tr-TR" cap="all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/>
            <a:endParaRPr lang="tr-TR" sz="1800" cap="all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/>
            <a:endParaRPr lang="tr-TR" cap="all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/>
            <a:endParaRPr lang="tr-TR" sz="1800" cap="all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/>
            <a:endParaRPr lang="tr-TR" cap="all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/>
            <a:endParaRPr lang="tr-TR" sz="1800" cap="all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/>
            <a:r>
              <a:rPr lang="tr-TR" sz="18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Şekil-4 Yapay </a:t>
            </a:r>
            <a:r>
              <a:rPr lang="tr-TR" sz="18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Zek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</a:t>
            </a:r>
            <a:r>
              <a:rPr lang="tr-TR" sz="18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Geliştirme</a:t>
            </a:r>
          </a:p>
          <a:p>
            <a:pPr algn="ctr"/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tr-TR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https://pubmed.ncbi.nlm.nih.gov/30519653/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tr-T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28420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63323C2F-4816-3157-F4D5-F43C57B63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92" y="1305342"/>
            <a:ext cx="11230123" cy="3710322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F2C982A4-F30C-A634-C4AE-AF88102A36F2}"/>
              </a:ext>
            </a:extLst>
          </p:cNvPr>
          <p:cNvSpPr txBox="1"/>
          <p:nvPr/>
        </p:nvSpPr>
        <p:spPr>
          <a:xfrm>
            <a:off x="3049859" y="3244334"/>
            <a:ext cx="60997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ŞEKİL-5 YAPAY ZEKA UYGULAMA ALANLARI</a:t>
            </a:r>
          </a:p>
          <a:p>
            <a:pPr algn="ctr"/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://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www.javatpoint.com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-of-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tr-T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745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4B842D-615E-B2F1-2CA2-F5381DD65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447746"/>
          </a:xfrm>
        </p:spPr>
        <p:txBody>
          <a:bodyPr/>
          <a:lstStyle/>
          <a:p>
            <a:br>
              <a:rPr lang="tr-TR" sz="3600" b="1" u="none" strike="noStrike" kern="0" cap="all" spc="0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  <a:ea typeface="Arial Unicode MS" panose="020B0604020202020204" pitchFamily="34" charset="-128"/>
              </a:rPr>
            </a:br>
            <a:br>
              <a:rPr lang="tr-TR" sz="3600" b="1" u="none" strike="noStrike" kern="0" cap="all" spc="0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  <a:ea typeface="Arial Unicode MS" panose="020B0604020202020204" pitchFamily="34" charset="-128"/>
              </a:rPr>
            </a:br>
            <a:r>
              <a:rPr lang="tr-TR" sz="3600" b="1" u="none" strike="noStrike" kern="0" cap="all" spc="0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  <a:ea typeface="Arial Unicode MS" panose="020B0604020202020204" pitchFamily="34" charset="-128"/>
              </a:rPr>
              <a:t>MATERYAL VE YÖNTEM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743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1053267D-36BE-CF9F-F3C2-19904CF2DC6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25" y="1689191"/>
            <a:ext cx="9699376" cy="318240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05966244-CBBD-43F2-CCDF-E65043AEA527}"/>
              </a:ext>
            </a:extLst>
          </p:cNvPr>
          <p:cNvSpPr txBox="1"/>
          <p:nvPr/>
        </p:nvSpPr>
        <p:spPr>
          <a:xfrm>
            <a:off x="434898" y="4871590"/>
            <a:ext cx="10843327" cy="2641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algn="ctr">
              <a:lnSpc>
                <a:spcPct val="150000"/>
              </a:lnSpc>
              <a:spcAft>
                <a:spcPts val="800"/>
              </a:spcAft>
            </a:pPr>
            <a:r>
              <a:rPr lang="tr-TR" sz="18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Şekil-6 deney çalışmada kullanılan sem görüntülerinin örnekleri</a:t>
            </a:r>
            <a:endParaRPr lang="en-US" sz="1800" dirty="0"/>
          </a:p>
          <a:p>
            <a:pPr marL="182880" algn="just"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(a)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Lifler, (b)Film Kaplı Yüzey, 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(c)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Nanofiberler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(d)Biyolojik, (e)Desen Yüzeyi, (f)Gözenekli Sünger, (g)Toz, (h)Uçlar, (ı)Partikül, (i)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Mems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Cihazları ve Elektrotları</a:t>
            </a:r>
          </a:p>
          <a:p>
            <a:pPr marL="182880" algn="ctr"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://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www.nature.com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articles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/s41598-017-13565-z)</a:t>
            </a:r>
          </a:p>
          <a:p>
            <a:pPr marL="182880" algn="just">
              <a:lnSpc>
                <a:spcPct val="150000"/>
              </a:lnSpc>
              <a:spcAft>
                <a:spcPts val="800"/>
              </a:spcAft>
            </a:pPr>
            <a:endParaRPr lang="tr-T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5FF2C40E-B936-561E-82E6-13DA811FF02B}"/>
              </a:ext>
            </a:extLst>
          </p:cNvPr>
          <p:cNvSpPr/>
          <p:nvPr/>
        </p:nvSpPr>
        <p:spPr>
          <a:xfrm>
            <a:off x="2832411" y="1689190"/>
            <a:ext cx="323384" cy="396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E101DF32-2884-44F5-FF7C-BE57D51DC028}"/>
              </a:ext>
            </a:extLst>
          </p:cNvPr>
          <p:cNvSpPr/>
          <p:nvPr/>
        </p:nvSpPr>
        <p:spPr>
          <a:xfrm>
            <a:off x="4650059" y="1689190"/>
            <a:ext cx="424371" cy="396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D88A0CD6-6231-E5BB-B284-8F63DEABF941}"/>
              </a:ext>
            </a:extLst>
          </p:cNvPr>
          <p:cNvSpPr/>
          <p:nvPr/>
        </p:nvSpPr>
        <p:spPr>
          <a:xfrm>
            <a:off x="6407002" y="1689190"/>
            <a:ext cx="323384" cy="396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51A120A8-6D7F-564F-A310-2F427FC9CE8A}"/>
              </a:ext>
            </a:extLst>
          </p:cNvPr>
          <p:cNvSpPr/>
          <p:nvPr/>
        </p:nvSpPr>
        <p:spPr>
          <a:xfrm>
            <a:off x="8400509" y="1689190"/>
            <a:ext cx="323384" cy="396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4ACAA24A-156E-1CC2-E72A-9646D21A1FEC}"/>
              </a:ext>
            </a:extLst>
          </p:cNvPr>
          <p:cNvSpPr/>
          <p:nvPr/>
        </p:nvSpPr>
        <p:spPr>
          <a:xfrm>
            <a:off x="10423580" y="1689190"/>
            <a:ext cx="294900" cy="396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2C5BFBB0-2AB3-E3F0-8B89-1EC5B5B51BEC}"/>
              </a:ext>
            </a:extLst>
          </p:cNvPr>
          <p:cNvSpPr/>
          <p:nvPr/>
        </p:nvSpPr>
        <p:spPr>
          <a:xfrm>
            <a:off x="2754351" y="3242217"/>
            <a:ext cx="401444" cy="373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830DB7ED-7517-3111-11B9-8161536CB9CF}"/>
              </a:ext>
            </a:extLst>
          </p:cNvPr>
          <p:cNvSpPr/>
          <p:nvPr/>
        </p:nvSpPr>
        <p:spPr>
          <a:xfrm>
            <a:off x="4724049" y="3242217"/>
            <a:ext cx="350381" cy="373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C40D168E-B6E0-1967-7925-90365989BAC8}"/>
              </a:ext>
            </a:extLst>
          </p:cNvPr>
          <p:cNvSpPr/>
          <p:nvPr/>
        </p:nvSpPr>
        <p:spPr>
          <a:xfrm>
            <a:off x="6407002" y="3241362"/>
            <a:ext cx="350381" cy="373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DB1F2081-F833-0A62-0DEA-67747698C369}"/>
              </a:ext>
            </a:extLst>
          </p:cNvPr>
          <p:cNvSpPr/>
          <p:nvPr/>
        </p:nvSpPr>
        <p:spPr>
          <a:xfrm>
            <a:off x="8400509" y="3241362"/>
            <a:ext cx="305955" cy="373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ı</a:t>
            </a:r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7B2AD6E6-FB1C-2278-8883-9DB9AF2FD9C0}"/>
              </a:ext>
            </a:extLst>
          </p:cNvPr>
          <p:cNvSpPr/>
          <p:nvPr/>
        </p:nvSpPr>
        <p:spPr>
          <a:xfrm>
            <a:off x="10388012" y="3241362"/>
            <a:ext cx="305955" cy="373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913708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ABC326-9BCF-B145-EF42-F447B5F0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CNN(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Evrişimli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sinir Ağları)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AA02D0-13E4-EF7F-4F0A-67401DAB92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3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CNN, en yaygın olarak görüntü sınıflandırma ve tanıma için uygulanan derin sinir ağları alt kategorisidir.</a:t>
            </a:r>
            <a:r>
              <a:rPr lang="tr-TR" sz="3200" dirty="0">
                <a:solidFill>
                  <a:srgbClr val="15161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275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B6585D-D196-4FBD-7432-6046761468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1737" y="1338146"/>
            <a:ext cx="10485863" cy="44530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tr-TR" sz="3200" dirty="0">
              <a:solidFill>
                <a:srgbClr val="151617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sz="3200" dirty="0">
              <a:solidFill>
                <a:srgbClr val="151617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tr-TR" sz="3200" dirty="0">
                <a:solidFill>
                  <a:srgbClr val="15161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Giriş ve çıkış arasında CNN mimarisini oluşturmak için genelde üç tip katman kullanılır. 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70564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DD52E8F-691B-77D2-F098-ECC43A846E4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3200" dirty="0">
                <a:solidFill>
                  <a:srgbClr val="15161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katmanlar; </a:t>
            </a:r>
          </a:p>
          <a:p>
            <a:pPr algn="just"/>
            <a:r>
              <a:rPr lang="tr-TR" sz="3200" dirty="0">
                <a:solidFill>
                  <a:srgbClr val="15161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solidFill>
                  <a:srgbClr val="15161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evrişim</a:t>
            </a:r>
            <a:r>
              <a:rPr lang="tr-TR" sz="3200" dirty="0">
                <a:solidFill>
                  <a:srgbClr val="15161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katmanı,</a:t>
            </a:r>
          </a:p>
          <a:p>
            <a:pPr algn="just"/>
            <a:r>
              <a:rPr lang="tr-TR" sz="3200" dirty="0">
                <a:solidFill>
                  <a:srgbClr val="15161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havuz katmanı,</a:t>
            </a:r>
          </a:p>
          <a:p>
            <a:pPr algn="just"/>
            <a:r>
              <a:rPr lang="tr-TR" sz="3200" dirty="0">
                <a:solidFill>
                  <a:srgbClr val="15161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tam bağlantılı katmanlardır.</a:t>
            </a:r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08884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D6B9AC-F472-3FE7-0D71-AA32BF2F8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478" y="211873"/>
            <a:ext cx="11021749" cy="20028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tr-TR" sz="32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tr-TR" sz="32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3200" b="1" dirty="0" err="1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Evrişimsel</a:t>
            </a:r>
            <a:r>
              <a:rPr lang="tr-TR" sz="3200" b="1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Sinir Ağının(CNN)</a:t>
            </a:r>
            <a:br>
              <a:rPr lang="tr-TR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3200" b="1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Şematik Gösterimi</a:t>
            </a:r>
            <a:br>
              <a:rPr lang="tr-T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01353501-A01A-E477-3D44-8073EC5CA2E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450" y="2366963"/>
            <a:ext cx="9333570" cy="3424237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5DF4A52F-441A-24D4-2AA8-A7990D6C8281}"/>
              </a:ext>
            </a:extLst>
          </p:cNvPr>
          <p:cNvSpPr txBox="1"/>
          <p:nvPr/>
        </p:nvSpPr>
        <p:spPr>
          <a:xfrm>
            <a:off x="1360450" y="2862737"/>
            <a:ext cx="9333570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ŞEKİL-7 </a:t>
            </a:r>
            <a:r>
              <a:rPr lang="tr-TR" sz="1800" dirty="0">
                <a:solidFill>
                  <a:srgbClr val="191919"/>
                </a:solidFill>
                <a:effectLst/>
                <a:latin typeface="TimesNewRomanPSMT"/>
              </a:rPr>
              <a:t>YAPAY SİNİR AĞI VE EVRİŞİMSEL SİNİR AĞININ(CNN) ŞEMATİK GÖSTERİM</a:t>
            </a:r>
          </a:p>
          <a:p>
            <a:pPr algn="ctr">
              <a:lnSpc>
                <a:spcPct val="150000"/>
              </a:lnSpc>
            </a:pPr>
            <a:r>
              <a:rPr lang="tr-TR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tr-TR" sz="1800" dirty="0" err="1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</a:t>
            </a:r>
            <a:r>
              <a:rPr lang="tr-TR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://</a:t>
            </a:r>
            <a:r>
              <a:rPr lang="tr-TR" sz="1800" dirty="0" err="1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insightsimaging.springeropen.com</a:t>
            </a:r>
            <a:r>
              <a:rPr lang="tr-TR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tr-TR" sz="1800" dirty="0" err="1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articles</a:t>
            </a:r>
            <a:r>
              <a:rPr lang="tr-TR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/10.1007/s13244-018-0639-9)</a:t>
            </a:r>
            <a:endParaRPr lang="tr-T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tr-TR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tr-T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tr-TR" sz="1800" dirty="0">
                <a:solidFill>
                  <a:srgbClr val="191919"/>
                </a:solidFill>
                <a:effectLst/>
                <a:latin typeface="TimesNewRomanPSMT"/>
              </a:rPr>
              <a:t> 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40052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EE1399-1ADD-93F8-79B0-1A8C63A6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CNN(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Evrişimli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sinir Ağları)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5F7BDD-05EF-2DA3-84DB-DE6EC6E49C8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tr-TR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Deneysel çalışmanın kodlama aşamasında, </a:t>
            </a:r>
          </a:p>
          <a:p>
            <a:pPr marL="0" indent="0" algn="just">
              <a:buNone/>
            </a:pPr>
            <a:r>
              <a:rPr lang="tr-TR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D</a:t>
            </a:r>
            <a:r>
              <a:rPr lang="tr-TR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erin öğrenme alt kategorisinde görüntü sınıflandırmak için CNN </a:t>
            </a:r>
            <a:r>
              <a:rPr lang="tr-TR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metodojisi</a:t>
            </a:r>
            <a:r>
              <a:rPr lang="tr-TR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kullanılarak eğitim gerçekleştirildi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1105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30D8BC-5DEB-FBAE-3C90-879BED5A6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Giriş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BB8C39A-FD0E-BF18-12A9-B8C58E5384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tr-T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Teknoloji ile birlikte önem kazanan </a:t>
            </a:r>
            <a:r>
              <a:rPr lang="tr-TR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inovasyon</a:t>
            </a:r>
            <a:r>
              <a:rPr lang="tr-T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günümüzde etkilerini göstermektedir.</a:t>
            </a:r>
          </a:p>
          <a:p>
            <a:pPr marL="0" indent="0" algn="just">
              <a:buNone/>
            </a:pPr>
            <a:endParaRPr lang="tr-TR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tr-T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Teknoloji</a:t>
            </a: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 gelişimeler</a:t>
            </a:r>
            <a:r>
              <a:rPr lang="tr-T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Nanoteknoloji</a:t>
            </a:r>
            <a:r>
              <a:rPr lang="tr-T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 </a:t>
            </a:r>
            <a:r>
              <a:rPr lang="tr-TR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Nanobilimi</a:t>
            </a:r>
            <a:r>
              <a:rPr lang="tr-T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önemli kılmaktadır.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20238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14D7B2-FC77-89FE-5CD8-79700BCC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CNN(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Evrişimli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sinir Ağları)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802E49-20EB-6693-E940-FA3744A81D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9434" y="1761894"/>
            <a:ext cx="11285932" cy="4701968"/>
          </a:xfrm>
        </p:spPr>
        <p:txBody>
          <a:bodyPr>
            <a:normAutofit fontScale="92500"/>
          </a:bodyPr>
          <a:lstStyle/>
          <a:p>
            <a:pPr algn="just"/>
            <a:endParaRPr lang="tr-TR" sz="3200" dirty="0">
              <a:solidFill>
                <a:srgbClr val="1A1A1A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tr-TR" sz="32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Deney sırasında kullanılan yöntem; </a:t>
            </a:r>
          </a:p>
          <a:p>
            <a:pPr algn="just"/>
            <a:r>
              <a:rPr lang="tr-TR" sz="35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‘’RELU-</a:t>
            </a:r>
            <a:r>
              <a:rPr lang="tr-TR" sz="3500" dirty="0" err="1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softmax</a:t>
            </a:r>
            <a:r>
              <a:rPr lang="tr-TR" sz="35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’’ aktivasyon fonksiyonudur.</a:t>
            </a:r>
          </a:p>
          <a:p>
            <a:pPr algn="just"/>
            <a:r>
              <a:rPr lang="tr-TR" sz="35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3500" dirty="0" err="1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RMSprop</a:t>
            </a:r>
            <a:r>
              <a:rPr lang="tr-TR" sz="35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 Adam = 0.000001 olarak iki farklı hız döngüsünde </a:t>
            </a:r>
            <a:r>
              <a:rPr lang="tr-TR" sz="3500" dirty="0" err="1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tr-TR" sz="35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kodları oluşturuldu.</a:t>
            </a:r>
          </a:p>
          <a:p>
            <a:pPr algn="just"/>
            <a:r>
              <a:rPr lang="tr-TR" sz="35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3500" dirty="0" err="1">
                <a:solidFill>
                  <a:srgbClr val="1A1A1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tr-TR" sz="3500" dirty="0" err="1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poch</a:t>
            </a:r>
            <a:r>
              <a:rPr lang="tr-TR" sz="35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parametreleri ‘’25’’ ve ‘’100’’ olarak ayarlandı.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35017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17A062-907D-1858-B4AE-9AADD6FB80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04694"/>
            <a:ext cx="10363826" cy="44865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32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tr-TR" sz="3200" dirty="0">
              <a:solidFill>
                <a:srgbClr val="1A1A1A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tr-TR" sz="3200" dirty="0" err="1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Verilerİn</a:t>
            </a:r>
            <a:r>
              <a:rPr lang="tr-TR" sz="32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eğitimi CNN’de sınıflandırma yöntemiyle gerçekleştirildi.</a:t>
            </a:r>
          </a:p>
          <a:p>
            <a:pPr marL="0" indent="0" algn="just">
              <a:buNone/>
            </a:pPr>
            <a:endParaRPr lang="tr-TR" sz="3200" dirty="0">
              <a:solidFill>
                <a:srgbClr val="1A1A1A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97083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A9CA690-FCA6-3521-10E2-6C062607FE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tr-TR" sz="3200" dirty="0" err="1">
                <a:solidFill>
                  <a:srgbClr val="1A1A1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tr-TR" sz="3200" dirty="0" err="1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atplotlib’de</a:t>
            </a:r>
            <a:r>
              <a:rPr lang="tr-TR" sz="32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elde edilen grafiksel verilerden elde edildi.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30281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C5C324-D583-EE53-4666-4626DEDD9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968244"/>
          </a:xfrm>
        </p:spPr>
        <p:txBody>
          <a:bodyPr/>
          <a:lstStyle/>
          <a:p>
            <a:b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BULGULAR</a:t>
            </a:r>
          </a:p>
        </p:txBody>
      </p:sp>
    </p:spTree>
    <p:extLst>
      <p:ext uri="{BB962C8B-B14F-4D97-AF65-F5344CB8AC3E}">
        <p14:creationId xmlns:p14="http://schemas.microsoft.com/office/powerpoint/2010/main" val="1870305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23C502-1B97-4C5E-7801-9E25D8EF75B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just">
              <a:buNone/>
            </a:pPr>
            <a:endParaRPr lang="tr-TR" sz="3200" dirty="0">
              <a:solidFill>
                <a:srgbClr val="1A1A1A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tr-TR" sz="32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3200" dirty="0">
                <a:solidFill>
                  <a:srgbClr val="1A1A1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tr-TR" sz="32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eğer sonuçları karşılaştırılmalı olarak aşağıdaki tabloda değerlendirilmektedir.</a:t>
            </a:r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91829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568809-D8C1-8926-80E9-A4A0372FF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132" y="289932"/>
            <a:ext cx="10531095" cy="1924763"/>
          </a:xfrm>
        </p:spPr>
        <p:txBody>
          <a:bodyPr>
            <a:noAutofit/>
          </a:bodyPr>
          <a:lstStyle/>
          <a:p>
            <a:b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Deneysel sonuçlar, 4 kategorideki en yüksek Model doğruluk oranı ile oluşturuldu. </a:t>
            </a:r>
            <a:b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Eğitim başarı yüzdesi CNN sınıflandırma tekniğinde yapılan  eğitim değerleri ile kıyaslandı.</a:t>
            </a:r>
            <a:b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Tablo-1 deneysel çalışmada elde edilen sonuçlar</a:t>
            </a:r>
            <a:b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78474634-F801-33C3-2186-EABC040438E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981579"/>
            <a:ext cx="10363200" cy="2195005"/>
          </a:xfrm>
        </p:spPr>
      </p:pic>
    </p:spTree>
    <p:extLst>
      <p:ext uri="{BB962C8B-B14F-4D97-AF65-F5344CB8AC3E}">
        <p14:creationId xmlns:p14="http://schemas.microsoft.com/office/powerpoint/2010/main" val="888350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D26A08-591E-B314-CE01-DC0500DF1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992459"/>
            <a:ext cx="10364451" cy="5062653"/>
          </a:xfrm>
        </p:spPr>
        <p:txBody>
          <a:bodyPr>
            <a:normAutofit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Tartışma, Sonuç ve Öneriler</a:t>
            </a:r>
          </a:p>
        </p:txBody>
      </p:sp>
    </p:spTree>
    <p:extLst>
      <p:ext uri="{BB962C8B-B14F-4D97-AF65-F5344CB8AC3E}">
        <p14:creationId xmlns:p14="http://schemas.microsoft.com/office/powerpoint/2010/main" val="3964163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48DAC3-85DE-4358-F856-E08569A7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RMSprop’ta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25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 gerçekleşen eğitim sonrasında oluşan model doğruluğu için grafik sonuç değeri ve görseli aşağıda yer almaktadır:</a:t>
            </a:r>
            <a:b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0.97</a:t>
            </a:r>
          </a:p>
        </p:txBody>
      </p:sp>
      <p:pic>
        <p:nvPicPr>
          <p:cNvPr id="4" name="Görüntü" descr="Görüntü">
            <a:extLst>
              <a:ext uri="{FF2B5EF4-FFF2-40B4-BE49-F238E27FC236}">
                <a16:creationId xmlns:a16="http://schemas.microsoft.com/office/drawing/2014/main" id="{FA1FADDE-A293-E716-E592-8132F71F318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17289" y="2340458"/>
            <a:ext cx="8408018" cy="389902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Dikdörtgen 2"/>
          <p:cNvSpPr/>
          <p:nvPr/>
        </p:nvSpPr>
        <p:spPr>
          <a:xfrm>
            <a:off x="1248937" y="6211669"/>
            <a:ext cx="97369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Şekil-8 </a:t>
            </a:r>
            <a:r>
              <a:rPr lang="tr-TR" sz="20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rmsprop</a:t>
            </a:r>
            <a:r>
              <a:rPr lang="tr-TR" sz="20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25 </a:t>
            </a:r>
            <a:r>
              <a:rPr lang="tr-TR" sz="20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epoch</a:t>
            </a:r>
            <a:r>
              <a:rPr lang="tr-TR" sz="20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ile oluşan </a:t>
            </a:r>
            <a:r>
              <a:rPr lang="tr-TR" sz="20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matplotlib</a:t>
            </a:r>
            <a:r>
              <a:rPr lang="tr-TR" sz="20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grafik çıktısı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9382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51B139-E22B-4391-0C89-4D971F0F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RMSprop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100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 gerçekleşen eğitim sonrasında oluşan model doğruluğu için grafik sonuç değeri ve görseli aşağıda yer almaktadır:</a:t>
            </a:r>
            <a:b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1800" dirty="0"/>
              <a:t>        </a:t>
            </a:r>
            <a:br>
              <a:rPr lang="tr-TR" sz="1800" dirty="0">
                <a:solidFill>
                  <a:srgbClr val="000000"/>
                </a:solidFill>
              </a:rPr>
            </a:br>
            <a:br>
              <a:rPr lang="tr-TR" sz="1800" dirty="0">
                <a:solidFill>
                  <a:srgbClr val="000000"/>
                </a:solidFill>
              </a:rPr>
            </a:b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0.98</a:t>
            </a:r>
          </a:p>
        </p:txBody>
      </p:sp>
      <p:pic>
        <p:nvPicPr>
          <p:cNvPr id="4" name="Görüntü" descr="Görüntü">
            <a:extLst>
              <a:ext uri="{FF2B5EF4-FFF2-40B4-BE49-F238E27FC236}">
                <a16:creationId xmlns:a16="http://schemas.microsoft.com/office/drawing/2014/main" id="{CB88FDD1-95A3-1CA0-83FD-03171D503E4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59366" y="2135600"/>
            <a:ext cx="9958039" cy="410388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Dikdörtgen 2"/>
          <p:cNvSpPr/>
          <p:nvPr/>
        </p:nvSpPr>
        <p:spPr>
          <a:xfrm>
            <a:off x="1849805" y="6239483"/>
            <a:ext cx="9079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Şekil-9 </a:t>
            </a:r>
            <a:r>
              <a:rPr lang="tr-TR" sz="20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rmsprop</a:t>
            </a:r>
            <a:r>
              <a:rPr lang="tr-TR" sz="20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100 </a:t>
            </a:r>
            <a:r>
              <a:rPr lang="tr-TR" sz="20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epoch</a:t>
            </a:r>
            <a:r>
              <a:rPr lang="tr-TR" sz="20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ile oluşan </a:t>
            </a:r>
            <a:r>
              <a:rPr lang="tr-TR" sz="20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matplotlib</a:t>
            </a:r>
            <a:r>
              <a:rPr lang="tr-TR" sz="20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grafik çıktısı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38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43112A-5740-3584-8C46-95E35961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 = 0.000001 ile   25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epochta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gerçekleşen eğitim sonrasında oluşan model doğruluğu için grafik sonuç değeri ve görseli aşağıda yer almaktadır: </a:t>
            </a:r>
            <a:b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0.72</a:t>
            </a:r>
          </a:p>
        </p:txBody>
      </p:sp>
      <p:pic>
        <p:nvPicPr>
          <p:cNvPr id="4" name="Görüntü" descr="Görüntü">
            <a:extLst>
              <a:ext uri="{FF2B5EF4-FFF2-40B4-BE49-F238E27FC236}">
                <a16:creationId xmlns:a16="http://schemas.microsoft.com/office/drawing/2014/main" id="{71DB30BE-C7B5-E899-AFBB-42D59B737F0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1918076"/>
            <a:ext cx="10364451" cy="3424237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Dikdörtgen 2"/>
          <p:cNvSpPr/>
          <p:nvPr/>
        </p:nvSpPr>
        <p:spPr>
          <a:xfrm>
            <a:off x="1037063" y="5516324"/>
            <a:ext cx="105756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Şekil-10 adam=0.000001 25 </a:t>
            </a:r>
            <a:r>
              <a:rPr lang="tr-TR" sz="20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epoch</a:t>
            </a:r>
            <a:r>
              <a:rPr lang="tr-TR" sz="20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ile oluşan </a:t>
            </a:r>
            <a:r>
              <a:rPr lang="tr-TR" sz="20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matplotlib</a:t>
            </a:r>
            <a:r>
              <a:rPr lang="tr-TR" sz="20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grafik çıktısı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405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7B4AB8-8E11-300D-E269-2676DA78C5C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Mühendislik problemlerinin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teknoloji boyutunda değerlendirilmesi uygulamada son derece önemlidir.</a:t>
            </a:r>
          </a:p>
          <a:p>
            <a:pPr marL="0" indent="0" algn="just">
              <a:buNone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828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EC87B5-8E73-3C29-AFBF-9820D73AB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Adam = 0.000001 ile   100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epoch’ta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gerçekleşen eğitim sonrasında oluşan model doğruluğu için grafik sonuç değeri ve görseli aşağıda yer almaktadır:</a:t>
            </a:r>
            <a:b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0.94</a:t>
            </a:r>
            <a:br>
              <a:rPr lang="tr-TR" sz="800" dirty="0">
                <a:solidFill>
                  <a:srgbClr val="000000"/>
                </a:solidFill>
              </a:rPr>
            </a:b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örüntü" descr="Görüntü">
            <a:extLst>
              <a:ext uri="{FF2B5EF4-FFF2-40B4-BE49-F238E27FC236}">
                <a16:creationId xmlns:a16="http://schemas.microsoft.com/office/drawing/2014/main" id="{C5A2B844-1C22-F73E-5617-5E5933A5296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46409" y="2574131"/>
            <a:ext cx="10615961" cy="30099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Dikdörtgen 2"/>
          <p:cNvSpPr/>
          <p:nvPr/>
        </p:nvSpPr>
        <p:spPr>
          <a:xfrm>
            <a:off x="1581573" y="5867627"/>
            <a:ext cx="97730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Şekil-11 adam=0.000001 100 </a:t>
            </a:r>
            <a:r>
              <a:rPr lang="tr-TR" sz="20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epoch</a:t>
            </a:r>
            <a:r>
              <a:rPr lang="tr-TR" sz="20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ile oluşan </a:t>
            </a:r>
            <a:r>
              <a:rPr lang="tr-TR" sz="20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matplotlib</a:t>
            </a:r>
            <a:r>
              <a:rPr lang="tr-TR" sz="20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grafik çıktısı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5215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132F8E5-4DD9-870B-9693-29F52595C9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4039" y="1137424"/>
            <a:ext cx="10463561" cy="4653775"/>
          </a:xfrm>
        </p:spPr>
        <p:txBody>
          <a:bodyPr>
            <a:normAutofit/>
          </a:bodyPr>
          <a:lstStyle/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Elde edilen sonuç tablosundaki tüm ‘’ Model doğruluk oranları ’’ incelendi.</a:t>
            </a:r>
          </a:p>
          <a:p>
            <a:pPr marL="0" indent="0" algn="just">
              <a:buNone/>
            </a:pPr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 ile model eğitiminde sınıflandırma değer sonucunun yüzdelik olarak değerlendirildi.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21034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CDBBE7-70E2-E57A-C671-CC52B49C87B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68" y="847494"/>
            <a:ext cx="10653132" cy="4943706"/>
          </a:xfrm>
        </p:spPr>
        <p:txBody>
          <a:bodyPr>
            <a:normAutofit fontScale="92500" lnSpcReduction="20000"/>
          </a:bodyPr>
          <a:lstStyle/>
          <a:p>
            <a:pPr algn="just"/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iyi değerin RELU-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aktivasyon fonksiyonu ile gerçekleştiği gözlemlendi.</a:t>
            </a:r>
          </a:p>
          <a:p>
            <a:pPr marL="0" indent="0" algn="just">
              <a:buNone/>
            </a:pP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(Deneysel çalışmada Sigmoid,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softplus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fonksiyonları ile denemeler yapıldı.</a:t>
            </a:r>
          </a:p>
          <a:p>
            <a:pPr marL="0" indent="0" algn="just">
              <a:buNone/>
            </a:pP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fonksiyonların sonuç değerleri,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sınıflandırma eğitimine uygun olmadığı için deneysel sonuçlarda yer verilmedi.)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20218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B57769-CFFC-4504-30D1-6ACD09D4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Neden </a:t>
            </a:r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tr-T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4BD7E0-7FE0-24A7-DE58-AE698950E5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6049" y="1628078"/>
            <a:ext cx="11452302" cy="4917688"/>
          </a:xfrm>
        </p:spPr>
        <p:txBody>
          <a:bodyPr>
            <a:noAutofit/>
          </a:bodyPr>
          <a:lstStyle/>
          <a:p>
            <a:pPr algn="just"/>
            <a:r>
              <a:rPr lang="tr-TR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Relu’da</a:t>
            </a:r>
            <a:r>
              <a:rPr lang="tr-TR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tr-TR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Hesaplama yükü sigmoid ve hiperbolik tanjant fonksiyonlarına göre azdır.</a:t>
            </a:r>
          </a:p>
          <a:p>
            <a:pPr marL="0" indent="0" algn="just">
              <a:buNone/>
            </a:pPr>
            <a:r>
              <a:rPr lang="tr-TR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Ayrıca derin öğrenme tekniklerinde çok katmanlı ağlarda daha çok tercih edilmesini sağlar</a:t>
            </a:r>
            <a:r>
              <a:rPr lang="tr-TR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068785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93210B-59A1-ECB4-A68A-2F18B8884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Neden </a:t>
            </a:r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tr-TR" sz="4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D371A28-0ACE-CF77-050A-8C1F40AE2C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2165" y="1839951"/>
            <a:ext cx="10816683" cy="4661209"/>
          </a:xfrm>
        </p:spPr>
        <p:txBody>
          <a:bodyPr>
            <a:normAutofit/>
          </a:bodyPr>
          <a:lstStyle/>
          <a:p>
            <a:pPr algn="just"/>
            <a:r>
              <a:rPr lang="tr-TR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sz="3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tr-TR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Derin öğrenme de </a:t>
            </a:r>
            <a:r>
              <a:rPr lang="tr-TR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tr-TR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tr-TR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sınıflandırma eğitimi yapılırken,</a:t>
            </a:r>
          </a:p>
          <a:p>
            <a:pPr marL="0" indent="0" algn="just">
              <a:buNone/>
            </a:pPr>
            <a:r>
              <a:rPr lang="tr-TR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ikiden fazla sınıflama gereken  durumlarda kullanılır.</a:t>
            </a:r>
          </a:p>
          <a:p>
            <a:pPr algn="just"/>
            <a:endParaRPr lang="tr-TR" sz="5100" b="0" i="0" dirty="0">
              <a:solidFill>
                <a:srgbClr val="3C3D3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8207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2864E2-A905-4BC1-3E79-C957C380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Neden </a:t>
            </a:r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tr-TR" sz="4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D7147F-A1E5-A34B-747C-E4F82ACA5E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0293" y="1773044"/>
            <a:ext cx="11597268" cy="40181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tr-TR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tr-TR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özellikle çıkış katmanında kullanımı,</a:t>
            </a:r>
          </a:p>
          <a:p>
            <a:pPr marL="0" indent="0" algn="just">
              <a:buNone/>
            </a:pPr>
            <a:r>
              <a:rPr lang="tr-TR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olasılıksal</a:t>
            </a:r>
            <a:r>
              <a:rPr lang="tr-TR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yorumların gerçekleşmesini avantaj haline dönüştürür.</a:t>
            </a:r>
          </a:p>
          <a:p>
            <a:pPr marL="0" indent="0" algn="just">
              <a:buNone/>
            </a:pPr>
            <a:r>
              <a:rPr lang="tr-TR" sz="3600" b="0" i="0" dirty="0">
                <a:solidFill>
                  <a:srgbClr val="3C3D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87702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95FFD5-D810-1533-6CB2-B5247BC283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92470"/>
            <a:ext cx="10363826" cy="4298730"/>
          </a:xfrm>
        </p:spPr>
        <p:txBody>
          <a:bodyPr/>
          <a:lstStyle/>
          <a:p>
            <a:pPr marL="0" indent="0" algn="just">
              <a:buNone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Süreçte kullanılan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RMSprop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değeri olarak 100 olmasının mümkün olduğu durumda, Yapay zekâ görüntü eğitiminin en iyi sonuç çıkarımı yapıldı.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846265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F75EED-14A0-7D6B-2145-3C769473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Aşağıda ayrıca en iyi SEM görüntüsü de elde edilmektedir.</a:t>
            </a:r>
            <a:br>
              <a:rPr lang="tr-T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1585914" y="5441395"/>
            <a:ext cx="950895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tr-T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ŞEKİL-12 AI TEKNİĞİ İLE YAPILAN SINIFLANDIRMADA OLUŞAN SEM(LİF) GÖRÜNTÜ ÇIKTISI</a:t>
            </a:r>
            <a:r>
              <a:rPr lang="tr-TR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E92A9F2-B8C3-7AC0-3EE3-EA3C9855D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1416605"/>
            <a:ext cx="10314278" cy="376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415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48F5E0-1EC5-3AA7-320D-5786AE52CE2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Tabi ki buradaki değerler model veri setinde eğitilen verilere ve parametrelere göre değişiklik göstermektedir.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051164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666527-9A96-C42B-9DD6-7E903A48588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1444" y="1103972"/>
            <a:ext cx="10876156" cy="4687228"/>
          </a:xfrm>
        </p:spPr>
        <p:txBody>
          <a:bodyPr>
            <a:normAutofit/>
          </a:bodyPr>
          <a:lstStyle/>
          <a:p>
            <a:pPr algn="just"/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 görüntülerinin tek tek incelenmesi için farklı fonksiyonlar işe koşulabilir.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2699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E37B95-BE9F-75C8-838A-EC01971600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kavramlar Yapay Zekâ farkındalığını günden güne arttırmaktadır.</a:t>
            </a:r>
          </a:p>
          <a:p>
            <a:pPr marL="0" indent="0" algn="just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764567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19B0B7-7D43-24B3-1ACE-AC2F66C54B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Derin öğrenmede görüntü sayısı arttırılarak, daha iyi ve gerçekçi sonuçların oluşturulabileceği, yapılacak ileriki çalışmalarla anahtar niteliği taşımaktadır.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595335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23747" y="618518"/>
            <a:ext cx="10854480" cy="886898"/>
          </a:xfrm>
        </p:spPr>
        <p:txBody>
          <a:bodyPr>
            <a:normAutofit fontScale="90000"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Çalışma kapsamında yapılan sunumlar ve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makAleler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423121" y="1427356"/>
            <a:ext cx="11519835" cy="52299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ISASWINTER-2022(DECEMBER 8-10,2022)</a:t>
            </a:r>
          </a:p>
          <a:p>
            <a:pPr marL="0" indent="0">
              <a:buNone/>
            </a:pPr>
            <a:r>
              <a:rPr lang="en-US" sz="1400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https://www.isassymposium.org/?go=isaswinter2022</a:t>
            </a:r>
            <a:endParaRPr lang="en-US" sz="1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 PAPER </a:t>
            </a:r>
            <a:r>
              <a:rPr lang="tr-T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PAGE:Analysis</a:t>
            </a:r>
            <a:r>
              <a:rPr lang="tr-T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SEM </a:t>
            </a:r>
            <a:r>
              <a:rPr lang="tr-T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r>
              <a:rPr lang="tr-T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Artificial</a:t>
            </a:r>
            <a:r>
              <a:rPr lang="tr-T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</a:t>
            </a:r>
            <a:r>
              <a:rPr lang="tr-T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tr-T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/SEM Görüntülerinin Yapay Zekâ Metotları ile Analizi.............................................................................................. 14</a:t>
            </a:r>
            <a:endParaRPr lang="tr-TR" sz="1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ICSAR(DECEMBER 10-13,2022)</a:t>
            </a:r>
          </a:p>
          <a:p>
            <a:pPr marL="0" indent="0">
              <a:buNone/>
            </a:pPr>
            <a:r>
              <a:rPr lang="en-US" sz="1400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https://www.icsarconf.com/</a:t>
            </a:r>
            <a:endParaRPr lang="en-US" sz="1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 PAPER PAGE:</a:t>
            </a:r>
            <a:r>
              <a:rPr lang="tr-TR" sz="1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 Image </a:t>
            </a:r>
            <a:r>
              <a:rPr lang="tr-TR" sz="1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tr-TR" sz="1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sz="1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CNN </a:t>
            </a:r>
            <a:r>
              <a:rPr lang="tr-TR" sz="1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tr-TR" sz="1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tr-TR" sz="1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Learning </a:t>
            </a:r>
            <a:r>
              <a:rPr lang="tr-TR" sz="1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tr-TR" sz="1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……………………………………………….…………1278 </a:t>
            </a:r>
            <a:endParaRPr lang="tr-T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EURASİANSCİENTECH(DECEMBER 14-16,2022)</a:t>
            </a:r>
          </a:p>
          <a:p>
            <a:pPr marL="0" indent="0">
              <a:buNone/>
            </a:pPr>
            <a:r>
              <a:rPr lang="tr-TR" sz="1400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https://www.eurasianscientech.org/</a:t>
            </a:r>
            <a:endParaRPr lang="tr-TR" sz="1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 PAPER PAGE: </a:t>
            </a:r>
            <a:r>
              <a:rPr lang="tr-TR" sz="1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 Image </a:t>
            </a:r>
            <a:r>
              <a:rPr lang="tr-TR" sz="1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tr-TR" sz="1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sz="1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……………………………………………….…………809</a:t>
            </a:r>
          </a:p>
          <a:p>
            <a:pPr marL="0" indent="0">
              <a:buNone/>
            </a:pP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BILMES(DECEMBER 16-18,2022)</a:t>
            </a:r>
          </a:p>
          <a:p>
            <a:pPr marL="0" indent="0">
              <a:buNone/>
            </a:pPr>
            <a:r>
              <a:rPr lang="tr-TR" sz="1400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https://bilmescongress.com/</a:t>
            </a:r>
            <a:endParaRPr lang="tr-TR" sz="1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 PAPER PAGE:</a:t>
            </a:r>
            <a:r>
              <a:rPr lang="tr-TR" sz="1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tr-TR" sz="1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CLASSIFYING SEM IMAGES WITH CNN METHODOLOGY ………………………………………………….5</a:t>
            </a:r>
          </a:p>
          <a:p>
            <a:pPr marL="0" indent="0">
              <a:buNone/>
            </a:pPr>
            <a:r>
              <a:rPr lang="tr-TR" sz="1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 OF SEM IMAGES WITH MACHINE LEARNING METHODOLOGY …………………………..6</a:t>
            </a:r>
            <a:endParaRPr lang="tr-T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SEM IMAGES USING NANOTECHNOLOGY AND ARTIFICIAL INTELLIGENCE TECHNIQUES …………7</a:t>
            </a:r>
          </a:p>
          <a:p>
            <a:pPr marL="0" indent="0">
              <a:buNone/>
            </a:pPr>
            <a:r>
              <a:rPr lang="tr-TR" sz="1500">
                <a:latin typeface="Times New Roman" panose="02020603050405020304" pitchFamily="18" charset="0"/>
                <a:cs typeface="Times New Roman" panose="02020603050405020304" pitchFamily="18" charset="0"/>
              </a:rPr>
              <a:t>5. EDOJAT </a:t>
            </a:r>
            <a:r>
              <a:rPr lang="tr-T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(DERGİPARK)</a:t>
            </a:r>
          </a:p>
          <a:p>
            <a:pPr marL="0" indent="0">
              <a:buNone/>
            </a:pP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1219252-"Analysis of SEM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Images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Artificial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Intelligence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Methods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 </a:t>
            </a:r>
            <a:endParaRPr lang="tr-T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1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1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186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EF7534-919A-4598-5425-7B335F46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Kaynakça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4CC7220-35F8-33D1-BC64-38C8225598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6479" y="1148576"/>
            <a:ext cx="11021122" cy="5597912"/>
          </a:xfrm>
        </p:spPr>
        <p:txBody>
          <a:bodyPr>
            <a:normAutofit fontScale="25000" lnSpcReduction="20000"/>
          </a:bodyPr>
          <a:lstStyle/>
          <a:p>
            <a:pPr marL="0" indent="0" algn="just" defTabSz="457200">
              <a:lnSpc>
                <a:spcPts val="3900"/>
              </a:lnSpc>
              <a:spcBef>
                <a:spcPts val="0"/>
              </a:spcBef>
              <a:buClrTx/>
              <a:buSzTx/>
              <a:buNone/>
              <a:defRPr sz="1466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tr-T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457200">
              <a:lnSpc>
                <a:spcPts val="3900"/>
              </a:lnSpc>
              <a:spcBef>
                <a:spcPts val="0"/>
              </a:spcBef>
              <a:buClrTx/>
              <a:buSzTx/>
              <a:buNone/>
              <a:defRPr sz="146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R. </a:t>
            </a:r>
            <a:r>
              <a:rPr lang="tr-T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Saini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S. </a:t>
            </a:r>
            <a:r>
              <a:rPr lang="tr-T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Saini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S. </a:t>
            </a:r>
            <a:r>
              <a:rPr lang="tr-T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Sharma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‘’</a:t>
            </a:r>
            <a:r>
              <a:rPr lang="tr-T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Nanotechnology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medicine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’’, </a:t>
            </a:r>
            <a:r>
              <a:rPr lang="tr-T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cutaneous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aesthetic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surgery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vol.3, no.1, pp.32–33, 2010. </a:t>
            </a:r>
          </a:p>
          <a:p>
            <a:pPr marL="0" indent="0" algn="just" defTabSz="457200">
              <a:lnSpc>
                <a:spcPts val="3900"/>
              </a:lnSpc>
              <a:spcBef>
                <a:spcPts val="0"/>
              </a:spcBef>
              <a:buClrTx/>
              <a:buSzTx/>
              <a:buNone/>
              <a:defRPr sz="1466" u="sng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tr-TR" sz="32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https://doi.org/10.4103/0974-2077.63301</a:t>
            </a:r>
            <a:r>
              <a:rPr lang="tr-TR" sz="32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r-T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457200">
              <a:lnSpc>
                <a:spcPts val="3900"/>
              </a:lnSpc>
              <a:spcBef>
                <a:spcPts val="0"/>
              </a:spcBef>
              <a:buClrTx/>
              <a:buSzTx/>
              <a:buNone/>
              <a:defRPr sz="146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A. J. </a:t>
            </a:r>
            <a:r>
              <a:rPr lang="tr-T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Heinrich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W. D. </a:t>
            </a:r>
            <a:r>
              <a:rPr lang="tr-T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Oliver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L. M. K. </a:t>
            </a:r>
            <a:r>
              <a:rPr lang="tr-T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Vandersypen,etal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‘’Quantum-</a:t>
            </a:r>
            <a:r>
              <a:rPr lang="tr-T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coherent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nanoscience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’’, </a:t>
            </a:r>
            <a:r>
              <a:rPr lang="tr-T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Nat.Nanotechnol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no.16, pp.1318–1329, 2021.</a:t>
            </a:r>
          </a:p>
          <a:p>
            <a:pPr marL="0" indent="0" algn="just" defTabSz="457200">
              <a:lnSpc>
                <a:spcPts val="3900"/>
              </a:lnSpc>
              <a:spcBef>
                <a:spcPts val="0"/>
              </a:spcBef>
              <a:buClrTx/>
              <a:buSzTx/>
              <a:buNone/>
              <a:defRPr sz="1466" u="sng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tr-TR" sz="32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https://doi.org/10.1038/s41565-021-00994-1</a:t>
            </a:r>
            <a:r>
              <a:rPr lang="tr-TR" sz="32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r-T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457200">
              <a:lnSpc>
                <a:spcPts val="3900"/>
              </a:lnSpc>
              <a:spcBef>
                <a:spcPts val="0"/>
              </a:spcBef>
              <a:buClrTx/>
              <a:buSzTx/>
              <a:buNone/>
              <a:defRPr sz="146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T.J. </a:t>
            </a:r>
            <a:r>
              <a:rPr lang="tr-T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Booth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M.A.B. Baker, ‘’</a:t>
            </a:r>
            <a:r>
              <a:rPr lang="tr-T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32 - </a:t>
            </a:r>
            <a:r>
              <a:rPr lang="tr-T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Nanotechnology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Observing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tr-T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Nanometer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’’, </a:t>
            </a:r>
            <a:r>
              <a:rPr lang="tr-T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Pharmacognosy,Academic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pp.633-643, 2017.</a:t>
            </a:r>
          </a:p>
          <a:p>
            <a:pPr marL="0" indent="0" algn="just" defTabSz="457200">
              <a:lnSpc>
                <a:spcPts val="3900"/>
              </a:lnSpc>
              <a:spcBef>
                <a:spcPts val="0"/>
              </a:spcBef>
              <a:buClrTx/>
              <a:buSzTx/>
              <a:buNone/>
              <a:defRPr sz="1466" u="sng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tr-TR" sz="32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https://doi.org/10.1016/B978-0-12-802104-0.00032-9</a:t>
            </a:r>
            <a:r>
              <a:rPr lang="tr-TR" sz="32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r-T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457200">
              <a:lnSpc>
                <a:spcPts val="3900"/>
              </a:lnSpc>
              <a:spcBef>
                <a:spcPts val="0"/>
              </a:spcBef>
              <a:buClrTx/>
              <a:buSzTx/>
              <a:buNone/>
              <a:defRPr sz="146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G. </a:t>
            </a:r>
            <a:r>
              <a:rPr lang="tr-T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Caruso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L. </a:t>
            </a:r>
            <a:r>
              <a:rPr lang="tr-T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Merlo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tr-T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Caffo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’’6 – </a:t>
            </a:r>
            <a:r>
              <a:rPr lang="tr-T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’’, Editor(s): G. </a:t>
            </a:r>
            <a:r>
              <a:rPr lang="tr-T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Caruso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L. </a:t>
            </a:r>
            <a:r>
              <a:rPr lang="tr-T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Merlo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tr-T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Caffo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Innovative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Brain </a:t>
            </a:r>
            <a:r>
              <a:rPr lang="tr-T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Therapy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Woodhead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Publishing, pp.167-173, ISBN 9781907568596, 2014.</a:t>
            </a:r>
          </a:p>
          <a:p>
            <a:pPr marL="0" indent="0" algn="just" defTabSz="457200">
              <a:lnSpc>
                <a:spcPts val="3900"/>
              </a:lnSpc>
              <a:spcBef>
                <a:spcPts val="0"/>
              </a:spcBef>
              <a:buClrTx/>
              <a:buSzTx/>
              <a:buNone/>
              <a:defRPr sz="1466" u="sng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tr-TR" sz="32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https://doi.org/10.1533/9781908818744.167</a:t>
            </a:r>
            <a:r>
              <a:rPr lang="tr-TR" sz="32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457200">
              <a:lnSpc>
                <a:spcPts val="3900"/>
              </a:lnSpc>
              <a:spcBef>
                <a:spcPts val="0"/>
              </a:spcBef>
              <a:buClrTx/>
              <a:buSzTx/>
              <a:buNone/>
              <a:defRPr sz="146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J.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Devreese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‘’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Nanosensors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Feynman's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Birth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Nanotechnology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’’, MRS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Bulletin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v.32(9), pp.718-725, 2007.</a:t>
            </a:r>
          </a:p>
          <a:p>
            <a:pPr marL="0" indent="0" algn="just" defTabSz="457200">
              <a:lnSpc>
                <a:spcPts val="3900"/>
              </a:lnSpc>
              <a:spcBef>
                <a:spcPts val="0"/>
              </a:spcBef>
              <a:buClrTx/>
              <a:buSzTx/>
              <a:buNone/>
              <a:defRPr sz="1466" u="sng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tr-TR" sz="32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https://doi.org/10.1557/mrs2007.147</a:t>
            </a:r>
            <a:r>
              <a:rPr lang="tr-TR" sz="32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 defTabSz="457200">
              <a:lnSpc>
                <a:spcPts val="3900"/>
              </a:lnSpc>
              <a:spcBef>
                <a:spcPts val="0"/>
              </a:spcBef>
              <a:buClrTx/>
              <a:buSzTx/>
              <a:buNone/>
              <a:defRPr sz="1466" u="sng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tr-T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91412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05B06A-D9B7-2FE1-3F22-AF1660F3A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Kaynakça</a:t>
            </a:r>
            <a:endParaRPr lang="tr-TR" sz="2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6562F8-9669-A07D-DB11-072C8D3AFA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8780" y="713677"/>
            <a:ext cx="10998820" cy="5742879"/>
          </a:xfrm>
        </p:spPr>
        <p:txBody>
          <a:bodyPr>
            <a:normAutofit fontScale="25000" lnSpcReduction="20000"/>
          </a:bodyPr>
          <a:lstStyle/>
          <a:p>
            <a:pPr marL="0" indent="0" algn="just" defTabSz="457200">
              <a:lnSpc>
                <a:spcPts val="3900"/>
              </a:lnSpc>
              <a:spcBef>
                <a:spcPts val="0"/>
              </a:spcBef>
              <a:buClrTx/>
              <a:buSzTx/>
              <a:buNone/>
              <a:defRPr sz="1466" u="sng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tr-TR" sz="2000" u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457200">
              <a:lnSpc>
                <a:spcPts val="3900"/>
              </a:lnSpc>
              <a:spcBef>
                <a:spcPts val="1600"/>
              </a:spcBef>
              <a:buClrTx/>
              <a:buSzTx/>
              <a:buNone/>
              <a:defRPr sz="146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McCarthy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J.,’’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artificial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’’,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Stanford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http://www-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formal.stanford.edu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jmc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whatisai.pdf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[7]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ars.els-cdn.com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/1-s2.0-S0039914018302054-fx1_lrg.jpg</a:t>
            </a:r>
            <a:r>
              <a:rPr lang="tr-TR" sz="3200" dirty="0">
                <a:latin typeface="Times New Roman" panose="02020603050405020304" pitchFamily="18" charset="0"/>
                <a:ea typeface="Times Roman"/>
                <a:cs typeface="Times New Roman" panose="02020603050405020304" pitchFamily="18" charset="0"/>
                <a:sym typeface="Times Roman"/>
              </a:rPr>
              <a:t> </a:t>
            </a:r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457200">
              <a:lnSpc>
                <a:spcPts val="3900"/>
              </a:lnSpc>
              <a:spcBef>
                <a:spcPts val="0"/>
              </a:spcBef>
              <a:buClrTx/>
              <a:buSzTx/>
              <a:buNone/>
              <a:defRPr sz="146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J.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Raitoharju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‘’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Chapter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3 -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’’, Editor(s): Al.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Iosifidis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Tefas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Perception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Cognition,Academic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Press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pp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35-69, ISBN 9780323857871, 2022,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doi.org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/10.1016/B978-0-32-385787-1.00008-7.</a:t>
            </a:r>
          </a:p>
          <a:p>
            <a:pPr marL="0" indent="0" algn="just" defTabSz="457200">
              <a:lnSpc>
                <a:spcPts val="3900"/>
              </a:lnSpc>
              <a:spcBef>
                <a:spcPts val="0"/>
              </a:spcBef>
              <a:buClrTx/>
              <a:buSzTx/>
              <a:buNone/>
              <a:defRPr sz="1466" u="sng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tr-TR" sz="32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https://www.sciencedirect.com/science/article/pii/B9780323857871000087</a:t>
            </a:r>
            <a:r>
              <a:rPr lang="tr-TR" sz="32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457200">
              <a:lnSpc>
                <a:spcPts val="3900"/>
              </a:lnSpc>
              <a:spcBef>
                <a:spcPts val="0"/>
              </a:spcBef>
              <a:buClrTx/>
              <a:buSzTx/>
              <a:buNone/>
              <a:defRPr sz="146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K.C.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Santosh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Ghosh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‘’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Chapter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2 -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’’, Editor(s): K.C.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Santosh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Ghosh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Primers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Biomedical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Imaging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Medical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Imaging,Academic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Press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pp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29-63, ISBN 9780128235041, 2022,https://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doi.org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/10.1016/B978-0-12-823504-1.00012-X.</a:t>
            </a:r>
          </a:p>
          <a:p>
            <a:pPr marL="0" indent="0" algn="just" defTabSz="457200">
              <a:lnSpc>
                <a:spcPts val="3900"/>
              </a:lnSpc>
              <a:spcBef>
                <a:spcPts val="0"/>
              </a:spcBef>
              <a:buClrTx/>
              <a:buSzTx/>
              <a:buNone/>
              <a:defRPr sz="1466" u="sng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tr-TR" sz="32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https://www.sciencedirect.com/science/article/pii/B978012823504100012X</a:t>
            </a:r>
            <a:r>
              <a:rPr lang="tr-TR" sz="32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 defTabSz="457200">
              <a:lnSpc>
                <a:spcPts val="3900"/>
              </a:lnSpc>
              <a:spcBef>
                <a:spcPts val="0"/>
              </a:spcBef>
              <a:buClrTx/>
              <a:buSzTx/>
              <a:buNone/>
              <a:defRPr sz="146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Y.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Zheng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“Transfer of Learning in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Networks on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Classifying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Geometric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Shapes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Invariants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 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Frontiers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neuroscience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v.15, pp.63714, 19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Feb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2021, doi:10.3389/fncom.2021.637144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5701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25E7DA6-F6F7-D2C6-3BF5-8279FAB6F87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tr-TR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  <a:r>
              <a:rPr lang="tr-TR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eneysel kısmında desteklerinden ötürü Northwestern </a:t>
            </a:r>
            <a:r>
              <a:rPr lang="tr-TR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UniversıtY’den</a:t>
            </a:r>
            <a:r>
              <a:rPr lang="tr-TR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Sayın </a:t>
            </a:r>
            <a:r>
              <a:rPr lang="tr-TR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Prof.Dr</a:t>
            </a:r>
            <a:r>
              <a:rPr lang="tr-TR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Ulaş </a:t>
            </a:r>
            <a:r>
              <a:rPr lang="tr-TR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BAĞCI’ya</a:t>
            </a:r>
            <a:r>
              <a:rPr lang="tr-TR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teşekkür ediyorum.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719309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61733E-8A68-89BE-C173-914BE00D605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14131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0" lang="tr-TR" sz="4800" b="1" i="0" u="none" strike="noStrike" cap="none" spc="0" normalizeH="0" baseline="0" dirty="0">
                <a:ln>
                  <a:noFill/>
                </a:ln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Graphik"/>
              </a:rPr>
              <a:t>Beni dinlediğiniz için </a:t>
            </a:r>
            <a:r>
              <a:rPr lang="tr-TR" sz="4800" b="1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Graphik"/>
              </a:rPr>
              <a:t>t</a:t>
            </a:r>
            <a:r>
              <a:rPr kumimoji="0" lang="tr-TR" sz="4800" b="1" i="0" u="none" strike="noStrike" cap="none" spc="0" normalizeH="0" baseline="0" dirty="0">
                <a:ln>
                  <a:noFill/>
                </a:ln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Graphik"/>
              </a:rPr>
              <a:t>eşekkür ederim.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2508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2DC4C87-2639-D560-A640-9D84DC2E6D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durum özellikle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nanomühendislik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malzeme mühendisliği alanında hızlı gelişimlerin önünü açabilir. 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1815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1EF09A-5CBF-76CC-8ED9-504D690E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1.Nano teknoloji nedir?</a:t>
            </a:r>
            <a:br>
              <a:rPr lang="tr-T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r-T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sz="2000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EDE4841B-F580-B257-7321-4FC9FA4138D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48" y="1302969"/>
            <a:ext cx="6396904" cy="4252061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07BF03EB-3E83-6898-C437-EFBEAF1B5DA0}"/>
              </a:ext>
            </a:extLst>
          </p:cNvPr>
          <p:cNvSpPr txBox="1"/>
          <p:nvPr/>
        </p:nvSpPr>
        <p:spPr>
          <a:xfrm>
            <a:off x="78059" y="5664820"/>
            <a:ext cx="11753385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ŞEKİL-1 NANO ÖLÇEK GÖSTERİMİ</a:t>
            </a:r>
          </a:p>
          <a:p>
            <a:pPr algn="ctr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Nanopartiküller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nanoölçekte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farklı özellikler gösterebilirler.</a:t>
            </a:r>
          </a:p>
          <a:p>
            <a:pPr algn="ctr"/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://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ars.els-cdn.com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content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/1-s2.0-S0039914018302054-fx1_lrg.jpg)</a:t>
            </a:r>
            <a:endParaRPr lang="tr-T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556600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4A5F88-71B7-7D36-9CDA-94110C455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1.Nano teknoloji nedir?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EE7BDF-E7D1-C5D0-A47F-D176A1A4D3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teknoloji işlevsel en küçük organizasyona sahip; nanometre ölçeğinde metrenin milyarda biri ve üzerinde olan değerdir.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32458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91F0824A-3E87-12D2-CC9B-1D1390FA579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155" y="1140562"/>
            <a:ext cx="9489689" cy="457687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71076"/>
              </a:srgbClr>
            </a:outerShdw>
          </a:effec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77B31220-713E-93DD-1ABC-DD17B6CFE24E}"/>
              </a:ext>
            </a:extLst>
          </p:cNvPr>
          <p:cNvSpPr txBox="1"/>
          <p:nvPr/>
        </p:nvSpPr>
        <p:spPr>
          <a:xfrm>
            <a:off x="2196790" y="5842568"/>
            <a:ext cx="69490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Şekil-2 NANOTEKNOLOJİ UYGULAMA ALANLARI</a:t>
            </a:r>
          </a:p>
          <a:p>
            <a:pPr algn="ctr"/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://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ahmetakgonul.weebly.com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/kullan305m-alanlar305.html)</a:t>
            </a:r>
            <a:endParaRPr lang="tr-T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80642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BAAEE7-2DBD-E7DC-7A74-DE71909F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89601"/>
            <a:ext cx="10364453" cy="1048216"/>
          </a:xfrm>
        </p:spPr>
        <p:txBody>
          <a:bodyPr>
            <a:normAutofit fontScale="90000"/>
          </a:bodyPr>
          <a:lstStyle/>
          <a:p>
            <a:r>
              <a:rPr lang="tr-T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Taramalı Elektron Mikroskobu(SEM)</a:t>
            </a:r>
            <a:br>
              <a:rPr lang="tr-T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r-T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sz="20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52C2C2E-5D81-99D9-9C79-63F606B43F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86" y="1066801"/>
            <a:ext cx="10363826" cy="3872391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15E051FE-9079-6FD7-D430-3BE8F474842A}"/>
              </a:ext>
            </a:extLst>
          </p:cNvPr>
          <p:cNvSpPr txBox="1"/>
          <p:nvPr/>
        </p:nvSpPr>
        <p:spPr>
          <a:xfrm>
            <a:off x="1025286" y="3177427"/>
            <a:ext cx="973935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ŞEKİL-3 ELEKTRON MİKROSKOBU ÖRNEĞİ</a:t>
            </a: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tr-TR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https://www.wired.co.uk/article/ibm-carbon-nanotube-breakthrough-processors-silicon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tr-T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69398269"/>
      </p:ext>
    </p:extLst>
  </p:cSld>
  <p:clrMapOvr>
    <a:masterClrMapping/>
  </p:clrMapOvr>
</p:sld>
</file>

<file path=ppt/theme/theme1.xml><?xml version="1.0" encoding="utf-8"?>
<a:theme xmlns:a="http://schemas.openxmlformats.org/drawingml/2006/main" name="Daml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Damla</Template>
  <TotalTime>580</TotalTime>
  <Words>1707</Words>
  <Application>Microsoft Macintosh PowerPoint</Application>
  <PresentationFormat>Geniş ekran</PresentationFormat>
  <Paragraphs>196</Paragraphs>
  <Slides>45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45</vt:i4>
      </vt:variant>
    </vt:vector>
  </HeadingPairs>
  <TitlesOfParts>
    <vt:vector size="51" baseType="lpstr">
      <vt:lpstr>Arial</vt:lpstr>
      <vt:lpstr>Calibri</vt:lpstr>
      <vt:lpstr>Times New Roman</vt:lpstr>
      <vt:lpstr>TimesNewRomanPSMT</vt:lpstr>
      <vt:lpstr>Tw Cen MT</vt:lpstr>
      <vt:lpstr>Damla</vt:lpstr>
      <vt:lpstr>SEM Görüntülerinin Yapay Zeka Metotları İle İncelenmesi</vt:lpstr>
      <vt:lpstr>Giriş</vt:lpstr>
      <vt:lpstr>PowerPoint Sunusu</vt:lpstr>
      <vt:lpstr>PowerPoint Sunusu</vt:lpstr>
      <vt:lpstr>PowerPoint Sunusu</vt:lpstr>
      <vt:lpstr>1.Nano teknoloji nedir?  </vt:lpstr>
      <vt:lpstr>1.Nano teknoloji nedir?</vt:lpstr>
      <vt:lpstr>PowerPoint Sunusu</vt:lpstr>
      <vt:lpstr>Taramalı Elektron Mikroskobu(SEM)  </vt:lpstr>
      <vt:lpstr>PowerPoint Sunusu</vt:lpstr>
      <vt:lpstr>Yapay zekâ</vt:lpstr>
      <vt:lpstr>PowerPoint Sunusu</vt:lpstr>
      <vt:lpstr>  MATERYAL VE YÖNTEM</vt:lpstr>
      <vt:lpstr>PowerPoint Sunusu</vt:lpstr>
      <vt:lpstr>CNN(Evrişimli sinir Ağları)</vt:lpstr>
      <vt:lpstr>PowerPoint Sunusu</vt:lpstr>
      <vt:lpstr>PowerPoint Sunusu</vt:lpstr>
      <vt:lpstr>  Evrişimsel Sinir Ağının(CNN) Şematik Gösterimi </vt:lpstr>
      <vt:lpstr>CNN(Evrişimli sinir Ağları)</vt:lpstr>
      <vt:lpstr>CNN(Evrişimli sinir Ağları)</vt:lpstr>
      <vt:lpstr>PowerPoint Sunusu</vt:lpstr>
      <vt:lpstr>PowerPoint Sunusu</vt:lpstr>
      <vt:lpstr> BULGULAR</vt:lpstr>
      <vt:lpstr>PowerPoint Sunusu</vt:lpstr>
      <vt:lpstr>  Deneysel sonuçlar, 4 kategorideki en yüksek Model doğruluk oranı ile oluşturuldu.    Eğitim başarı yüzdesi CNN sınıflandırma tekniğinde yapılan  eğitim değerleri ile kıyaslandı.   Tablo-1 deneysel çalışmada elde edilen sonuçlar </vt:lpstr>
      <vt:lpstr>Tartışma, Sonuç ve Öneriler</vt:lpstr>
      <vt:lpstr>RMSprop’ta  25 epoch ile gerçekleşen eğitim sonrasında oluşan model doğruluğu için grafik sonuç değeri ve görseli aşağıda yer almaktadır:  0.97</vt:lpstr>
      <vt:lpstr>RMSprop  100 epoch ile gerçekleşen eğitim sonrasında oluşan model doğruluğu için grafik sonuç değeri ve görseli aşağıda yer almaktadır:           0.98</vt:lpstr>
      <vt:lpstr>Adam = 0.000001 ile   25 epochta gerçekleşen eğitim sonrasında oluşan model doğruluğu için grafik sonuç değeri ve görseli aşağıda yer almaktadır:   0.72</vt:lpstr>
      <vt:lpstr>    Adam = 0.000001 ile   100 epoch’ta gerçekleşen eğitim sonrasında oluşan model doğruluğu için grafik sonuç değeri ve görseli aşağıda yer almaktadır:  0.94 </vt:lpstr>
      <vt:lpstr>PowerPoint Sunusu</vt:lpstr>
      <vt:lpstr>PowerPoint Sunusu</vt:lpstr>
      <vt:lpstr>Neden relu - softmax</vt:lpstr>
      <vt:lpstr>Neden relu - softmax</vt:lpstr>
      <vt:lpstr>Neden relu - softmax</vt:lpstr>
      <vt:lpstr>PowerPoint Sunusu</vt:lpstr>
      <vt:lpstr>Aşağıda ayrıca en iyi SEM görüntüsü de elde edilmektedir. </vt:lpstr>
      <vt:lpstr>PowerPoint Sunusu</vt:lpstr>
      <vt:lpstr>PowerPoint Sunusu</vt:lpstr>
      <vt:lpstr>PowerPoint Sunusu</vt:lpstr>
      <vt:lpstr>Çalışma kapsamında yapılan sunumlar ve makAleler</vt:lpstr>
      <vt:lpstr>Kaynakça</vt:lpstr>
      <vt:lpstr>Kaynakça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 Görüntülerinin Yapay Zeka Metotları İle İncelenmesi</dc:title>
  <dc:creator>Microsoft Office User</dc:creator>
  <cp:lastModifiedBy>Microsoft Office User</cp:lastModifiedBy>
  <cp:revision>12</cp:revision>
  <dcterms:created xsi:type="dcterms:W3CDTF">2022-12-29T13:25:24Z</dcterms:created>
  <dcterms:modified xsi:type="dcterms:W3CDTF">2023-01-06T05:51:19Z</dcterms:modified>
</cp:coreProperties>
</file>