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57" r:id="rId4"/>
    <p:sldId id="260" r:id="rId5"/>
    <p:sldId id="261" r:id="rId6"/>
    <p:sldId id="264" r:id="rId7"/>
    <p:sldId id="263" r:id="rId8"/>
    <p:sldId id="265" r:id="rId9"/>
    <p:sldId id="266" r:id="rId10"/>
    <p:sldId id="262" r:id="rId11"/>
    <p:sldId id="271" r:id="rId12"/>
    <p:sldId id="267" r:id="rId13"/>
    <p:sldId id="268" r:id="rId14"/>
    <p:sldId id="272" r:id="rId15"/>
    <p:sldId id="274" r:id="rId16"/>
    <p:sldId id="273" r:id="rId17"/>
    <p:sldId id="275" r:id="rId18"/>
    <p:sldId id="276" r:id="rId19"/>
    <p:sldId id="269" r:id="rId20"/>
    <p:sldId id="280" r:id="rId21"/>
    <p:sldId id="284" r:id="rId22"/>
    <p:sldId id="286" r:id="rId23"/>
    <p:sldId id="281" r:id="rId24"/>
    <p:sldId id="283" r:id="rId25"/>
    <p:sldId id="279" r:id="rId26"/>
    <p:sldId id="277" r:id="rId27"/>
    <p:sldId id="278" r:id="rId28"/>
    <p:sldId id="270" r:id="rId29"/>
    <p:sldId id="285" r:id="rId30"/>
    <p:sldId id="25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63123E-4363-4837-AAD1-ED73C8CBE47D}" type="datetimeFigureOut">
              <a:rPr lang="en-US"/>
              <a:pPr>
                <a:defRPr/>
              </a:pPr>
              <a:t>4/3/2009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LOHITH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9AED2D-6F10-44C8-80E4-42E7C39C1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7732C4-38B5-4E26-BE28-9FFD30470A90}" type="datetimeFigureOut">
              <a:rPr lang="en-US"/>
              <a:pPr>
                <a:defRPr/>
              </a:pPr>
              <a:t>4/3/2009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LOHITH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1435ED-AA2B-4D0D-A46A-A30634B7B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0929E-A0E3-4149-8757-2491E67FF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462C-822C-415E-9471-778D3D902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925C4-814E-4FDD-B0A1-A6D22B59A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EBD1-0840-404E-88E0-67A4E7179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DDDEE-7833-4EA2-AB6F-CB577C18F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20F24-58C3-4B3A-9119-8CA54C13A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30467-D80A-4BE7-A4CE-8E5BB6C06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ACA7-9333-4E7B-BCB3-CD0B7B31C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033F-9281-4D7D-9A52-8F8C7609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8A0FA-5655-450E-8621-E2E93392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5C81-7EE9-41EB-BD84-72763A14D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84A328-0216-455D-9F9C-9C8604F61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777240"/>
          </a:xfrm>
        </p:spPr>
        <p:txBody>
          <a:bodyPr/>
          <a:lstStyle/>
          <a:p>
            <a:pPr eaLnBrk="1" hangingPunct="1">
              <a:defRPr/>
            </a:pPr>
            <a:r>
              <a:rPr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GOOGLE WEB TOOLKIT</a:t>
            </a:r>
            <a:endParaRPr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LOHITH R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1428750" cy="1304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iStock_000002504506X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43400"/>
            <a:ext cx="26416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6195" dist="12700" dir="11400000" algn="tl" rotWithShape="0">
              <a:srgbClr val="000000">
                <a:alpha val="33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GB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Ajax disadvantages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800" dirty="0" smtClean="0"/>
              <a:t>Browsers support Ajax methods in different ways: hard to get apps that work the same across all main browsers</a:t>
            </a:r>
          </a:p>
          <a:p>
            <a:pPr eaLnBrk="1" hangingPunct="1">
              <a:defRPr/>
            </a:pPr>
            <a:r>
              <a:rPr lang="fr-FR" sz="2800" dirty="0" smtClean="0"/>
              <a:t>« Javascript PhD »</a:t>
            </a:r>
          </a:p>
          <a:p>
            <a:pPr eaLnBrk="1" hangingPunct="1">
              <a:defRPr/>
            </a:pPr>
            <a:r>
              <a:rPr lang="fr-FR" dirty="0" smtClean="0"/>
              <a:t> </a:t>
            </a:r>
            <a:r>
              <a:rPr lang="fr-FR" sz="2800" dirty="0" smtClean="0"/>
              <a:t>Bugs</a:t>
            </a:r>
            <a:r>
              <a:rPr lang="fr-FR" dirty="0" smtClean="0"/>
              <a:t> </a:t>
            </a:r>
            <a:r>
              <a:rPr lang="fr-FR" sz="2200" dirty="0" smtClean="0"/>
              <a:t>(javascript is a dynamic language)</a:t>
            </a:r>
          </a:p>
          <a:p>
            <a:pPr eaLnBrk="1" hangingPunct="1">
              <a:defRPr/>
            </a:pPr>
            <a:r>
              <a:rPr lang="fr-FR" sz="2800" dirty="0" smtClean="0"/>
              <a:t> Security</a:t>
            </a:r>
          </a:p>
          <a:p>
            <a:pPr eaLnBrk="1" hangingPunct="1">
              <a:defRPr/>
            </a:pPr>
            <a:r>
              <a:rPr lang="fr-FR" sz="2800" dirty="0" err="1" smtClean="0"/>
              <a:t>Poor</a:t>
            </a:r>
            <a:r>
              <a:rPr lang="fr-FR" sz="2800" dirty="0" smtClean="0"/>
              <a:t> </a:t>
            </a:r>
            <a:r>
              <a:rPr lang="fr-FR" sz="2800" dirty="0" err="1" smtClean="0"/>
              <a:t>planned</a:t>
            </a:r>
            <a:r>
              <a:rPr lang="fr-FR" sz="2800" dirty="0" smtClean="0"/>
              <a:t> </a:t>
            </a:r>
            <a:r>
              <a:rPr lang="fr-FR" sz="2800" dirty="0" err="1" smtClean="0"/>
              <a:t>investment</a:t>
            </a:r>
            <a:r>
              <a:rPr lang="fr-FR" sz="2800" dirty="0" smtClean="0"/>
              <a:t> </a:t>
            </a:r>
            <a:r>
              <a:rPr lang="fr-FR" sz="2800" dirty="0" err="1" smtClean="0"/>
              <a:t>leads</a:t>
            </a:r>
            <a:r>
              <a:rPr lang="fr-FR" sz="2800" dirty="0" smtClean="0"/>
              <a:t> to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fr-FR" sz="2800" dirty="0" err="1" smtClean="0"/>
              <a:t>Consequences</a:t>
            </a:r>
            <a:r>
              <a:rPr lang="fr-FR" sz="2800" dirty="0" smtClean="0"/>
              <a:t> for long time.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C8568-EA2B-4E75-A0BE-5E75EA7CBA1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GWT?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Ajax apps with Java technology</a:t>
            </a:r>
          </a:p>
          <a:p>
            <a:pPr eaLnBrk="1" hangingPunct="1"/>
            <a:r>
              <a:rPr lang="en-US" smtClean="0"/>
              <a:t>What makes GWT interesting ?</a:t>
            </a:r>
          </a:p>
          <a:p>
            <a:pPr eaLnBrk="1" hangingPunct="1"/>
            <a:r>
              <a:rPr lang="en-US" smtClean="0"/>
              <a:t>GWT is not equal to applets</a:t>
            </a:r>
          </a:p>
          <a:p>
            <a:pPr eaLnBrk="1" hangingPunct="1"/>
            <a:r>
              <a:rPr lang="en-US" smtClean="0"/>
              <a:t>GWT is much more than a compiler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830C4-6B42-411A-8094-4F761EDBAEB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fr-F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GWT </a:t>
            </a:r>
            <a:r>
              <a:rPr lang="fr-FR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manifest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GWT should help to code stable, efficient and cross-browser applications</a:t>
            </a:r>
          </a:p>
          <a:p>
            <a:pPr eaLnBrk="1" hangingPunct="1"/>
            <a:r>
              <a:rPr lang="fr-FR" sz="2400" smtClean="0"/>
              <a:t>GWT should be friendly for developers</a:t>
            </a:r>
          </a:p>
          <a:p>
            <a:pPr lvl="1" eaLnBrk="1" hangingPunct="1"/>
            <a:r>
              <a:rPr lang="fr-FR" sz="2400" smtClean="0"/>
              <a:t>Compatible with IDE, support debugging, refactoring, strong typing…</a:t>
            </a:r>
          </a:p>
          <a:p>
            <a:pPr eaLnBrk="1" hangingPunct="1"/>
            <a:r>
              <a:rPr lang="fr-FR" sz="2400" smtClean="0"/>
              <a:t>The based line : « First the user, second the developer »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D9A56-28B9-4103-9750-9038F6E642E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fr-F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</a:t>
            </a:r>
            <a:r>
              <a:rPr lang="fr-FR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approach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Code in java</a:t>
            </a:r>
          </a:p>
          <a:p>
            <a:pPr eaLnBrk="1" hangingPunct="1"/>
            <a:r>
              <a:rPr lang="fr-FR" smtClean="0"/>
              <a:t>Compile the java to Javascript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C363-7955-47B7-94A0-A81D743D07A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4670425" cy="1487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Framework architecture </a:t>
            </a:r>
            <a:b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8" name="Content Placeholder 7" descr="arquitetura-gw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231231"/>
            <a:ext cx="6591300" cy="3263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E3A8D-396B-4B9E-8877-50DBD3124AF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GWT Working Architecture: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FFF09-8031-4B76-9094-83156B8387E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1510" name="Object 2"/>
          <p:cNvPicPr>
            <a:picLocks noGrp="1" noChangeArrowheads="1"/>
          </p:cNvPicPr>
          <p:nvPr>
            <p:ph idx="1"/>
          </p:nvPr>
        </p:nvPicPr>
        <p:blipFill>
          <a:blip r:embed="rId2"/>
          <a:srcRect l="-204" t="-774" r="-107" b="-774"/>
          <a:stretch>
            <a:fillRect/>
          </a:stretch>
        </p:blipFill>
        <p:spPr>
          <a:xfrm>
            <a:off x="838200" y="2057400"/>
            <a:ext cx="7239000" cy="3733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GB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Hello.java example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03C66-D4B8-4CBA-B1A7-757C9C2DC2E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Hello implements EntryPoint {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void onModuleLoad() {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// define a Button to add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Button b = new Button(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“Say Hello", new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ClickListener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public 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(Widget sender) {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  // add the Button </a:t>
            </a:r>
            <a:br>
              <a:rPr lang="en-GB" i="1" dirty="0" smtClean="0">
                <a:latin typeface="Courier New" pitchFamily="49" charset="0"/>
                <a:cs typeface="Courier New" pitchFamily="49" charset="0"/>
              </a:rPr>
            </a:b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  // get is a static method of class </a:t>
            </a:r>
            <a:r>
              <a:rPr lang="en-GB" i="1" dirty="0" err="1" smtClean="0">
                <a:latin typeface="Courier New" pitchFamily="49" charset="0"/>
                <a:cs typeface="Courier New" pitchFamily="49" charset="0"/>
              </a:rPr>
              <a:t>RootPanel</a:t>
            </a:r>
            <a:endParaRPr lang="en-GB" i="1" dirty="0" smtClean="0">
              <a:latin typeface="Courier New" pitchFamily="49" charset="0"/>
              <a:cs typeface="Courier New" pitchFamily="49" charset="0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RootPanel.get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("hi").add(b);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Output of hello.java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D4F22-3F74-4798-8628-62E8CB74908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47244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FEATURES: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 productive with your choice of development tools – Refactoring, debugging</a:t>
            </a:r>
          </a:p>
          <a:p>
            <a:pPr eaLnBrk="1" hangingPunct="1"/>
            <a:r>
              <a:rPr lang="en-US" smtClean="0"/>
              <a:t>Communicate with your server through really simple RPC</a:t>
            </a:r>
          </a:p>
          <a:p>
            <a:pPr eaLnBrk="1" hangingPunct="1"/>
            <a:r>
              <a:rPr lang="en-US" smtClean="0"/>
              <a:t>Use other JavaScript libraries and native JavaScript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DF4AB-D974-41CA-A39D-6122275233F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fr-FR" sz="3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Cross browser, cross </a:t>
            </a:r>
            <a:r>
              <a:rPr lang="fr-FR" sz="3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platform</a:t>
            </a:r>
            <a:endParaRPr lang="en-US" sz="3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250FC-3BB6-4F6F-A98A-F0323E489DE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16175"/>
            <a:ext cx="1131888" cy="119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8" name="Image 5" descr="firefo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3" y="2344738"/>
            <a:ext cx="1497012" cy="1414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38" y="2416175"/>
            <a:ext cx="1333500" cy="133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38" y="2487613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0988" y="4535488"/>
            <a:ext cx="1285875" cy="152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89150" y="4579938"/>
            <a:ext cx="16541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00713" y="4373563"/>
            <a:ext cx="1400175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2238" y="4581525"/>
            <a:ext cx="801687" cy="150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7175" y="5103813"/>
            <a:ext cx="1584325" cy="69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467600" cy="6096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GWT?</a:t>
            </a:r>
            <a:b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Google Web Toolkit (GWT) is an open source Java  software development framework that makes writing AJAX based web applications easier.</a:t>
            </a:r>
          </a:p>
          <a:p>
            <a:pPr eaLnBrk="1" hangingPunct="1"/>
            <a:r>
              <a:rPr lang="en-US" sz="3200" smtClean="0"/>
              <a:t>GWT was released on May 16, 2006 at the JavaOne Conference.</a:t>
            </a:r>
          </a:p>
          <a:p>
            <a:pPr eaLnBrk="1" hangingPunct="1"/>
            <a:endParaRPr lang="en-US" sz="3200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7D913-52A0-473A-8858-8A4EABCF22E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Deferred Binding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3E9AC-D762-4CC0-96F4-23F92D30805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6630" name="Rectangle 2"/>
          <p:cNvSpPr txBox="1">
            <a:spLocks noChangeArrowheads="1"/>
          </p:cNvSpPr>
          <p:nvPr/>
        </p:nvSpPr>
        <p:spPr bwMode="auto">
          <a:xfrm>
            <a:off x="533400" y="15240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marL="419100" indent="-382588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3000">
                <a:solidFill>
                  <a:srgbClr val="FFFFFF"/>
                </a:solidFill>
              </a:rPr>
              <a:t>   Optimize the JavaScript script downloads based on user profile</a:t>
            </a: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600200" y="2819400"/>
            <a:ext cx="6705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Firefox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609600" y="3733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Opera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609600" y="457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Safari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914400" y="5257800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IE6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979613" y="6019800"/>
            <a:ext cx="159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English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4302125" y="60198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French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6253163" y="6019800"/>
            <a:ext cx="205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Chinese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 flipV="1">
            <a:off x="1600200" y="330993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V="1">
            <a:off x="1600200" y="39941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V="1">
            <a:off x="1600200" y="4786313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1600200" y="550703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2519363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V="1">
            <a:off x="4824413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V="1">
            <a:off x="69850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1943100" y="2965450"/>
            <a:ext cx="1152525" cy="685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FF_EN</a:t>
            </a:r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1943100" y="3651250"/>
            <a:ext cx="1152525" cy="685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OP_EN</a:t>
            </a:r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1943100" y="4443413"/>
            <a:ext cx="1152525" cy="685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SF_EN</a:t>
            </a:r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1943100" y="5164138"/>
            <a:ext cx="1152525" cy="685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IE_EN</a:t>
            </a:r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4248150" y="2967038"/>
            <a:ext cx="1152525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FF_FR</a:t>
            </a: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4248150" y="3652838"/>
            <a:ext cx="1152525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OP_FR</a:t>
            </a:r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4248150" y="4443413"/>
            <a:ext cx="1152525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SF_FR</a:t>
            </a: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4248150" y="5164138"/>
            <a:ext cx="1152525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IE_FR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408738" y="2967038"/>
            <a:ext cx="1152525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FF_ZH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6408738" y="3652838"/>
            <a:ext cx="1152525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OP_ZH</a:t>
            </a: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6408738" y="4443413"/>
            <a:ext cx="1152525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+mn-lt"/>
              </a:rPr>
              <a:t>SF_ZH</a:t>
            </a: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6408738" y="5164138"/>
            <a:ext cx="1152525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+mn-lt"/>
              </a:rPr>
              <a:t>IE_ZH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GB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Internationalization(I18n)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419100" lvl="1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US" dirty="0" smtClean="0"/>
              <a:t>Enable applications for international usage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US" dirty="0" smtClean="0"/>
              <a:t>Enable localization of applications through Resource Separation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US" dirty="0" smtClean="0"/>
              <a:t>Externalize localizable resource and later bind them for serving.</a:t>
            </a:r>
          </a:p>
          <a:p>
            <a:pPr eaLnBrk="1" hangingPunct="1">
              <a:defRPr/>
            </a:pPr>
            <a:r>
              <a:rPr lang="en-US" dirty="0" smtClean="0"/>
              <a:t>Handles three I18n Barriers</a:t>
            </a:r>
          </a:p>
          <a:p>
            <a:pPr marL="341313" lvl="1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 smtClean="0"/>
              <a:t>Another Language – FIGS (French, Italian, German, Spanish)</a:t>
            </a:r>
          </a:p>
          <a:p>
            <a:pPr marL="341313" lvl="1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 smtClean="0"/>
              <a:t>More Characters – CJK 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ja-JP" altLang="en-US" sz="2400" smtClean="0">
                <a:ea typeface="MS PGothic" pitchFamily="34" charset="-128"/>
              </a:rPr>
              <a:t>中文</a:t>
            </a:r>
            <a:r>
              <a:rPr lang="en-US" sz="2400" dirty="0" smtClean="0"/>
              <a:t>, </a:t>
            </a:r>
            <a:r>
              <a:rPr lang="ja-JP" altLang="en-US" sz="2400" smtClean="0">
                <a:ea typeface="MS PGothic" pitchFamily="34" charset="-128"/>
              </a:rPr>
              <a:t>日本語</a:t>
            </a:r>
            <a:r>
              <a:rPr lang="en-US" sz="2400" dirty="0" smtClean="0"/>
              <a:t>, </a:t>
            </a:r>
            <a:r>
              <a:rPr lang="ja-JP" altLang="en-US" sz="2400" smtClean="0">
                <a:ea typeface="MS PGothic" pitchFamily="34" charset="-128"/>
              </a:rPr>
              <a:t>한국어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341313" lvl="1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 smtClean="0"/>
              <a:t>Right Direction – </a:t>
            </a:r>
            <a:r>
              <a:rPr lang="en-US" sz="2400" dirty="0" err="1" smtClean="0"/>
              <a:t>BiDi</a:t>
            </a:r>
            <a:r>
              <a:rPr lang="en-US" sz="2400" dirty="0" smtClean="0"/>
              <a:t> (Bidirectional Languages as Arabic and Hebrew)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8A7B-B7B9-4E81-9BEB-FDBBAE89A91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GWT faster, faster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LOHITH 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GOOGLE WEB TOOLKIT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4C016-345F-4E38-8A1C-0D0BB60055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8678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ImageBundle, kind of database for images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</a:pPr>
            <a:r>
              <a:rPr lang="fr-FR" smtClean="0"/>
              <a:t>From 12 requests to 1 request…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</a:pPr>
            <a:r>
              <a:rPr lang="fr-FR" smtClean="0"/>
              <a:t>Introducted in GWT 1.4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14800"/>
            <a:ext cx="7659756" cy="8026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4582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Reuse UI components across projects</a:t>
            </a:r>
            <a:b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E7E78-6590-43BA-A0F6-909E51EF438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3352800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066800"/>
            <a:ext cx="3844925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962400"/>
            <a:ext cx="3810000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Rich UI LIBRARY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89F46-EF38-4399-A584-795626F338C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2766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3352800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676400"/>
            <a:ext cx="3744913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191000"/>
            <a:ext cx="3810000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FEATURES: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Easily support the browser's back button and history</a:t>
            </a:r>
          </a:p>
          <a:p>
            <a:pPr eaLnBrk="1" hangingPunct="1"/>
            <a:r>
              <a:rPr lang="en-US" dirty="0" smtClean="0"/>
              <a:t>Localize applications efficiently</a:t>
            </a:r>
          </a:p>
          <a:p>
            <a:pPr eaLnBrk="1" hangingPunct="1"/>
            <a:r>
              <a:rPr lang="en-US" dirty="0" smtClean="0"/>
              <a:t>Test your code with </a:t>
            </a:r>
            <a:r>
              <a:rPr lang="en-US" dirty="0" err="1" smtClean="0"/>
              <a:t>Junit</a:t>
            </a:r>
            <a:endParaRPr lang="en-US" dirty="0" smtClean="0"/>
          </a:p>
          <a:p>
            <a:pPr eaLnBrk="1" hangingPunct="1"/>
            <a:r>
              <a:rPr lang="en-US" dirty="0" smtClean="0"/>
              <a:t>Extend or contribute - Google Web Toolkit is open source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2FA26-2E54-427E-81E9-493483CCFE1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Image 4" descr="41ckOkBaP8L._AA24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724400"/>
            <a:ext cx="1490663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5" descr="517Qpso5lAL._AA240_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800600"/>
            <a:ext cx="1581150" cy="1581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49" y="4751387"/>
            <a:ext cx="1635125" cy="1635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4724400"/>
            <a:ext cx="1627188" cy="162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Advantages</a:t>
            </a: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/>
          <a:lstStyle/>
          <a:p>
            <a:pPr eaLnBrk="1" hangingPunct="1"/>
            <a:r>
              <a:rPr lang="en-US" sz="2800" smtClean="0"/>
              <a:t>Reuse UI components across projects</a:t>
            </a:r>
          </a:p>
          <a:p>
            <a:pPr eaLnBrk="1" hangingPunct="1"/>
            <a:r>
              <a:rPr lang="fr-FR" sz="2800" smtClean="0"/>
              <a:t>GWT is supported by all the java IDE : Eclipse, NetBeans, IntelliJ IDEA, JDeveloper,…</a:t>
            </a:r>
          </a:p>
          <a:p>
            <a:pPr eaLnBrk="1" hangingPunct="1"/>
            <a:r>
              <a:rPr lang="en-US" sz="2800" smtClean="0"/>
              <a:t>No JavaScript syntax errors </a:t>
            </a:r>
          </a:p>
          <a:p>
            <a:pPr eaLnBrk="1" hangingPunct="1"/>
            <a:r>
              <a:rPr lang="en-US" sz="2800" smtClean="0"/>
              <a:t>Can use complex Java on the client 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</a:pPr>
            <a:r>
              <a:rPr lang="fr-FR" sz="2800" smtClean="0"/>
              <a:t>Hosted mode browser</a:t>
            </a:r>
          </a:p>
          <a:p>
            <a:pPr eaLnBrk="1" hangingPunct="1"/>
            <a:r>
              <a:rPr lang="fr-FR" sz="2800" smtClean="0"/>
              <a:t>GWT server could be stateless</a:t>
            </a:r>
          </a:p>
          <a:p>
            <a:pPr eaLnBrk="1" hangingPunct="1"/>
            <a:r>
              <a:rPr lang="en-US" sz="2800" smtClean="0"/>
              <a:t>Security </a:t>
            </a:r>
          </a:p>
          <a:p>
            <a:pPr eaLnBrk="1" hangingPunct="1"/>
            <a:r>
              <a:rPr lang="en-US" sz="2800" smtClean="0"/>
              <a:t>Brings software engineering to AJAX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9BE91-701E-406E-9DF5-32D555F6D255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limitations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May loose some benefits of JavaScript and XML.</a:t>
            </a:r>
          </a:p>
          <a:p>
            <a:pPr eaLnBrk="1" hangingPunct="1"/>
            <a:r>
              <a:rPr lang="en-US" smtClean="0"/>
              <a:t>For very small applications JavaScript native applications may run faster. GWT may be overkill. </a:t>
            </a:r>
          </a:p>
          <a:p>
            <a:pPr eaLnBrk="1" hangingPunct="1"/>
            <a:r>
              <a:rPr lang="en-US" smtClean="0"/>
              <a:t>Currently GWT is only for Java developers.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3B03-F6A2-42F4-BC5E-CE0C0E1A31EB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fr-F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GWT : </a:t>
            </a:r>
            <a:r>
              <a:rPr lang="fr-FR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summary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5 times </a:t>
            </a:r>
            <a:r>
              <a:rPr lang="fr-FR" dirty="0" err="1" smtClean="0"/>
              <a:t>faster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GWT application</a:t>
            </a:r>
          </a:p>
          <a:p>
            <a:pPr lvl="1" eaLnBrk="1" hangingPunct="1"/>
            <a:r>
              <a:rPr lang="fr-FR" dirty="0" err="1" smtClean="0"/>
              <a:t>Refactoring</a:t>
            </a:r>
            <a:endParaRPr lang="fr-FR" dirty="0" smtClean="0"/>
          </a:p>
          <a:p>
            <a:pPr lvl="1" eaLnBrk="1" hangingPunct="1"/>
            <a:r>
              <a:rPr lang="fr-FR" dirty="0" err="1" smtClean="0"/>
              <a:t>Debugging</a:t>
            </a:r>
            <a:endParaRPr lang="fr-FR" dirty="0" smtClean="0"/>
          </a:p>
          <a:p>
            <a:pPr lvl="1" eaLnBrk="1" hangingPunct="1"/>
            <a:r>
              <a:rPr lang="fr-FR" dirty="0" err="1" smtClean="0"/>
              <a:t>Stateless</a:t>
            </a:r>
            <a:r>
              <a:rPr lang="fr-FR" dirty="0" smtClean="0"/>
              <a:t> server</a:t>
            </a:r>
          </a:p>
          <a:p>
            <a:pPr lvl="1" eaLnBrk="1" hangingPunct="1"/>
            <a:r>
              <a:rPr lang="fr-FR" dirty="0" smtClean="0"/>
              <a:t>Cross-browsers</a:t>
            </a:r>
          </a:p>
          <a:p>
            <a:pPr lvl="1" eaLnBrk="1" hangingPunct="1"/>
            <a:r>
              <a:rPr lang="fr-FR" dirty="0" smtClean="0"/>
              <a:t>I18N</a:t>
            </a:r>
          </a:p>
          <a:p>
            <a:pPr lvl="1" eaLnBrk="1" hangingPunct="1"/>
            <a:r>
              <a:rPr lang="fr-FR" dirty="0" err="1" smtClean="0"/>
              <a:t>Hosted</a:t>
            </a:r>
            <a:r>
              <a:rPr lang="fr-FR" dirty="0" smtClean="0"/>
              <a:t> mode</a:t>
            </a:r>
          </a:p>
          <a:p>
            <a:pPr lvl="1" eaLnBrk="1" hangingPunct="1">
              <a:buNone/>
            </a:pPr>
            <a:endParaRPr lang="fr-FR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4063D-69CE-405D-8CA6-8D92EE3F88B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124200"/>
            <a:ext cx="2000250" cy="1905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coming next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GWT 1.6 </a:t>
            </a:r>
          </a:p>
          <a:p>
            <a:pPr eaLnBrk="1" hangingPunct="1"/>
            <a:r>
              <a:rPr lang="en-US" smtClean="0"/>
              <a:t>New Project Structure</a:t>
            </a:r>
          </a:p>
          <a:p>
            <a:pPr eaLnBrk="1" hangingPunct="1"/>
            <a:r>
              <a:rPr lang="en-US" smtClean="0"/>
              <a:t>Hosted Mode Enhancements </a:t>
            </a:r>
          </a:p>
          <a:p>
            <a:pPr eaLnBrk="1" hangingPunct="1"/>
            <a:r>
              <a:rPr lang="en-US" smtClean="0"/>
              <a:t>New EventHandler System </a:t>
            </a:r>
          </a:p>
          <a:p>
            <a:pPr eaLnBrk="1" hangingPunct="1"/>
            <a:r>
              <a:rPr lang="en-US" smtClean="0"/>
              <a:t>New Widgets DatePicker, DateBox</a:t>
            </a:r>
          </a:p>
          <a:p>
            <a:pPr eaLnBrk="1" hangingPunct="1"/>
            <a:r>
              <a:rPr lang="en-US" smtClean="0"/>
              <a:t> LazyPanel improves startup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LOHITH  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GOOGLE WEB TOOLKIT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E0E80-4E0B-4766-A2AC-51D942C29B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Traditional Web Apps vs. Ajax Apps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219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</a:rPr>
              <a:t>Infrequent large updates</a:t>
            </a:r>
          </a:p>
        </p:txBody>
      </p:sp>
      <p:sp>
        <p:nvSpPr>
          <p:cNvPr id="9220" name="Text Placeholder 1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</a:rPr>
              <a:t>Frequent small updates</a:t>
            </a:r>
          </a:p>
        </p:txBody>
      </p:sp>
      <p:pic>
        <p:nvPicPr>
          <p:cNvPr id="922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7075" y="1517650"/>
            <a:ext cx="3500438" cy="3941763"/>
          </a:xfrm>
        </p:spPr>
      </p:pic>
      <p:pic>
        <p:nvPicPr>
          <p:cNvPr id="922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4818063" y="1517650"/>
            <a:ext cx="3695700" cy="3941763"/>
          </a:xfrm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GOOGLE WEB TOOLKIT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4A9AF-533F-4F05-8154-69AE4E052664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z="540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Thank you</a:t>
            </a:r>
            <a:r>
              <a:rPr sz="5400" smtClean="0"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sz="540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60000" dist="29997" dir="5400000" sy="-100000" algn="bl" rotWithShape="0"/>
                </a:effectLst>
                <a:sym typeface="Wingdings" pitchFamily="2" charset="2"/>
              </a:rPr>
              <a:t></a:t>
            </a:r>
            <a:r>
              <a:rPr sz="5400" smtClean="0"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60000" dist="29997" dir="5400000" sy="-100000" algn="bl" rotWithShape="0"/>
                </a:effectLst>
                <a:sym typeface="Wingdings" pitchFamily="2" charset="2"/>
              </a:rPr>
              <a:t> </a:t>
            </a:r>
            <a:r>
              <a:rPr sz="540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60000" endA="900" endPos="60000" dist="29997" dir="5400000" sy="-100000" algn="bl" rotWithShape="0"/>
                </a:effectLst>
                <a:sym typeface="Wingdings" pitchFamily="2" charset="2"/>
              </a:rPr>
              <a:t>!!</a:t>
            </a:r>
            <a:endParaRPr sz="5400"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6867" name="Subtitle 9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92968-4BE4-4B52-9595-98C8E0DC48D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Traditional web apps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Browsers are treated like HTML dumb terminals</a:t>
            </a:r>
          </a:p>
          <a:p>
            <a:pPr eaLnBrk="1" hangingPunct="1"/>
            <a:r>
              <a:rPr lang="en-US" smtClean="0"/>
              <a:t>Everything is an HTTP round trip + history entry</a:t>
            </a:r>
          </a:p>
          <a:p>
            <a:pPr eaLnBrk="1" hangingPunct="1"/>
            <a:r>
              <a:rPr lang="en-US" smtClean="0"/>
              <a:t>Every …page…is…so…sluggish…</a:t>
            </a:r>
          </a:p>
          <a:p>
            <a:pPr eaLnBrk="1" hangingPunct="1"/>
            <a:r>
              <a:rPr lang="en-US" smtClean="0"/>
              <a:t>…and…disconnected…that…I…</a:t>
            </a:r>
          </a:p>
          <a:p>
            <a:pPr eaLnBrk="1" hangingPunct="1"/>
            <a:r>
              <a:rPr lang="en-US" smtClean="0"/>
              <a:t>…keep…forgetting…where…I…am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1F198-7127-46C6-899F-3D5BCE0B24B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Real world examples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Please do not use your browser’s Back button !!</a:t>
            </a:r>
          </a:p>
          <a:p>
            <a:pPr eaLnBrk="1" hangingPunct="1"/>
            <a:r>
              <a:rPr lang="en-US" smtClean="0"/>
              <a:t>Don’t click submit button twice, Your credit card may be charged twice 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85DDF-3261-4667-BB27-F6A1ADEF37DD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4100C-EC69-490C-88CD-EADB76DE0B3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598612" y="2298700"/>
            <a:ext cx="1582738" cy="1008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Stateless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HTML View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Browser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03887" y="2309812"/>
            <a:ext cx="1582738" cy="10080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Stateful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Server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1593850" y="4602162"/>
            <a:ext cx="1582737" cy="10080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Stateful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JavaScript UI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Browser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5703887" y="4602162"/>
            <a:ext cx="1582738" cy="10080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Stateless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/>
              <a:t>Server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305" name="Line 13"/>
          <p:cNvSpPr>
            <a:spLocks noChangeShapeType="1"/>
          </p:cNvSpPr>
          <p:nvPr/>
        </p:nvSpPr>
        <p:spPr bwMode="auto">
          <a:xfrm>
            <a:off x="3182938" y="2508250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4"/>
          <p:cNvSpPr>
            <a:spLocks noChangeShapeType="1"/>
          </p:cNvSpPr>
          <p:nvPr/>
        </p:nvSpPr>
        <p:spPr bwMode="auto">
          <a:xfrm>
            <a:off x="3189288" y="48228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5"/>
          <p:cNvSpPr>
            <a:spLocks noChangeShapeType="1"/>
          </p:cNvSpPr>
          <p:nvPr/>
        </p:nvSpPr>
        <p:spPr bwMode="auto">
          <a:xfrm flipH="1">
            <a:off x="3182938" y="308927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6"/>
          <p:cNvSpPr>
            <a:spLocks noChangeShapeType="1"/>
          </p:cNvSpPr>
          <p:nvPr/>
        </p:nvSpPr>
        <p:spPr bwMode="auto">
          <a:xfrm flipH="1">
            <a:off x="3182938" y="53943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Text Box 17"/>
          <p:cNvSpPr txBox="1">
            <a:spLocks noChangeArrowheads="1"/>
          </p:cNvSpPr>
          <p:nvPr/>
        </p:nvSpPr>
        <p:spPr bwMode="auto">
          <a:xfrm>
            <a:off x="3276600" y="210185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/>
              <a:t>Every User Action</a:t>
            </a:r>
          </a:p>
        </p:txBody>
      </p:sp>
      <p:sp>
        <p:nvSpPr>
          <p:cNvPr id="12310" name="Text Box 18"/>
          <p:cNvSpPr txBox="1">
            <a:spLocks noChangeArrowheads="1"/>
          </p:cNvSpPr>
          <p:nvPr/>
        </p:nvSpPr>
        <p:spPr bwMode="auto">
          <a:xfrm>
            <a:off x="3124200" y="3089275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/>
              <a:t>Total new HTML page</a:t>
            </a:r>
          </a:p>
        </p:txBody>
      </p:sp>
      <p:sp>
        <p:nvSpPr>
          <p:cNvPr id="12311" name="Text Box 19"/>
          <p:cNvSpPr txBox="1">
            <a:spLocks noChangeArrowheads="1"/>
          </p:cNvSpPr>
          <p:nvPr/>
        </p:nvSpPr>
        <p:spPr bwMode="auto">
          <a:xfrm>
            <a:off x="3182938" y="4457700"/>
            <a:ext cx="248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/>
              <a:t>Remote procedure call</a:t>
            </a:r>
          </a:p>
        </p:txBody>
      </p:sp>
      <p:sp>
        <p:nvSpPr>
          <p:cNvPr id="12312" name="Text Box 20"/>
          <p:cNvSpPr txBox="1">
            <a:spLocks noChangeArrowheads="1"/>
          </p:cNvSpPr>
          <p:nvPr/>
        </p:nvSpPr>
        <p:spPr bwMode="auto">
          <a:xfrm>
            <a:off x="3255963" y="5394325"/>
            <a:ext cx="2306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/>
              <a:t>Data only, not HTML</a:t>
            </a:r>
          </a:p>
        </p:txBody>
      </p:sp>
      <p:pic>
        <p:nvPicPr>
          <p:cNvPr id="12313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561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4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3416300"/>
            <a:ext cx="952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5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4025" y="4098925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6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4025" y="5754688"/>
            <a:ext cx="476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47675" y="4241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Ajax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47675" y="1722437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HTML</a:t>
            </a:r>
          </a:p>
        </p:txBody>
      </p:sp>
      <p:sp>
        <p:nvSpPr>
          <p:cNvPr id="12319" name="Line 27"/>
          <p:cNvSpPr>
            <a:spLocks noChangeShapeType="1"/>
          </p:cNvSpPr>
          <p:nvPr/>
        </p:nvSpPr>
        <p:spPr bwMode="auto">
          <a:xfrm>
            <a:off x="230188" y="4070350"/>
            <a:ext cx="871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29"/>
          <p:cNvSpPr>
            <a:spLocks noChangeShapeType="1"/>
          </p:cNvSpPr>
          <p:nvPr/>
        </p:nvSpPr>
        <p:spPr bwMode="auto">
          <a:xfrm flipH="1">
            <a:off x="787400" y="55578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 flipV="1">
            <a:off x="787400" y="46212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87400" y="462121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Text Box 32"/>
          <p:cNvSpPr txBox="1">
            <a:spLocks noChangeArrowheads="1"/>
          </p:cNvSpPr>
          <p:nvPr/>
        </p:nvSpPr>
        <p:spPr bwMode="auto">
          <a:xfrm>
            <a:off x="715963" y="4765675"/>
            <a:ext cx="792162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200" b="1"/>
              <a:t>Events handled locally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381000"/>
            <a:ext cx="792480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The Ajax Architectural Shift</a:t>
            </a:r>
          </a:p>
        </p:txBody>
      </p:sp>
      <p:pic>
        <p:nvPicPr>
          <p:cNvPr id="12325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2209800"/>
            <a:ext cx="1187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26" name="Picture 3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86600" y="4419600"/>
            <a:ext cx="135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Ajax Advantage 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 smtClean="0"/>
              <a:t>Provide smoother experience than conventional web pages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 smtClean="0"/>
              <a:t>No need to refresh the entire page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 smtClean="0"/>
              <a:t>Snippets of information are updated as necessary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 smtClean="0"/>
              <a:t>Technology behind interactive web sites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Personalised Google Page, Gmail, Orkut, Myspace etc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GB" dirty="0" smtClean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32805-D565-4E13-B684-C3A5CFE9AA5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9144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GB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Non-Ajax: Amazon</a:t>
            </a: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BCA9D-11AB-453B-A2B8-B59FF82543A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43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219200"/>
            <a:ext cx="6751638" cy="5192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GB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Example: Personalised Google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LOHITH  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WEB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74612-20C9-4D36-8450-F1674136469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219200"/>
            <a:ext cx="6886741" cy="506528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456</TotalTime>
  <Words>829</Words>
  <Application>Microsoft Office PowerPoint</Application>
  <PresentationFormat>On-screen Show (4:3)</PresentationFormat>
  <Paragraphs>246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Franklin Gothic Book</vt:lpstr>
      <vt:lpstr>Wingdings 2</vt:lpstr>
      <vt:lpstr>Calibri</vt:lpstr>
      <vt:lpstr>Courier New</vt:lpstr>
      <vt:lpstr>宋体</vt:lpstr>
      <vt:lpstr>MS PGothic</vt:lpstr>
      <vt:lpstr>Theme2</vt:lpstr>
      <vt:lpstr>GOOGLE WEB TOOLKIT</vt:lpstr>
      <vt:lpstr>What is GWT? </vt:lpstr>
      <vt:lpstr>Traditional Web Apps vs. Ajax Apps</vt:lpstr>
      <vt:lpstr>Traditional web apps</vt:lpstr>
      <vt:lpstr>Real world examples</vt:lpstr>
      <vt:lpstr>Slide 6</vt:lpstr>
      <vt:lpstr>The Ajax Advantage </vt:lpstr>
      <vt:lpstr>Non-Ajax: Amazon</vt:lpstr>
      <vt:lpstr>Example: Personalised Google</vt:lpstr>
      <vt:lpstr>Ajax disadvantages</vt:lpstr>
      <vt:lpstr>What is GWT?</vt:lpstr>
      <vt:lpstr>GWT manifest</vt:lpstr>
      <vt:lpstr>The approach</vt:lpstr>
      <vt:lpstr>Framework architecture  </vt:lpstr>
      <vt:lpstr>GWT Working Architecture: </vt:lpstr>
      <vt:lpstr>Hello.java example</vt:lpstr>
      <vt:lpstr>Output of hello.java</vt:lpstr>
      <vt:lpstr>FEATURES:</vt:lpstr>
      <vt:lpstr>Cross browser, cross platform</vt:lpstr>
      <vt:lpstr>Deferred Binding</vt:lpstr>
      <vt:lpstr>Internationalization(I18n)</vt:lpstr>
      <vt:lpstr>GWT faster, faster</vt:lpstr>
      <vt:lpstr>Reuse UI components across projects </vt:lpstr>
      <vt:lpstr>Rich UI LIBRARY</vt:lpstr>
      <vt:lpstr>FEATURES:</vt:lpstr>
      <vt:lpstr>Advantages</vt:lpstr>
      <vt:lpstr>limitations</vt:lpstr>
      <vt:lpstr>GWT : summary</vt:lpstr>
      <vt:lpstr>What coming next</vt:lpstr>
      <vt:lpstr>Thank you  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WEB TOOLKIT</dc:title>
  <dc:subject>Web Frameworks</dc:subject>
  <dc:creator>LOHITH R</dc:creator>
  <cp:keywords>GWT </cp:keywords>
  <dc:description>Technical seminar on Google Web Toolkit by LOHITH R</dc:description>
  <cp:lastModifiedBy>lohith</cp:lastModifiedBy>
  <cp:revision>82</cp:revision>
  <dcterms:created xsi:type="dcterms:W3CDTF">2006-08-16T00:00:00Z</dcterms:created>
  <dcterms:modified xsi:type="dcterms:W3CDTF">2009-04-03T08:42:59Z</dcterms:modified>
  <cp:category>Software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lohimailbox@gmail.com</vt:lpwstr>
  </property>
</Properties>
</file>