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  <p:sldMasterId id="2147483658" r:id="rId2"/>
  </p:sldMasterIdLst>
  <p:notesMasterIdLst>
    <p:notesMasterId r:id="rId3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82" r:id="rId22"/>
    <p:sldId id="275" r:id="rId23"/>
    <p:sldId id="276" r:id="rId24"/>
    <p:sldId id="277" r:id="rId25"/>
    <p:sldId id="278" r:id="rId26"/>
    <p:sldId id="279" r:id="rId27"/>
    <p:sldId id="280" r:id="rId28"/>
    <p:sldId id="281" r:id="rId2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9ED"/>
    <a:srgbClr val="D1D1DA"/>
  </p:clrMru>
</p:presentationPr>
</file>

<file path=ppt/tableStyles.xml><?xml version="1.0" encoding="utf-8"?>
<a:tblStyleLst xmlns:a="http://schemas.openxmlformats.org/drawingml/2006/main" def="{5ED031A4-5FE6-434C-908F-2D63D1446B15}">
  <a:tblStyle styleId="{5ED031A4-5FE6-434C-908F-2D63D1446B15}" styleName="Table_0"/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t>‹N°›</a:t>
            </a:fld>
            <a:endParaRPr lang="en-US"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pPr lvl="0">
                <a:spcBef>
                  <a:spcPts val="0"/>
                </a:spcBef>
                <a:buClr>
                  <a:srgbClr val="000000"/>
                </a:buClr>
                <a:buSzPct val="25000"/>
                <a:buFont typeface="Calibri"/>
                <a:buNone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pPr lvl="0">
                <a:spcBef>
                  <a:spcPts val="0"/>
                </a:spcBef>
                <a:buClr>
                  <a:srgbClr val="000000"/>
                </a:buClr>
                <a:buSzPct val="25000"/>
                <a:buFont typeface="Calibri"/>
                <a:buNone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ctrTitle"/>
          </p:nvPr>
        </p:nvSpPr>
        <p:spPr>
          <a:xfrm>
            <a:off x="457200" y="2401886"/>
            <a:ext cx="84582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ubTitle" idx="1"/>
          </p:nvPr>
        </p:nvSpPr>
        <p:spPr>
          <a:xfrm>
            <a:off x="457200" y="3899937"/>
            <a:ext cx="4953000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008" marR="0" lvl="0" indent="-507" algn="l" rtl="0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Font typeface="Georgia"/>
              <a:buNone/>
              <a:defRPr sz="24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ctr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Georgia"/>
              <a:buNone/>
              <a:defRPr sz="26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ctr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ctr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2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ctr" rtl="0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Font typeface="Georgia"/>
              <a:buNone/>
              <a:defRPr sz="2000" b="0" i="0" u="none" strike="noStrike" cap="none">
                <a:solidFill>
                  <a:srgbClr val="A04DA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ctr" rtl="0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ctr" rtl="0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ctr" rtl="0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ctr" rtl="0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6705601" y="4206875"/>
            <a:ext cx="960436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5410200" y="4205287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320087" y="1587"/>
            <a:ext cx="747711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Georgia"/>
              <a:buNone/>
            </a:pPr>
            <a:fld id="{00000000-1234-1234-1234-123412341234}" type="slidenum">
              <a:rPr lang="en-US" sz="1800" b="0" i="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Georgia"/>
                <a:buNone/>
              </a:pPr>
              <a:t>‹N°›</a:t>
            </a:fld>
            <a:endParaRPr lang="en-US" sz="1800" b="0" i="0" u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57200" y="1143001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457200" y="2249487"/>
            <a:ext cx="8229600" cy="4324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65125" marR="0" lvl="0" indent="-85725" algn="l" rtl="0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  <a:defRPr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657225" marR="0" lvl="1" indent="-85725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Georgia"/>
              <a:buChar char="▫"/>
              <a:defRPr sz="26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22338" marR="0" lvl="2" indent="-71437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24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179513" marR="0" lvl="3" indent="-61912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22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89063" marR="0" lvl="4" indent="-55562" algn="l" rtl="0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▫"/>
              <a:defRPr sz="2000" b="0" i="0" u="none" strike="noStrike" cap="none">
                <a:solidFill>
                  <a:srgbClr val="A04DA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609344" marR="0" lvl="5" indent="-72644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828800" marR="0" lvl="6" indent="-88900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029968" marR="0" lvl="7" indent="-93217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240280" marR="0" lvl="8" indent="-93979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6586536" y="612775"/>
            <a:ext cx="957261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174036" y="1586"/>
            <a:ext cx="762000" cy="36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lang="en-US" sz="18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Georgia"/>
                <a:buNone/>
              </a:pPr>
              <a:t>‹N°›</a:t>
            </a:fld>
            <a:endParaRPr lang="en-US" sz="1800" b="0" i="0" u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itre vertical et text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 rot="5400000">
            <a:off x="4991102" y="2933700"/>
            <a:ext cx="5486399" cy="190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 rot="5400000">
            <a:off x="838201" y="762001"/>
            <a:ext cx="5486399" cy="624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65125" marR="0" lvl="0" indent="-85725" algn="l" rtl="0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  <a:defRPr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657225" marR="0" lvl="1" indent="-85725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Georgia"/>
              <a:buChar char="▫"/>
              <a:defRPr sz="26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22338" marR="0" lvl="2" indent="-71437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24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179513" marR="0" lvl="3" indent="-61912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22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89063" marR="0" lvl="4" indent="-55562" algn="l" rtl="0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▫"/>
              <a:defRPr sz="2000" b="0" i="0" u="none" strike="noStrike" cap="none">
                <a:solidFill>
                  <a:srgbClr val="A04DA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609344" marR="0" lvl="5" indent="-72644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828800" marR="0" lvl="6" indent="-88900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029968" marR="0" lvl="7" indent="-93217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240280" marR="0" lvl="8" indent="-93979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dt" idx="10"/>
          </p:nvPr>
        </p:nvSpPr>
        <p:spPr>
          <a:xfrm>
            <a:off x="6586536" y="612775"/>
            <a:ext cx="957261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ft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174036" y="1586"/>
            <a:ext cx="762000" cy="36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lang="en-US" sz="18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Georgia"/>
                <a:buNone/>
              </a:pPr>
              <a:t>‹N°›</a:t>
            </a:fld>
            <a:endParaRPr lang="en-US" sz="1800" b="0" i="0" u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re et texte vertical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457200" y="1143001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 rot="5400000">
            <a:off x="2409826" y="296861"/>
            <a:ext cx="4324349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65125" marR="0" lvl="0" indent="-85725" algn="l" rtl="0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  <a:defRPr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657225" marR="0" lvl="1" indent="-85725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Georgia"/>
              <a:buChar char="▫"/>
              <a:defRPr sz="26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22338" marR="0" lvl="2" indent="-71437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24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179513" marR="0" lvl="3" indent="-61912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22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89063" marR="0" lvl="4" indent="-55562" algn="l" rtl="0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▫"/>
              <a:defRPr sz="2000" b="0" i="0" u="none" strike="noStrike" cap="none">
                <a:solidFill>
                  <a:srgbClr val="A04DA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609344" marR="0" lvl="5" indent="-72644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828800" marR="0" lvl="6" indent="-88900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029968" marR="0" lvl="7" indent="-93217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240280" marR="0" lvl="8" indent="-93979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6586536" y="612775"/>
            <a:ext cx="957261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174036" y="1586"/>
            <a:ext cx="762000" cy="36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lang="en-US" sz="18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Georgia"/>
                <a:buNone/>
              </a:pPr>
              <a:t>‹N°›</a:t>
            </a:fld>
            <a:endParaRPr lang="en-US" sz="1800" b="0" i="0" u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 avec légende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 rot="-5400000">
            <a:off x="3393018" y="3156577"/>
            <a:ext cx="4681637" cy="5868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  <a:defRPr sz="20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1" name="Shape 71"/>
          <p:cNvSpPr>
            <a:spLocks noGrp="1"/>
          </p:cNvSpPr>
          <p:nvPr>
            <p:ph type="pic" idx="2"/>
          </p:nvPr>
        </p:nvSpPr>
        <p:spPr>
          <a:xfrm>
            <a:off x="403671" y="1143000"/>
            <a:ext cx="4572000" cy="4572000"/>
          </a:xfrm>
          <a:prstGeom prst="rect">
            <a:avLst/>
          </a:prstGeom>
          <a:solidFill>
            <a:srgbClr val="EAEAEA"/>
          </a:solidFill>
          <a:ln w="508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  <a:effectLst>
            <a:outerShdw blurRad="57150" dist="31750" dir="4800000" algn="tl" rotWithShape="0">
              <a:srgbClr val="000000">
                <a:alpha val="24705"/>
              </a:srgbClr>
            </a:outerShdw>
          </a:effectLst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Font typeface="Georgia"/>
              <a:buNone/>
              <a:defRPr sz="3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657225" marR="0" lvl="1" indent="-85725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Georgia"/>
              <a:buChar char="▫"/>
              <a:defRPr sz="26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22338" marR="0" lvl="2" indent="-71437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24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179513" marR="0" lvl="3" indent="-61912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22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89063" marR="0" lvl="4" indent="-55562" algn="l" rtl="0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▫"/>
              <a:defRPr sz="2000" b="0" i="0" u="none" strike="noStrike" cap="none">
                <a:solidFill>
                  <a:srgbClr val="A04DA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609344" marR="0" lvl="5" indent="-72644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828800" marR="0" lvl="6" indent="-88900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029968" marR="0" lvl="7" indent="-93217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240280" marR="0" lvl="8" indent="-93979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088443" y="3274309"/>
            <a:ext cx="2590800" cy="25164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Font typeface="Georgia"/>
              <a:buNone/>
              <a:defRPr sz="13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657225" marR="0" lvl="1" indent="-250825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Georgia"/>
              <a:buNone/>
              <a:defRPr sz="12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22338" marR="0" lvl="2" indent="-223837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179513" marR="0" lvl="3" indent="-201612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89063" marR="0" lvl="4" indent="-182562" algn="l" rtl="0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Font typeface="Georgia"/>
              <a:buNone/>
              <a:defRPr sz="900" b="0" i="0" u="none" strike="noStrike" cap="none">
                <a:solidFill>
                  <a:srgbClr val="A04DA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609344" marR="0" lvl="5" indent="-72644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828800" marR="0" lvl="6" indent="-88900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029968" marR="0" lvl="7" indent="-93217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240280" marR="0" lvl="8" indent="-93979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6586536" y="612775"/>
            <a:ext cx="957261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174036" y="1586"/>
            <a:ext cx="762000" cy="36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lang="en-US" sz="18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Georgia"/>
                <a:buNone/>
              </a:pPr>
              <a:t>‹N°›</a:t>
            </a:fld>
            <a:endParaRPr lang="en-US" sz="1800" b="0" i="0" u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u avec légende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5353496" y="1101971"/>
            <a:ext cx="3383280" cy="8778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  <a:defRPr sz="18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5353496" y="2010726"/>
            <a:ext cx="3383280" cy="4617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" marR="0" lvl="0" indent="-9144" algn="l" rtl="0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Font typeface="Georgia"/>
              <a:buNone/>
              <a:defRPr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657225" marR="0" lvl="1" indent="-250825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Georgia"/>
              <a:buNone/>
              <a:defRPr sz="12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22338" marR="0" lvl="2" indent="-223837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179513" marR="0" lvl="3" indent="-201612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89063" marR="0" lvl="4" indent="-182562" algn="l" rtl="0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Font typeface="Georgia"/>
              <a:buNone/>
              <a:defRPr sz="900" b="0" i="0" u="none" strike="noStrike" cap="none">
                <a:solidFill>
                  <a:srgbClr val="A04DA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609344" marR="0" lvl="5" indent="-72644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828800" marR="0" lvl="6" indent="-88900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029968" marR="0" lvl="7" indent="-93217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240280" marR="0" lvl="8" indent="-93979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2"/>
          </p:nvPr>
        </p:nvSpPr>
        <p:spPr>
          <a:xfrm>
            <a:off x="152402" y="776288"/>
            <a:ext cx="5102351" cy="58521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65125" marR="0" lvl="0" indent="-60325" algn="l" rtl="0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  <a:defRPr sz="3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657225" marR="0" lvl="1" indent="-73025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Georgia"/>
              <a:buChar char="▫"/>
              <a:defRPr sz="2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22338" marR="0" lvl="2" indent="-71437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24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179513" marR="0" lvl="3" indent="-74612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89063" marR="0" lvl="4" indent="-55562" algn="l" rtl="0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▫"/>
              <a:defRPr sz="2000" b="0" i="0" u="none" strike="noStrike" cap="none">
                <a:solidFill>
                  <a:srgbClr val="A04DA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609344" marR="0" lvl="5" indent="-72644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828800" marR="0" lvl="6" indent="-88900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029968" marR="0" lvl="7" indent="-93217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240280" marR="0" lvl="8" indent="-93979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6586536" y="612775"/>
            <a:ext cx="957261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174036" y="1586"/>
            <a:ext cx="762000" cy="36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lang="en-US" sz="18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Georgia"/>
                <a:buNone/>
              </a:pPr>
              <a:t>‹N°›</a:t>
            </a:fld>
            <a:endParaRPr lang="en-US" sz="1800" b="0" i="0" u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6586536" y="612775"/>
            <a:ext cx="957261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174036" y="1586"/>
            <a:ext cx="762000" cy="36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lang="en-US" sz="18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Georgia"/>
                <a:buNone/>
              </a:pPr>
              <a:t>‹N°›</a:t>
            </a:fld>
            <a:endParaRPr lang="en-US" sz="1800" b="0" i="0" u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eux contenus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1143001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457201" y="2249425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65125" marR="0" lvl="0" indent="-136525" algn="l" rtl="0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  <a:defRPr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657225" marR="0" lvl="1" indent="-130175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Georgia"/>
              <a:buChar char="▫"/>
              <a:defRPr sz="19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22338" marR="0" lvl="2" indent="-109537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8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179513" marR="0" lvl="3" indent="-87312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8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89063" marR="0" lvl="4" indent="-68262" algn="l" rtl="0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▫"/>
              <a:defRPr sz="1800" b="0" i="0" u="none" strike="noStrike" cap="none">
                <a:solidFill>
                  <a:srgbClr val="A04DA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609344" marR="0" lvl="5" indent="-72644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828800" marR="0" lvl="6" indent="-88900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029968" marR="0" lvl="7" indent="-93217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240280" marR="0" lvl="8" indent="-93979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2"/>
          </p:nvPr>
        </p:nvSpPr>
        <p:spPr>
          <a:xfrm>
            <a:off x="4648202" y="2249425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65125" marR="0" lvl="0" indent="-136525" algn="l" rtl="0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  <a:defRPr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657225" marR="0" lvl="1" indent="-130175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Georgia"/>
              <a:buChar char="▫"/>
              <a:defRPr sz="19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22338" marR="0" lvl="2" indent="-109537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8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179513" marR="0" lvl="3" indent="-87312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8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89063" marR="0" lvl="4" indent="-68262" algn="l" rtl="0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▫"/>
              <a:defRPr sz="1800" b="0" i="0" u="none" strike="noStrike" cap="none">
                <a:solidFill>
                  <a:srgbClr val="A04DA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609344" marR="0" lvl="5" indent="-72644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828800" marR="0" lvl="6" indent="-88900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029968" marR="0" lvl="7" indent="-93217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240280" marR="0" lvl="8" indent="-93979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dt" idx="10"/>
          </p:nvPr>
        </p:nvSpPr>
        <p:spPr>
          <a:xfrm>
            <a:off x="6586536" y="612775"/>
            <a:ext cx="957261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ft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8174036" y="1586"/>
            <a:ext cx="762000" cy="36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lang="en-US" sz="18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Georgia"/>
                <a:buNone/>
              </a:pPr>
              <a:t>‹N°›</a:t>
            </a:fld>
            <a:endParaRPr lang="en-US" sz="1800" b="0" i="0" u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Titre de sec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722312" y="1981201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Trebuchet MS"/>
              <a:buNone/>
              <a:defRPr sz="43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722312" y="3367088"/>
            <a:ext cx="7772400" cy="15097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20" marR="0" lvl="0" indent="-7619" algn="l" rtl="0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Font typeface="Georgia"/>
              <a:buNone/>
              <a:defRPr sz="21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657225" marR="0" lvl="1" indent="-250825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Georgia"/>
              <a:buNone/>
              <a:defRPr sz="18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22338" marR="0" lvl="2" indent="-223837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179513" marR="0" lvl="3" indent="-201612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89063" marR="0" lvl="4" indent="-182562" algn="l" rtl="0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Font typeface="Georgia"/>
              <a:buNone/>
              <a:defRPr sz="14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609344" marR="0" lvl="5" indent="-72644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828800" marR="0" lvl="6" indent="-88900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029968" marR="0" lvl="7" indent="-93217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240280" marR="0" lvl="8" indent="-93979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6586536" y="612775"/>
            <a:ext cx="957261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8174036" y="1586"/>
            <a:ext cx="762000" cy="36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lang="en-US" sz="18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Georgia"/>
                <a:buNone/>
              </a:pPr>
              <a:t>‹N°›</a:t>
            </a:fld>
            <a:endParaRPr lang="en-US" sz="1800" b="0" i="0" u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/>
        </p:nvSpPr>
        <p:spPr>
          <a:xfrm rot="10800000" flipH="1">
            <a:off x="5410200" y="3810000"/>
            <a:ext cx="3733800" cy="904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 txBox="1"/>
          <p:nvPr/>
        </p:nvSpPr>
        <p:spPr>
          <a:xfrm rot="10800000" flipH="1">
            <a:off x="5410200" y="3897311"/>
            <a:ext cx="3733800" cy="192087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12"/>
          <p:cNvSpPr txBox="1"/>
          <p:nvPr/>
        </p:nvSpPr>
        <p:spPr>
          <a:xfrm rot="10800000" flipH="1">
            <a:off x="5410200" y="4114801"/>
            <a:ext cx="3733800" cy="9524"/>
          </a:xfrm>
          <a:prstGeom prst="rect">
            <a:avLst/>
          </a:prstGeom>
          <a:solidFill>
            <a:schemeClr val="accent2">
              <a:alpha val="64705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13"/>
          <p:cNvSpPr txBox="1"/>
          <p:nvPr/>
        </p:nvSpPr>
        <p:spPr>
          <a:xfrm rot="10800000" flipH="1">
            <a:off x="5410201" y="4164013"/>
            <a:ext cx="1965324" cy="19049"/>
          </a:xfrm>
          <a:prstGeom prst="rect">
            <a:avLst/>
          </a:prstGeom>
          <a:solidFill>
            <a:schemeClr val="accent2">
              <a:alpha val="59607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14"/>
          <p:cNvSpPr txBox="1"/>
          <p:nvPr/>
        </p:nvSpPr>
        <p:spPr>
          <a:xfrm rot="10800000" flipH="1">
            <a:off x="5410201" y="4198938"/>
            <a:ext cx="1965324" cy="9524"/>
          </a:xfrm>
          <a:prstGeom prst="rect">
            <a:avLst/>
          </a:prstGeom>
          <a:solidFill>
            <a:schemeClr val="accent2">
              <a:alpha val="64705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Shape 15"/>
          <p:cNvSpPr/>
          <p:nvPr/>
        </p:nvSpPr>
        <p:spPr>
          <a:xfrm>
            <a:off x="5410200" y="3962401"/>
            <a:ext cx="3063875" cy="2698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16"/>
          <p:cNvSpPr/>
          <p:nvPr/>
        </p:nvSpPr>
        <p:spPr>
          <a:xfrm>
            <a:off x="7377113" y="4060825"/>
            <a:ext cx="1600199" cy="3651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Shape 17"/>
          <p:cNvSpPr txBox="1"/>
          <p:nvPr/>
        </p:nvSpPr>
        <p:spPr>
          <a:xfrm>
            <a:off x="0" y="3649662"/>
            <a:ext cx="9144000" cy="244474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Shape 18"/>
          <p:cNvSpPr txBox="1"/>
          <p:nvPr/>
        </p:nvSpPr>
        <p:spPr>
          <a:xfrm>
            <a:off x="0" y="3675063"/>
            <a:ext cx="9144000" cy="141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Shape 19"/>
          <p:cNvSpPr txBox="1"/>
          <p:nvPr/>
        </p:nvSpPr>
        <p:spPr>
          <a:xfrm rot="10800000" flipH="1">
            <a:off x="6413501" y="3643313"/>
            <a:ext cx="2730500" cy="2476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Shape 20"/>
          <p:cNvSpPr txBox="1"/>
          <p:nvPr/>
        </p:nvSpPr>
        <p:spPr>
          <a:xfrm>
            <a:off x="0" y="1"/>
            <a:ext cx="9144000" cy="370204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57200" y="1143001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2249487"/>
            <a:ext cx="8229600" cy="4324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65125" marR="0" lvl="0" indent="-85725" algn="l" rtl="0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  <a:defRPr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657225" marR="0" lvl="1" indent="-85725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Georgia"/>
              <a:buChar char="▫"/>
              <a:defRPr sz="26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22338" marR="0" lvl="2" indent="-71437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24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179513" marR="0" lvl="3" indent="-61912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22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89063" marR="0" lvl="4" indent="-55562" algn="l" rtl="0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▫"/>
              <a:defRPr sz="2000" b="0" i="0" u="none" strike="noStrike" cap="none">
                <a:solidFill>
                  <a:srgbClr val="A04DA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609344" marR="0" lvl="5" indent="-72644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828800" marR="0" lvl="6" indent="-88900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029968" marR="0" lvl="7" indent="-93217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240280" marR="0" lvl="8" indent="-93979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6705601" y="4206875"/>
            <a:ext cx="960436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5410200" y="4205287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320087" y="1587"/>
            <a:ext cx="747711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Georgia"/>
              <a:buNone/>
            </a:pPr>
            <a:fld id="{00000000-1234-1234-1234-123412341234}" type="slidenum">
              <a:rPr lang="en-US" sz="1800" b="0" i="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Georgia"/>
                <a:buNone/>
              </a:pPr>
              <a:t>‹N°›</a:t>
            </a:fld>
            <a:endParaRPr lang="en-US" sz="1800" b="0" i="0" u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Shape 34"/>
          <p:cNvSpPr txBox="1"/>
          <p:nvPr/>
        </p:nvSpPr>
        <p:spPr>
          <a:xfrm>
            <a:off x="0" y="1"/>
            <a:ext cx="9144000" cy="31114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Shape 35"/>
          <p:cNvSpPr txBox="1"/>
          <p:nvPr/>
        </p:nvSpPr>
        <p:spPr>
          <a:xfrm>
            <a:off x="0" y="307976"/>
            <a:ext cx="9144000" cy="920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Shape 36"/>
          <p:cNvSpPr txBox="1"/>
          <p:nvPr/>
        </p:nvSpPr>
        <p:spPr>
          <a:xfrm rot="10800000" flipH="1">
            <a:off x="5410200" y="360362"/>
            <a:ext cx="3733800" cy="904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37"/>
          <p:cNvSpPr txBox="1"/>
          <p:nvPr/>
        </p:nvSpPr>
        <p:spPr>
          <a:xfrm rot="10800000" flipH="1">
            <a:off x="5410200" y="439738"/>
            <a:ext cx="3733800" cy="180975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Shape 38"/>
          <p:cNvSpPr/>
          <p:nvPr/>
        </p:nvSpPr>
        <p:spPr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Shape 39"/>
          <p:cNvSpPr/>
          <p:nvPr/>
        </p:nvSpPr>
        <p:spPr>
          <a:xfrm>
            <a:off x="7373938" y="588963"/>
            <a:ext cx="1600199" cy="3651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Shape 40"/>
          <p:cNvSpPr txBox="1"/>
          <p:nvPr/>
        </p:nvSpPr>
        <p:spPr>
          <a:xfrm>
            <a:off x="9085262" y="-1585"/>
            <a:ext cx="57151" cy="6207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Shape 41"/>
          <p:cNvSpPr txBox="1"/>
          <p:nvPr/>
        </p:nvSpPr>
        <p:spPr>
          <a:xfrm>
            <a:off x="9043987" y="-1585"/>
            <a:ext cx="28575" cy="6207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Shape 42"/>
          <p:cNvSpPr txBox="1"/>
          <p:nvPr/>
        </p:nvSpPr>
        <p:spPr>
          <a:xfrm>
            <a:off x="9024937" y="-1585"/>
            <a:ext cx="9524" cy="6207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Shape 43"/>
          <p:cNvSpPr txBox="1"/>
          <p:nvPr/>
        </p:nvSpPr>
        <p:spPr>
          <a:xfrm>
            <a:off x="8975725" y="-1585"/>
            <a:ext cx="26987" cy="6207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Shape 44"/>
          <p:cNvSpPr txBox="1"/>
          <p:nvPr/>
        </p:nvSpPr>
        <p:spPr>
          <a:xfrm>
            <a:off x="8915401" y="0"/>
            <a:ext cx="55561" cy="58578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Shape 45"/>
          <p:cNvSpPr txBox="1"/>
          <p:nvPr/>
        </p:nvSpPr>
        <p:spPr>
          <a:xfrm>
            <a:off x="8874126" y="0"/>
            <a:ext cx="7937" cy="58578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1143001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457200" y="2249487"/>
            <a:ext cx="8229600" cy="4324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65125" marR="0" lvl="0" indent="-85725" algn="l" rtl="0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  <a:defRPr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657225" marR="0" lvl="1" indent="-85725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Georgia"/>
              <a:buChar char="▫"/>
              <a:defRPr sz="26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22338" marR="0" lvl="2" indent="-71437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24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179513" marR="0" lvl="3" indent="-61912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22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89063" marR="0" lvl="4" indent="-55562" algn="l" rtl="0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▫"/>
              <a:defRPr sz="2000" b="0" i="0" u="none" strike="noStrike" cap="none">
                <a:solidFill>
                  <a:srgbClr val="A04DA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609344" marR="0" lvl="5" indent="-72644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828800" marR="0" lvl="6" indent="-88900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029968" marR="0" lvl="7" indent="-93217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240280" marR="0" lvl="8" indent="-93979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6586536" y="612775"/>
            <a:ext cx="957261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174036" y="1586"/>
            <a:ext cx="762000" cy="36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lang="en-US" sz="18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Georgia"/>
                <a:buNone/>
              </a:pPr>
              <a:t>‹N°›</a:t>
            </a:fld>
            <a:endParaRPr lang="en-US" sz="1800" b="0" i="0" u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ctrTitle"/>
          </p:nvPr>
        </p:nvSpPr>
        <p:spPr>
          <a:xfrm>
            <a:off x="457200" y="2401886"/>
            <a:ext cx="8458200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Etude de faisabilité : réutilisation des certificats du 8ème jour et cancers de l’enfant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subTitle" idx="1"/>
          </p:nvPr>
        </p:nvSpPr>
        <p:spPr>
          <a:xfrm>
            <a:off x="457201" y="5062325"/>
            <a:ext cx="8076900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64008" marR="0" lvl="0" indent="-507" algn="l" rtl="0"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ct val="25000"/>
              <a:buFont typeface="Georgia"/>
              <a:buNone/>
            </a:pPr>
            <a:r>
              <a:rPr lang="en-US" sz="1200"/>
              <a:t>Axelle Dupont interne de santé publique-équipe EPICEA</a:t>
            </a:r>
          </a:p>
          <a:p>
            <a:pPr marL="64008" marR="0" lvl="0" indent="-507" algn="l" rtl="0"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ct val="25000"/>
              <a:buFont typeface="Georgia"/>
              <a:buNone/>
            </a:pPr>
            <a:r>
              <a:rPr lang="en-US" sz="1200"/>
              <a:t>Présentation aux PMI- jeudi 17 novembre 2016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8320087" y="1587"/>
            <a:ext cx="747711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Georgia"/>
              <a:buNone/>
            </a:pPr>
            <a:fld id="{00000000-1234-1234-1234-123412341234}" type="slidenum">
              <a:rPr lang="en-US" sz="1800" b="0" i="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Georgia"/>
                <a:buNone/>
              </a:pPr>
              <a:t>1</a:t>
            </a:fld>
            <a:endParaRPr lang="en-US" sz="1800" b="0" i="0" u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395287" y="692151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Population et méthodes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468312" y="1700212"/>
            <a:ext cx="8229600" cy="43259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65125" marR="0" lvl="0" indent="-26352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Cas : nés entre le 1/1/2010 et le 31/12/2013 en Ile de France, avec un cancer diagnostiqué avant 5 ans.</a:t>
            </a:r>
          </a:p>
          <a:p>
            <a:pPr marL="365125" marR="0" lvl="0" indent="-263525" algn="just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None/>
            </a:pPr>
            <a:endParaRPr sz="2400" b="0" i="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65125" marR="0" lvl="0" indent="-263525" algn="just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Témoins CT : 10 témoins par cas, nés et résidant en Ile de France. Choisi</a:t>
            </a:r>
            <a:r>
              <a:rPr lang="en-US" sz="2400"/>
              <a:t>s</a:t>
            </a:r>
            <a:r>
              <a:rPr lang="en-US" sz="2400" b="0" i="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aléatoirement dans la même direction de PMI (75 ou 95), où le cas a été repéré nominativement.</a:t>
            </a:r>
          </a:p>
          <a:p>
            <a:pPr marL="365125" marR="0" lvl="0" indent="-263525" algn="just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None/>
            </a:pPr>
            <a:endParaRPr sz="2400" b="0" i="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65125" marR="0" lvl="0" indent="-263525" algn="just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Cohorte : constituée des naissances d’enfants nés et résidants dans le même département (75, 78 ou 95).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8174036" y="1586"/>
            <a:ext cx="762000" cy="36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lang="en-US" sz="18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Georgia"/>
                <a:buNone/>
              </a:pPr>
              <a:t>10</a:t>
            </a:fld>
            <a:endParaRPr lang="en-US" sz="1800" b="0" i="0" u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468312" y="620713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Relevé des données</a:t>
            </a:r>
          </a:p>
        </p:txBody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468312" y="1773237"/>
            <a:ext cx="8229600" cy="43243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65125" marR="0" lvl="0" indent="-263525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La surveillance des cancers de l’enfant assurée par le registre national du cancer des enfants (RNCE). Les données collectées concernent l’état civil , des données de santé concernant le cancer, son traitement, les antécédents, l’adresse de résidence au diagnostic.</a:t>
            </a:r>
          </a:p>
          <a:p>
            <a:pPr marL="365125" marR="0" lvl="0" indent="-263525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25000"/>
              <a:buFont typeface="Georgia"/>
              <a:buNone/>
            </a:pPr>
            <a:endParaRPr sz="2200" b="0" i="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65125" marR="0" lvl="0" indent="-263525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Cas : recherche nominative dans les PMI. </a:t>
            </a:r>
          </a:p>
          <a:p>
            <a:pPr marL="365125" marR="0" lvl="0" indent="-263525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25000"/>
              <a:buFont typeface="Georgia"/>
              <a:buNone/>
            </a:pPr>
            <a:r>
              <a:rPr lang="en-US" sz="2200" b="0" i="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Poids,  taille,  date de naissance maternelle et sexe relevés. Adresse  à la naissance </a:t>
            </a:r>
            <a:r>
              <a:rPr lang="en-US" sz="2200"/>
              <a:t>que dans l’étude cas-témoins</a:t>
            </a:r>
            <a:r>
              <a:rPr lang="en-US" sz="2200" b="0" i="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L="365125" marR="0" lvl="0" indent="-263525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None/>
            </a:pPr>
            <a:endParaRPr sz="2200" b="0" i="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65125" marR="0" lvl="0" indent="-263525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Mêmes informations relevées pour les témoins CT.</a:t>
            </a:r>
          </a:p>
          <a:p>
            <a:pPr marL="365125" marR="0" lvl="0" indent="-263525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None/>
            </a:pPr>
            <a:endParaRPr sz="2200" b="0" i="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65125" marR="0" lvl="0" indent="-263525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Ces informations étaient nécessaires pour repérer les cas ( et les témoins ) dans les bases du CS8. </a:t>
            </a:r>
          </a:p>
          <a:p>
            <a:pPr marL="365125" marR="0" lvl="0" indent="-263525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None/>
            </a:pPr>
            <a:endParaRPr sz="2200" b="0" i="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65125" marR="0" lvl="0" indent="-263525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None/>
            </a:pPr>
            <a:endParaRPr sz="2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125" marR="0" lvl="0" indent="-263525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None/>
            </a:pPr>
            <a:endParaRPr sz="2600" b="0" i="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65125" marR="0" lvl="0" indent="-263525" algn="l" rtl="0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None/>
            </a:pPr>
            <a:endParaRPr sz="2600" b="0" i="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0" name="Shape 180"/>
          <p:cNvSpPr txBox="1"/>
          <p:nvPr/>
        </p:nvSpPr>
        <p:spPr>
          <a:xfrm>
            <a:off x="8174036" y="1586"/>
            <a:ext cx="762000" cy="36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lang="en-US" sz="18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Georgia"/>
                <a:buNone/>
              </a:pPr>
              <a:t>11</a:t>
            </a:fld>
            <a:endParaRPr lang="en-US" sz="1800" b="0" i="0" u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68312" y="692151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Méthodes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395287" y="1844675"/>
            <a:ext cx="8229600" cy="43259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65125" marR="0" lvl="0" indent="-2635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Géocodage des adresses : attribution à l’IRIS et  à l’EDI.</a:t>
            </a:r>
          </a:p>
          <a:p>
            <a:pPr marL="365125" marR="0" lvl="0" indent="-26352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None/>
            </a:pPr>
            <a:endParaRPr sz="2400" b="0" i="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65125" marR="0" lvl="0" indent="-26352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Calcul des expositions au Benzène et au NO</a:t>
            </a:r>
            <a:r>
              <a:rPr lang="en-US" sz="2400" b="0" i="0" u="none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</a:p>
          <a:p>
            <a:pPr marL="365125" marR="0" lvl="0" indent="-26352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25000"/>
              <a:buFont typeface="Georgia"/>
              <a:buNone/>
            </a:pPr>
            <a:endParaRPr sz="2400" b="0" i="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65125" marR="0" lvl="0" indent="-26352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 études :</a:t>
            </a:r>
          </a:p>
          <a:p>
            <a:pPr marL="365125" marR="0" lvl="0" indent="-26352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None/>
            </a:pPr>
            <a:endParaRPr sz="2400" b="0" i="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65125" marR="0" lvl="0" indent="-26352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Une étude cas –témoins par r</a:t>
            </a:r>
            <a:r>
              <a:rPr lang="en-US" sz="2400"/>
              <a:t>é</a:t>
            </a:r>
            <a:r>
              <a:rPr lang="en-US" sz="2400" b="0" i="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gression logistique conditionnelle</a:t>
            </a:r>
          </a:p>
          <a:p>
            <a:pPr marL="365125" marR="0" lvl="0" indent="-26352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Une étude de cohorte avec un modèle de Cox</a:t>
            </a:r>
          </a:p>
          <a:p>
            <a:pPr marL="365125" marR="0" lvl="0" indent="-26352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None/>
            </a:pPr>
            <a:endParaRPr sz="2400" b="0" i="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65125" marR="0" lvl="0" indent="-26352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Calcul de puissance pour chaque grand type de cancer.</a:t>
            </a:r>
          </a:p>
          <a:p>
            <a:pPr marL="365125" marR="0" lvl="0" indent="-263525" algn="l" rtl="0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None/>
            </a:pPr>
            <a:endParaRPr sz="2400" b="0" i="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7" name="Shape 187"/>
          <p:cNvSpPr txBox="1"/>
          <p:nvPr/>
        </p:nvSpPr>
        <p:spPr>
          <a:xfrm>
            <a:off x="8174036" y="1586"/>
            <a:ext cx="762000" cy="36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lang="en-US" sz="18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Georgia"/>
                <a:buNone/>
              </a:pPr>
              <a:t>12</a:t>
            </a:fld>
            <a:endParaRPr lang="en-US" sz="1800" b="0" i="0" u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468312" y="692151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Résultats Cas-Témoins</a:t>
            </a:r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468312" y="1773237"/>
            <a:ext cx="8229600" cy="43243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65125" marR="0" lvl="0" indent="-2635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None/>
            </a:pPr>
            <a:endParaRPr sz="2800" b="0" i="0" u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65125" marR="0" lvl="0" indent="-2635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None/>
            </a:pPr>
            <a:endParaRPr sz="2800" b="0" i="0" u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65125" marR="0" lvl="0" indent="-2635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None/>
            </a:pPr>
            <a:endParaRPr sz="2800" b="0" i="0" u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65125" marR="0" lvl="0" indent="-2635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None/>
            </a:pPr>
            <a:endParaRPr sz="2800" b="0" i="0" u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65125" marR="0" lvl="0" indent="-2635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None/>
            </a:pPr>
            <a:endParaRPr sz="2800" b="0" i="0" u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65125" marR="0" lvl="0" indent="-2635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None/>
            </a:pPr>
            <a:endParaRPr sz="2800" b="0" i="0" u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65125" marR="0" lvl="0" indent="-2635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None/>
            </a:pPr>
            <a:endParaRPr sz="2800" b="0" i="0" u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65125" marR="0" lvl="0" indent="-2635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None/>
            </a:pPr>
            <a:endParaRPr sz="2800" b="0" i="0" u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65125" marR="0" lvl="0" indent="-2635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28 leucémies-29 </a:t>
            </a:r>
            <a:r>
              <a:rPr lang="en-US" sz="28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tumeurs</a:t>
            </a:r>
            <a:r>
              <a:rPr lang="en-US" sz="28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SNC- </a:t>
            </a:r>
            <a:r>
              <a:rPr lang="en-US" sz="2800" b="0" i="0" u="none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34 </a:t>
            </a:r>
            <a:r>
              <a:rPr lang="en-US" sz="2800" b="0" i="0" u="none" dirty="0" err="1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tumeurs</a:t>
            </a:r>
            <a:r>
              <a:rPr lang="en-US" sz="2800" b="0" i="0" u="none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embryonnaires</a:t>
            </a:r>
            <a:endParaRPr lang="en-US" sz="2800" b="0" i="0" u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65125" marR="0" lvl="0" indent="-2635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10 </a:t>
            </a:r>
            <a:r>
              <a:rPr lang="en-US" sz="28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témoins</a:t>
            </a:r>
            <a:r>
              <a:rPr lang="en-US" sz="28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pour </a:t>
            </a:r>
            <a:r>
              <a:rPr lang="en-US" sz="28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chaque</a:t>
            </a:r>
            <a:r>
              <a:rPr lang="en-US" sz="28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cas</a:t>
            </a:r>
            <a:r>
              <a:rPr lang="en-US" sz="28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8174036" y="1586"/>
            <a:ext cx="762000" cy="36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lang="en-US" sz="18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Georgia"/>
                <a:buNone/>
              </a:pPr>
              <a:t>13</a:t>
            </a:fld>
            <a:endParaRPr lang="en-US" sz="1800" b="0" i="0" u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95" name="Shape 1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2989" y="2060576"/>
            <a:ext cx="6745287" cy="273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468312" y="620713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Résultats géocodage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8174036" y="1586"/>
            <a:ext cx="762000" cy="36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lang="en-US" sz="18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Georgia"/>
                <a:buNone/>
              </a:pPr>
              <a:t>14</a:t>
            </a:fld>
            <a:endParaRPr lang="en-US" sz="1800" b="0" i="0" u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468312" y="1773237"/>
            <a:ext cx="8229600" cy="43243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65125" marR="0" lvl="0" indent="-2635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84 % des adresses  géolocalisées au numéro exact</a:t>
            </a:r>
            <a:br>
              <a:rPr lang="en-US" sz="2400" b="0" i="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2400" b="0" i="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7 % à moins de 10 numéros de différences. </a:t>
            </a:r>
            <a:br>
              <a:rPr lang="en-US" sz="2400" b="0" i="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2400" b="0" i="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91 % du géocodage a été réalisé de manière satisfaisante.</a:t>
            </a:r>
          </a:p>
          <a:p>
            <a:pPr marL="365125" marR="0" lvl="0" indent="-2635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None/>
            </a:pPr>
            <a:endParaRPr sz="2400" b="0" i="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65125" marR="0" lvl="0" indent="-2635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Différence entre Paris (97 %)  et le Val Oise (78,9 %).</a:t>
            </a:r>
          </a:p>
          <a:p>
            <a:pPr marL="365125" marR="0" lvl="0" indent="-2635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None/>
            </a:pPr>
            <a:endParaRPr sz="2400" b="0" i="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65125" marR="0" lvl="0" indent="-2635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</a:pPr>
            <a:r>
              <a:rPr lang="en-US" sz="2400"/>
              <a:t>91 % des IRIS ont été affectés de manière certaine.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2400"/>
          </a:p>
          <a:p>
            <a:pPr marL="365125" marR="0" lvl="0" indent="-2635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19 adresses n’ont pas été retrouvées initialement et 37 ont du être affectées manuellement à l’IRIS. </a:t>
            </a:r>
          </a:p>
          <a:p>
            <a:pPr marL="365125" marR="0" lvl="0" indent="-2635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125" marR="0" lvl="0" indent="-2635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125" marR="0" lvl="0" indent="-2635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125" marR="0" lvl="0" indent="-263525" algn="l" rtl="0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539751" y="692151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Ensemble des cancers</a:t>
            </a:r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468312" y="1700212"/>
            <a:ext cx="8229600" cy="43243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65125" marR="0" lvl="0" indent="-2635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Benzène</a:t>
            </a:r>
          </a:p>
          <a:p>
            <a:pPr marL="365125" marR="0" lvl="0" indent="-2635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None/>
            </a:pPr>
            <a:endParaRPr sz="2800" b="0" i="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65125" marR="0" lvl="0" indent="-2635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None/>
            </a:pPr>
            <a:endParaRPr sz="2800" b="0" i="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65125" marR="0" lvl="0" indent="-2635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None/>
            </a:pPr>
            <a:endParaRPr sz="2800" b="0" i="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65125" marR="0" lvl="0" indent="-2635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NO</a:t>
            </a:r>
            <a:r>
              <a:rPr lang="en-US" sz="2400" b="0" i="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</a:p>
          <a:p>
            <a:pPr marL="365125" marR="0" lvl="0" indent="-2635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None/>
            </a:pPr>
            <a:endParaRPr sz="2800" b="0" i="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65125" marR="0" lvl="0" indent="-263525" algn="l" rtl="0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None/>
            </a:pPr>
            <a:endParaRPr sz="2800" b="0" i="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9" name="Shape 209"/>
          <p:cNvSpPr txBox="1"/>
          <p:nvPr/>
        </p:nvSpPr>
        <p:spPr>
          <a:xfrm>
            <a:off x="8174036" y="1586"/>
            <a:ext cx="762000" cy="36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lang="en-US" sz="18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Georgia"/>
                <a:buNone/>
              </a:pPr>
              <a:t>15</a:t>
            </a:fld>
            <a:endParaRPr lang="en-US" sz="1800" b="0" i="0" u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210" name="Shape 210"/>
          <p:cNvGraphicFramePr/>
          <p:nvPr/>
        </p:nvGraphicFramePr>
        <p:xfrm>
          <a:off x="900113" y="2420937"/>
          <a:ext cx="7488225" cy="1014400"/>
        </p:xfrm>
        <a:graphic>
          <a:graphicData uri="http://schemas.openxmlformats.org/drawingml/2006/table">
            <a:tbl>
              <a:tblPr>
                <a:noFill/>
                <a:tableStyleId>{5ED031A4-5FE6-434C-908F-2D63D1446B15}</a:tableStyleId>
              </a:tblPr>
              <a:tblGrid>
                <a:gridCol w="1069975"/>
                <a:gridCol w="1068375"/>
                <a:gridCol w="1069975"/>
                <a:gridCol w="1069975"/>
                <a:gridCol w="1069975"/>
                <a:gridCol w="1069975"/>
                <a:gridCol w="1069975"/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1" i="0" u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Min.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1" i="0" u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1st Qu.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1" i="0" u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Median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1" i="0" u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Mean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1" i="0" u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3rd Qu.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1" i="0" u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Max.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1.206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1.75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2.163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2.304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2.713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6.939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95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0.6994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1.085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1.266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1.277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1.401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6.2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217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0.6994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1.395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1.823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1.981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2.405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6.939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1" name="Shape 211"/>
          <p:cNvGraphicFramePr/>
          <p:nvPr/>
        </p:nvGraphicFramePr>
        <p:xfrm>
          <a:off x="900112" y="4149726"/>
          <a:ext cx="7559650" cy="1191565"/>
        </p:xfrm>
        <a:graphic>
          <a:graphicData uri="http://schemas.openxmlformats.org/drawingml/2006/table">
            <a:tbl>
              <a:tblPr>
                <a:noFill/>
                <a:tableStyleId>{5ED031A4-5FE6-434C-908F-2D63D1446B15}</a:tableStyleId>
              </a:tblPr>
              <a:tblGrid>
                <a:gridCol w="1079500"/>
                <a:gridCol w="1079500"/>
                <a:gridCol w="1081075"/>
                <a:gridCol w="1079500"/>
                <a:gridCol w="1081075"/>
                <a:gridCol w="1079500"/>
                <a:gridCol w="1079500"/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1" i="0" u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Min.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1" i="0" u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1st Qu.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1" i="0" u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Median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1" i="0" u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Mean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1" i="0" u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3rd Qu.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1" i="0" u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Max.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40.77</a:t>
                      </a:r>
                      <a:endParaRPr lang="fr-FR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50.08</a:t>
                      </a:r>
                      <a:endParaRPr lang="fr-FR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54.05</a:t>
                      </a:r>
                      <a:endParaRPr lang="fr-FR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54.33</a:t>
                      </a:r>
                      <a:endParaRPr lang="fr-FR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58.17</a:t>
                      </a:r>
                      <a:endParaRPr lang="fr-FR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83.07</a:t>
                      </a:r>
                      <a:endParaRPr lang="fr-FR" sz="12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95</a:t>
                      </a:r>
                      <a:endParaRPr sz="12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14.08</a:t>
                      </a:r>
                      <a:endParaRPr lang="fr-FR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26.09</a:t>
                      </a:r>
                      <a:endParaRPr lang="fr-FR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29.94</a:t>
                      </a:r>
                      <a:endParaRPr lang="fr-FR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30.05</a:t>
                      </a:r>
                      <a:endParaRPr lang="fr-FR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34.84</a:t>
                      </a:r>
                      <a:endParaRPr lang="fr-FR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68</a:t>
                      </a:r>
                      <a:endParaRPr lang="fr-FR" sz="12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277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0.6994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1.395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1.823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1.981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2.405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6.939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457200" y="1143001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40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217" name="Shape 217"/>
          <p:cNvGraphicFramePr/>
          <p:nvPr/>
        </p:nvGraphicFramePr>
        <p:xfrm>
          <a:off x="467544" y="260648"/>
          <a:ext cx="8229577" cy="6300216"/>
        </p:xfrm>
        <a:graphic>
          <a:graphicData uri="http://schemas.openxmlformats.org/drawingml/2006/table">
            <a:tbl>
              <a:tblPr>
                <a:noFill/>
                <a:tableStyleId>{5ED031A4-5FE6-434C-908F-2D63D1446B15}</a:tableStyleId>
              </a:tblPr>
              <a:tblGrid>
                <a:gridCol w="1295400"/>
                <a:gridCol w="1657351"/>
                <a:gridCol w="1295400"/>
                <a:gridCol w="1152525"/>
                <a:gridCol w="792151"/>
                <a:gridCol w="1100125"/>
                <a:gridCol w="936625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1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1" i="0" u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Modalité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1" i="0" u="none" dirty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 (n=1380)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1" i="0" u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(n=138)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1" i="0" u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1" i="0" u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1" i="0" u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pvalue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6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Sexe</a:t>
                      </a:r>
                      <a:endParaRPr lang="en-US" sz="12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Masculin</a:t>
                      </a:r>
                      <a:endParaRPr lang="en-US" sz="12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679 ( 49.2 )</a:t>
                      </a: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79 ( 57.25 )</a:t>
                      </a: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Georgia"/>
                          <a:cs typeface="Georgia"/>
                          <a:sym typeface="Georgia"/>
                        </a:rPr>
                        <a:t>Ref</a:t>
                      </a:r>
                      <a:endParaRPr lang="en-US" sz="1200" dirty="0">
                        <a:solidFill>
                          <a:schemeClr val="dk1"/>
                        </a:solidFill>
                        <a:latin typeface="Calibri" pitchFamily="34" charset="0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fr-FR" sz="1800" dirty="0" smtClean="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-</a:t>
                      </a:r>
                      <a:endParaRPr sz="1800" dirty="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fr-FR" sz="1800" dirty="0" smtClean="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-</a:t>
                      </a:r>
                      <a:endParaRPr sz="1800" dirty="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36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Feminin</a:t>
                      </a:r>
                      <a:endParaRPr lang="en-US" sz="12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701 ( 50.8 )</a:t>
                      </a: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59 ( 42.75 )</a:t>
                      </a: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0.73 </a:t>
                      </a: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[0.51-1.03]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0.072 </a:t>
                      </a: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36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Etudes </a:t>
                      </a: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Primaire</a:t>
                      </a:r>
                      <a:endParaRPr lang="en-US" sz="12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 ( 2.55 )</a:t>
                      </a: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 ( 0 )</a:t>
                      </a: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0.328 ( Khi2 )</a:t>
                      </a: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36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Secondaire</a:t>
                      </a: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65 ( 8.71 )</a:t>
                      </a: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 ( 4.41 )</a:t>
                      </a: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36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Baccalauréat</a:t>
                      </a: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93 ( 12.47 )</a:t>
                      </a: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 ( 13.24 )</a:t>
                      </a: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36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Supérieur</a:t>
                      </a: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569 ( 76.27 )</a:t>
                      </a: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56 ( 82.35 )</a:t>
                      </a: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36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634</a:t>
                      </a: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</a:t>
                      </a: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36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Défaveur sociale</a:t>
                      </a: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 plus défavorisé</a:t>
                      </a: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fr-FR" sz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Georgia"/>
                          <a:cs typeface="Georgia"/>
                          <a:sym typeface="Georgia"/>
                        </a:rPr>
                        <a:t>288 (20.9)</a:t>
                      </a:r>
                      <a:endParaRPr sz="1200" dirty="0">
                        <a:solidFill>
                          <a:schemeClr val="dk1"/>
                        </a:solidFill>
                        <a:latin typeface="Calibri" pitchFamily="34" charset="0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fr-FR" sz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Georgia"/>
                          <a:cs typeface="Georgia"/>
                          <a:sym typeface="Georgia"/>
                        </a:rPr>
                        <a:t>16 (11.6%)</a:t>
                      </a:r>
                      <a:endParaRPr sz="1200" dirty="0">
                        <a:solidFill>
                          <a:schemeClr val="dk1"/>
                        </a:solidFill>
                        <a:latin typeface="Calibri" pitchFamily="34" charset="0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0.49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[0.29-0.85]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0.01</a:t>
                      </a: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36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 maternel</a:t>
                      </a: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[30,35)</a:t>
                      </a: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485 ( 35.87 )</a:t>
                      </a: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51 ( 39.84 )</a:t>
                      </a: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Georgia"/>
                          <a:cs typeface="Georgia"/>
                          <a:sym typeface="Georgia"/>
                        </a:rPr>
                        <a:t>Ref</a:t>
                      </a:r>
                      <a:endParaRPr lang="en-US" sz="1200" dirty="0">
                        <a:solidFill>
                          <a:schemeClr val="dk1"/>
                        </a:solidFill>
                        <a:latin typeface="Calibri" pitchFamily="34" charset="0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fr-FR" sz="1800" dirty="0" smtClean="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-</a:t>
                      </a:r>
                      <a:endParaRPr sz="1800" dirty="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0.509 ( Khi2 )</a:t>
                      </a: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36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[0,25)</a:t>
                      </a: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89 ( 6.58 )</a:t>
                      </a: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 ( 8.59 )</a:t>
                      </a: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1.24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[0.62-2.49]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36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[25,30)</a:t>
                      </a: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321 ( 23.74 )</a:t>
                      </a: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 ( 22.66 )</a:t>
                      </a: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0.88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[0.54-1.43]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1.14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36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[35,40)</a:t>
                      </a: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330 ( 24.41 )</a:t>
                      </a: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 ( 23.44 )</a:t>
                      </a: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0.87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[0.54-1.4]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1.16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36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[40,80]</a:t>
                      </a: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127 ( 9.39 )</a:t>
                      </a: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 ( 5.47 )</a:t>
                      </a: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0.51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[0.23-1.15]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1.96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36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</a:t>
                      </a: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3.8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[1.68-8.61]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0.26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36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Parite</a:t>
                      </a: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627 ( 45.57 )</a:t>
                      </a: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68 ( 50 )</a:t>
                      </a: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fr-FR" sz="120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Georgia"/>
                          <a:cs typeface="Georgia"/>
                          <a:sym typeface="Georgia"/>
                        </a:rPr>
                        <a:t>Ref</a:t>
                      </a:r>
                      <a:endParaRPr sz="1200" dirty="0">
                        <a:solidFill>
                          <a:schemeClr val="dk1"/>
                        </a:solidFill>
                        <a:latin typeface="Calibri" pitchFamily="34" charset="0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fr-FR" sz="1800" dirty="0" smtClean="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-</a:t>
                      </a:r>
                      <a:endParaRPr sz="1800" dirty="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0.006 ( Khi2 )</a:t>
                      </a: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36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442 (32.1)</a:t>
                      </a: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 (29.4)</a:t>
                      </a: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0.83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[0.55-1.26]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0.38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36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3+</a:t>
                      </a: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307 (22.2)</a:t>
                      </a: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 (20.4)</a:t>
                      </a: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0.84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[0.53-1.34]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0.47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36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4.51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[0.82-24.91]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0.08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36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Voie Basse </a:t>
                      </a: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Voie basse</a:t>
                      </a: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1011 ( 76.48)</a:t>
                      </a: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103 ( 76.87 )</a:t>
                      </a: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1.02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[0.67-1.57]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  <a:tabLst/>
                        <a:defRPr/>
                      </a:pP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0.92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endParaRPr lang="en-US" sz="12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36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Cesarienne</a:t>
                      </a: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311 ( 23.52 )</a:t>
                      </a: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31 ( 23.13 )</a:t>
                      </a: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fr-FR" sz="120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Georgia"/>
                          <a:cs typeface="Georgia"/>
                          <a:sym typeface="Georgia"/>
                        </a:rPr>
                        <a:t>Ref</a:t>
                      </a:r>
                      <a:endParaRPr sz="1200" dirty="0">
                        <a:solidFill>
                          <a:schemeClr val="dk1"/>
                        </a:solidFill>
                        <a:latin typeface="Calibri" pitchFamily="34" charset="0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lang="en-US" sz="12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  <a:tabLst/>
                        <a:defRPr/>
                      </a:pP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0.205 ( Khi2 )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endParaRPr lang="en-US" sz="12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36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58</a:t>
                      </a: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0.69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[0.23-2.04]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</a:tbl>
          </a:graphicData>
        </a:graphic>
      </p:graphicFrame>
      <p:sp>
        <p:nvSpPr>
          <p:cNvPr id="218" name="Shape 218"/>
          <p:cNvSpPr txBox="1"/>
          <p:nvPr/>
        </p:nvSpPr>
        <p:spPr>
          <a:xfrm>
            <a:off x="8174036" y="1586"/>
            <a:ext cx="762000" cy="36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lang="en-US" sz="18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Georgia"/>
                <a:buNone/>
              </a:pPr>
              <a:t>16</a:t>
            </a:fld>
            <a:endParaRPr lang="en-US" sz="1800" b="0" i="0" u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457200" y="1143001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40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224" name="Shape 224"/>
          <p:cNvGraphicFramePr/>
          <p:nvPr/>
        </p:nvGraphicFramePr>
        <p:xfrm>
          <a:off x="323851" y="765175"/>
          <a:ext cx="8234301" cy="5183881"/>
        </p:xfrm>
        <a:graphic>
          <a:graphicData uri="http://schemas.openxmlformats.org/drawingml/2006/table">
            <a:tbl>
              <a:tblPr>
                <a:noFill/>
                <a:tableStyleId>{5ED031A4-5FE6-434C-908F-2D63D1446B15}</a:tableStyleId>
              </a:tblPr>
              <a:tblGrid>
                <a:gridCol w="1173151"/>
                <a:gridCol w="1176325"/>
                <a:gridCol w="1176325"/>
                <a:gridCol w="1177925"/>
                <a:gridCol w="1176325"/>
                <a:gridCol w="1177925"/>
                <a:gridCol w="1176325"/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1" i="0" u="none" dirty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1" i="0" u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Modalité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1" i="0" u="none" dirty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1" i="0" u="none" dirty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1" i="0" u="none" dirty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1" i="0" u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1" i="0" u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pvalue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Poids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[3e+03,3.5e+03)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593 ( 42.97 )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47 ( 34.31 )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-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0.003 ( Khi2 )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[0,2.5e+03)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66 ( 4.78 )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 ( 12.41 )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3.33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[1.79-6.21]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[2.5e+03,3e+03)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252 ( 18.26 )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 ( 21.17 )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1.47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[0.9-2.39]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0.12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[3.5e+03,4e+03)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348 ( 25.22 )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 ( 24.09 )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1.21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[0.76-1.93]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0.42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[4e+03,8e+03]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121 ( 8.77 )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 ( 8.03 )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1.16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[0.59-2.29]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0.66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82293926.7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[0-Inf]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 gestationnel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[38,40)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639 ( 46.3 )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 ( 43.48 )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&lt;0.001 ( Khi2 )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[22,35)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 ( 1.01 )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 ( 5.8 )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6.86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[2.59-18.17]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[35,38)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116 ( 8.41 )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 ( 10.87 )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1.39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[0.77-2.52]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0.28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28788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[40,45]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611 ( 44.28 )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 ( 39.86 )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0.98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[0.67-1.45]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0.93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Benzene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&lt;1.8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684 (49.7)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74 (53.6)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b="0" i="0" u="none" dirty="0" err="1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Ref</a:t>
                      </a:r>
                      <a:endParaRPr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&gt; =1.8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686 (80.3)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64 (46.4)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0.79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[0.51-1.21]</a:t>
                      </a:r>
                      <a:endParaRPr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0.27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NO2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&lt;50.4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694 (50.3)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65 (47.1)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b="0" i="0" u="none" dirty="0" err="1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Ref</a:t>
                      </a:r>
                      <a:endParaRPr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&gt;=50.4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686 (49.7)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73 (52.9)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1.28</a:t>
                      </a:r>
                      <a:endParaRPr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[0.78-2.13]</a:t>
                      </a:r>
                      <a:endParaRPr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0.33</a:t>
                      </a:r>
                      <a:endParaRPr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Exposition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Aucune</a:t>
                      </a: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expo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581(42.1)</a:t>
                      </a:r>
                    </a:p>
                  </a:txBody>
                  <a:tcPr marL="44451" marR="44451" marT="0" marB="0" anchor="b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61 (44.2)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b="0" i="0" u="none" dirty="0" err="1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Ref</a:t>
                      </a:r>
                      <a:endParaRPr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 et No2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581 (42.1)</a:t>
                      </a:r>
                    </a:p>
                  </a:txBody>
                  <a:tcPr marL="44451" marR="44451" marT="0" marB="0" anchor="b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 (43.5)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0.91</a:t>
                      </a:r>
                      <a:endParaRPr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[0.54-1.55]</a:t>
                      </a:r>
                      <a:endParaRPr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0.74</a:t>
                      </a:r>
                      <a:endParaRPr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 </a:t>
                      </a:r>
                      <a:r>
                        <a:rPr lang="en-US" sz="1200" b="0" i="0" u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</a:t>
                      </a: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No2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218 (15.6)</a:t>
                      </a:r>
                    </a:p>
                  </a:txBody>
                  <a:tcPr marL="44451" marR="44451" marT="0" marB="0" anchor="b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 (12.3)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0.69</a:t>
                      </a:r>
                      <a:endParaRPr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[0.36-1.33]</a:t>
                      </a:r>
                      <a:endParaRPr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0.27</a:t>
                      </a:r>
                      <a:endParaRPr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</a:tbl>
          </a:graphicData>
        </a:graphic>
      </p:graphicFrame>
      <p:sp>
        <p:nvSpPr>
          <p:cNvPr id="225" name="Shape 225"/>
          <p:cNvSpPr txBox="1"/>
          <p:nvPr/>
        </p:nvSpPr>
        <p:spPr>
          <a:xfrm>
            <a:off x="8174036" y="1586"/>
            <a:ext cx="762000" cy="36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lang="en-US" sz="18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Georgia"/>
                <a:buNone/>
              </a:pPr>
              <a:t>17</a:t>
            </a:fld>
            <a:endParaRPr lang="en-US" sz="1800" b="0" i="0" u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xfrm>
            <a:off x="468312" y="620713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Leucémies</a:t>
            </a:r>
          </a:p>
        </p:txBody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457200" y="2249487"/>
            <a:ext cx="8229600" cy="43243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65125" marR="0" lvl="0" indent="-263525" algn="l" rtl="0"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2" name="Shape 232"/>
          <p:cNvSpPr txBox="1"/>
          <p:nvPr/>
        </p:nvSpPr>
        <p:spPr>
          <a:xfrm>
            <a:off x="8174036" y="1586"/>
            <a:ext cx="762000" cy="36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lang="en-US" sz="18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Georgia"/>
                <a:buNone/>
              </a:pPr>
              <a:t>18</a:t>
            </a:fld>
            <a:endParaRPr lang="en-US" sz="1800" b="0" i="0" u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457200" y="1143001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40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238" name="Shape 238"/>
          <p:cNvGraphicFramePr/>
          <p:nvPr/>
        </p:nvGraphicFramePr>
        <p:xfrm>
          <a:off x="468313" y="53043138"/>
          <a:ext cx="8229553" cy="35604350"/>
        </p:xfrm>
        <a:graphic>
          <a:graphicData uri="http://schemas.openxmlformats.org/drawingml/2006/table">
            <a:tbl>
              <a:tblPr>
                <a:noFill/>
                <a:tableStyleId>{5ED031A4-5FE6-434C-908F-2D63D1446B15}</a:tableStyleId>
              </a:tblPr>
              <a:tblGrid>
                <a:gridCol w="1176325"/>
                <a:gridCol w="1174751"/>
                <a:gridCol w="1176325"/>
                <a:gridCol w="1174751"/>
                <a:gridCol w="1176325"/>
                <a:gridCol w="1174751"/>
                <a:gridCol w="1176325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1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modalité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1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1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1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1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1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IC 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1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age.f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[30,35)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105 ( 38.18 )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 ( 28 )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age.f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[0,25)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 ( 7.64 )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 ( 20 )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3.94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1.1-14.12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0.04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age.f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[25,30)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63 ( 22.91 )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 ( 24 )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1.46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0.46-4.64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0.52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age.f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[35,40)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68 ( 24.73 )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 ( 24 )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1.28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0.41-4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0.67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age.f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[40,80]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 ( 6.55 )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( 4 )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0.74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0.08-6.61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0.79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age.f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8.93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1.8-44.15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0.01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most_dep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228 ( 81.43 )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 ( 82.14 )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most_dep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52 ( 18.57 )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 ( 17.86 )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0.95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0.35-2.61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0.93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parite.f2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128 ( 45.88 )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 ( 51.85 )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parite.f2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85 ( 30.47 )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 ( 33.33 )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0.95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0.4-2.26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0.91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parite.f2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42 ( 15.05 )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( 14.81 )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0.89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0.27-2.92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0.85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parite.f2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et +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 ( 8.6 )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 ( 0 )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0-Inf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parite.f2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8.68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0.53-141.98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0.13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parite.f3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128 ( 45.88 )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 ( 51.85 )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parite.f3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85 ( 30.47 )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 ( 33.33 )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0.95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0.4-2.24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parite.f3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 et +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66 ( 23.66 )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( 14.81 )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0.56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0.18-1.76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0.32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parite.f3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8.55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0.52-139.65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0.13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sexé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147 ( 52.5 )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 ( 46.43 )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sexé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133 ( 47.5 )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 ( 53.57 )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1.26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0.59-2.71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0.55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nbfoetus.f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276 ( 98.92 )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 ( 92.86 )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nbfoetus.f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 ( 1.08 )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( 7.14 )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6.67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1.11-39.9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0.04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nbfoetus.f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agegestationnel.f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[38,40)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130 ( 46.43 )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 ( 46.43 )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agegestationnel.f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[22,35)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( 0.71 )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 ( 0 )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0-Inf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agegestationnel.f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[35,38)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 ( 6.43 )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 ( 10.71 )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1.61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0.44-5.96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0.48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agegestationnel.f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[40,45]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130 ( 46.43 )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 ( 42.86 )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0.92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0.41-2.09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0.85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420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agegestationnel.f2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[38,40)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130 ( 46.43 )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 ( 46.43 )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420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agegestationnel.f2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[22,38)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 ( 7.14 )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 ( 10.71 )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1.48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0.4-5.52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0.56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420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agegestationnel.f2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[40,45]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130 ( 46.43 )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 ( 42.86 )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0.92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0.41-2.09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0.84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420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agegestationnel.f3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[22,40)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150 ( 53.57 )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 ( 57.14 )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420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agegestationnel.f3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[40,45]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130 ( 46.43 )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 ( 42.86 )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0.87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0.4-1.9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0.72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420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agegestationnel.f4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[22,38)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 ( 7.14 )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 ( 10.71 )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420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agegestationnel.f4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[38,45]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260 ( 92.86 )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 ( 89.29 )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0.65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0.18-2.29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naissancepar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vbni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167 ( 62.55 )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 ( 65.38 )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naissancepar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vbi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34 ( 12.73 )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 ( 30.77 )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0-Inf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naissancepar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cesar prog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 ( 6.37 )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( 3.85 )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0-Inf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naissancepar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cesar urg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48 ( 17.98 )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 ( 0 )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3.71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0.41-33.94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0.25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naissancepar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cesar sp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( 0.37 )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 ( 0 )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1.62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0.19-13.52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0.66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naissancepar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naissancepar.f2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vbni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167 ( 62.55 )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 ( 65.38 )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15.1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1.81-125.91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0.01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naissancepar.f2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vbi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34 ( 12.73 )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 ( 30.77 )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6.53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0.85-50.15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0.07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naissancepar.f2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cesar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66 ( 24.72 )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( 3.85 )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naissancepar.f2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vb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66 ( 24.72 )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( 3.85 )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vb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vb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 ( 75.28 )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 ( 96.15 )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8.11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1.08-60.94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0.04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vb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9.79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0.84-114.07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0.07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poids.f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[3e+03,3.5e+03)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119 ( 42.5 )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 ( 46.43 )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poids.f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[0,2.5e+03)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 ( 4.29 )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( 7.14 )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1.51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0.28-8.02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0.63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poids.f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[2.5e+03,3e+03)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 ( 19.29 )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 ( 10.71 )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0.52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0.14-1.89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0.32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poids.f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[3.5e+03,4e+03)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69 ( 24.64 )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 ( 25 )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0.92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0.35-2.44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0.87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poids.f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[4e+03,8e+03]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 ( 9.29 )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 ( 10.71 )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1.06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0.29-3.87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0.93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63093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moyenne_benzene.f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[0.7,1.37)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 ( 26.79 )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 ( 39.29 )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63093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moyenne_benzene.f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[1.37,1.7)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76 ( 27.14 )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 ( 21.43 )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0.12-1.33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0.13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63093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moyenne_benzene.f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[1.7,2.39)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65 ( 23.21 )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( 14.29 )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0.27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0.06-1.15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0.08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63093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moyenne_benzene.f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[2.39,8.09]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64 ( 22.86 )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 ( 25 )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0.44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0.11-1.76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0.25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moyenne_no2.f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[14.3,36)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89 ( 31.79 )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 ( 35.71 )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moyenne_no2.f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[36,49.6)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78 ( 27.86 )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 ( 21.43 )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0.57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0.12-2.77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0.48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moyenne_no2.f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[49.6,56)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52 ( 18.57 )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 ( 17.86 )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0.65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0.08-5.17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0.68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moyenne_no2.f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[56,86.2]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61 ( 21.79 )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 ( 25 )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0.78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0.1-6.2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0.82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mopb.f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[0.699,1.4)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85 ( 30.36 )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 ( 35.71 )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mopb.f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[1.4,1.82)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68 ( 24.29 )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 ( 25 )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0.68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0.19-2.46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0.55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mopb.f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[1.82,2.4)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64 ( 22.86 )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 ( 10.71 )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0.28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0.05-1.55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0.15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mopb.f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[2.4,7.94]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63 ( 22.5 )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 ( 28.57 )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0.76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0.17-3.46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0.73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mopn.f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[14.1,35.9)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91 ( 32.5 )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 ( 35.71 )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mopn.f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[35.9,50.4)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74 ( 26.43 )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 ( 17.86 )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0.62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0.13-3.03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0.56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mopn.f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[50.4,56.1)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56 ( 20 )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 ( 28.57 )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1.3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0.16-10.47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0.81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mopn.f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[56.1,84.1]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59 ( 21.07 )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 ( 17.86 )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0.77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0.09-6.84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0.81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forte_expo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137 ( 48.93 )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 ( 57.14 )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forte_expo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99 ( 35.36 )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 ( 39.29 )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0.82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0.26-2.54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0.73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forte_expo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44 ( 15.71 )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( 3.57 )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0.17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0.02-1.41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forte_expop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138 ( 49.29 )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 ( 50 )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forte_expop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 ( 35.71 )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 ( 35.71 )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0.96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0.28-3.31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0.95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forte_expop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42 ( 15 )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( 14.29 )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0.92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0.25-3.43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63093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moyenne_benzene.f2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151 ( 53.93 )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 ( 60.71 )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63093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moyenne_benzene.f2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129 ( 46.07 )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 ( 39.29 )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0.66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0.25-1.72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0.39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moyenne_no2.f2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167 ( 59.64 )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 ( 57.14 )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moyenne_no2.f2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113 ( 40.36 )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 ( 42.86 )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1.25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0.38-4.11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0.71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mopb.f2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153 ( 54.64 )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 ( 60.71 )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mopb.f2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127 ( 45.36 )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 ( 39.29 )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0.68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0.26-1.8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0.44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mopn.f2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165 ( 58.93 )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 ( 53.57 )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mopn.f2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115 ( 41.07 )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 ( 46.43 )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1.69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0.46-6.18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0.43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</a:tbl>
          </a:graphicData>
        </a:graphic>
      </p:graphicFrame>
      <p:sp>
        <p:nvSpPr>
          <p:cNvPr id="239" name="Shape 239"/>
          <p:cNvSpPr txBox="1"/>
          <p:nvPr/>
        </p:nvSpPr>
        <p:spPr>
          <a:xfrm>
            <a:off x="8174036" y="1586"/>
            <a:ext cx="762000" cy="36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lang="en-US" sz="18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Georgia"/>
                <a:buNone/>
              </a:pPr>
              <a:t>19</a:t>
            </a:fld>
            <a:endParaRPr lang="en-US" sz="1800" b="0" i="0" u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240" name="Shape 240"/>
          <p:cNvGraphicFramePr/>
          <p:nvPr/>
        </p:nvGraphicFramePr>
        <p:xfrm>
          <a:off x="395287" y="115886"/>
          <a:ext cx="7921600" cy="8543925"/>
        </p:xfrm>
        <a:graphic>
          <a:graphicData uri="http://schemas.openxmlformats.org/drawingml/2006/table">
            <a:tbl>
              <a:tblPr>
                <a:noFill/>
                <a:tableStyleId>{5ED031A4-5FE6-434C-908F-2D63D1446B15}</a:tableStyleId>
              </a:tblPr>
              <a:tblGrid>
                <a:gridCol w="1341425"/>
                <a:gridCol w="1184275"/>
                <a:gridCol w="1106475"/>
                <a:gridCol w="1184275"/>
                <a:gridCol w="1184275"/>
                <a:gridCol w="1184275"/>
                <a:gridCol w="7366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 smtClean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Variables</a:t>
                      </a:r>
                      <a:endParaRPr lang="en-US" sz="1200" b="0" i="0" u="none" dirty="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 smtClean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 (n=280)</a:t>
                      </a:r>
                      <a:endParaRPr lang="en-US" sz="1200" b="0" i="0" u="none" dirty="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 smtClean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(n=28)</a:t>
                      </a:r>
                      <a:endParaRPr lang="en-US" sz="1200" b="0" i="0" u="none" dirty="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IC 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Sexe</a:t>
                      </a:r>
                      <a:endParaRPr lang="en-US" sz="12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Masculin</a:t>
                      </a:r>
                      <a:endParaRPr lang="en-US" sz="12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147 ( 52.5 )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 ( 46.43 )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Ref</a:t>
                      </a:r>
                      <a:endParaRPr lang="en-US" sz="12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Féminin</a:t>
                      </a:r>
                      <a:endParaRPr lang="en-US" sz="12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133 ( 47.5 )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 ( 53.57 )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1.26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0.59-2.71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0.55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 maternel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[30,35)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105 ( 38.18 )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 ( 28 )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Ref</a:t>
                      </a:r>
                      <a:endParaRPr lang="en-US" sz="12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[0,25)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 ( 7.64 )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 ( 20 )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3.94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1.1-14.12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0.04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[25,30)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63 ( 22.91 )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 ( 24 )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1.46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0.46-4.64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0.52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[35,40)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68 ( 24.73 )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 ( 24 )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1.28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0.41-4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0.67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[40,80]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 ( 6.55 )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( 4 )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0.74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0.08-6.61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0.79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Défaveur sociale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228 ( 81.43 )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 ( 82.14 )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Ref</a:t>
                      </a:r>
                      <a:endParaRPr lang="en-US" sz="12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52 ( 18.57 )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 ( 17.86 )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0.95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0.35-2.61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0.93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Parite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128 ( 45.88 )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 ( 51.85 )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Ref</a:t>
                      </a: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85 ( 30.47 )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 ( 33.33 )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0.95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0.4-2.24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 et +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66 ( 23.66 )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( 14.81 )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0.56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0.18-1.76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0.32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8.55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0.52-139.65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0.13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 gestationnel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[38,40)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130 ( 46.43 )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 ( 46.43 )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Ref</a:t>
                      </a:r>
                      <a:endParaRPr lang="en-US" sz="12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[22,35)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( 0.71 )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 ( 0 )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0-Inf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[35,38)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 ( 6.43 )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 ( 10.71 )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1.61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0.44-5.96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0.48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[40,45]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130 ( 46.43 )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 ( 42.86 )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0.92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0.41-2.09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0.85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Accouchement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Cesarienne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66 ( 24.72 )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( 3.85 )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Ref</a:t>
                      </a:r>
                      <a:endParaRPr lang="en-US" sz="12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Voie Basse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 ( 75.28 )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 ( 96.15 )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8.11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1.08-60.94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0.04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9.79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0.84-114.07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0.07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Poids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[3e+03,3.5e+03)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119 ( 42.5 )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 ( 46.43 )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r>
                        <a:rPr lang="en-US" sz="1200" b="0" i="0" u="none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Ref</a:t>
                      </a:r>
                      <a:endParaRPr lang="en-US" sz="1200" b="0" i="0" u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[0,2.5e+03)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 ( 4.29 )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( 7.14 )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1.51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0.28-8.02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0.63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[2.5e+03,3e+03)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 ( 19.29 )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 ( 10.71 )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0.52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0.14-1.89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0.32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[3.5e+03,4e+03)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69 ( 24.64 )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 ( 25 )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0.92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0.35-2.44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0.87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[4e+03,8e+03]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 ( 9.29 )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 ( 10.71 )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1.06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0.29-3.87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0.93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Exposition au benzene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&lt;1.8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153 ( 54.64 )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 ( 60.71 )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&gt;1.8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127 ( 45.36 )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 ( 39.29 )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0.68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0.26-1.8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0.44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Expsotion au NO2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&lt;50.36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165 ( 58.93 )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 ( 53.57 )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&gt;50.36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115 ( 41.07 )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 ( 46.43 )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1.69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0.46-6.18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0.43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forte_expop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Aucune expo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138 ( 49.29 )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 ( 50 )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 et No2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 ( 35.71 )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 ( 35.71 )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0.96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0.28-3.31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0.95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 ou No2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42 ( 15 )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( 14.29 )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0.92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0.25-3.43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68312" y="549276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lang="en-US" sz="3600"/>
              <a:t>Plan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68312" y="1700212"/>
            <a:ext cx="8229600" cy="43259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65125" marR="0" lvl="0" indent="-2635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None/>
            </a:pPr>
            <a:endParaRPr sz="2400"/>
          </a:p>
          <a:p>
            <a:pPr marL="0" marR="0" lvl="0" indent="-1524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None/>
            </a:pPr>
            <a:r>
              <a:rPr lang="en-US" sz="2400"/>
              <a:t>Introduction</a:t>
            </a:r>
          </a:p>
          <a:p>
            <a:pPr marL="0" marR="0" lvl="0" indent="-1524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None/>
            </a:pPr>
            <a:endParaRPr sz="2400"/>
          </a:p>
          <a:p>
            <a:pPr marL="0" marR="0" lvl="0" indent="-1524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None/>
            </a:pPr>
            <a:r>
              <a:rPr lang="en-US" sz="2400"/>
              <a:t>Objectifs</a:t>
            </a:r>
          </a:p>
          <a:p>
            <a:pPr marL="0" marR="0" lvl="0" indent="-1524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None/>
            </a:pPr>
            <a:endParaRPr sz="2400"/>
          </a:p>
          <a:p>
            <a:pPr marL="0" marR="0" lvl="0" indent="-1524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None/>
            </a:pPr>
            <a:r>
              <a:rPr lang="en-US" sz="2400"/>
              <a:t>Population et Méthodes</a:t>
            </a:r>
          </a:p>
          <a:p>
            <a:pPr marL="0" marR="0" lvl="0" indent="-1524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None/>
            </a:pPr>
            <a:endParaRPr sz="2400"/>
          </a:p>
          <a:p>
            <a:pPr marL="0" marR="0" lvl="0" indent="-1524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None/>
            </a:pPr>
            <a:r>
              <a:rPr lang="en-US" sz="2400"/>
              <a:t>Résultats</a:t>
            </a:r>
          </a:p>
          <a:p>
            <a:pPr marL="0" marR="0" lvl="0" indent="-1524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None/>
            </a:pPr>
            <a:endParaRPr sz="2400"/>
          </a:p>
          <a:p>
            <a:pPr marL="0" marR="0" lvl="0" indent="-1524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None/>
            </a:pPr>
            <a:r>
              <a:rPr lang="en-US" sz="2400"/>
              <a:t>Conclusion</a:t>
            </a:r>
          </a:p>
          <a:p>
            <a:pPr marL="365125" marR="0" lvl="0" indent="-2635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None/>
            </a:pPr>
            <a:endParaRPr sz="24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3" name="Shape 113"/>
          <p:cNvSpPr txBox="1"/>
          <p:nvPr/>
        </p:nvSpPr>
        <p:spPr>
          <a:xfrm>
            <a:off x="8174036" y="1586"/>
            <a:ext cx="762000" cy="36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lang="en-US" sz="18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Georgia"/>
                <a:buNone/>
              </a:pPr>
              <a:t>2</a:t>
            </a:fld>
            <a:endParaRPr lang="en-US" sz="1800" b="0" i="0" u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lang="en-US" sz="1800" b="0" i="0" u="none" smtClean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Georgia"/>
                <a:buNone/>
              </a:pPr>
              <a:t>20</a:t>
            </a:fld>
            <a:endParaRPr lang="en-US" sz="1800" b="0" i="0" u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5" name="Tableau 4"/>
          <p:cNvGraphicFramePr>
            <a:graphicFrameLocks noGrp="1"/>
          </p:cNvGraphicFramePr>
          <p:nvPr/>
        </p:nvGraphicFramePr>
        <p:xfrm>
          <a:off x="683568" y="1412776"/>
          <a:ext cx="7920878" cy="3472158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131554"/>
                <a:gridCol w="1131554"/>
                <a:gridCol w="1131554"/>
                <a:gridCol w="1131554"/>
                <a:gridCol w="1131554"/>
                <a:gridCol w="1131554"/>
                <a:gridCol w="1131554"/>
              </a:tblGrid>
              <a:tr h="43272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 smtClean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Variables</a:t>
                      </a:r>
                      <a:endParaRPr lang="en-US" sz="1200" b="0" i="0" u="none" dirty="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 smtClean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 (n=280)</a:t>
                      </a:r>
                      <a:endParaRPr lang="en-US" sz="1200" b="0" i="0" u="none" dirty="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 smtClean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(n=28)</a:t>
                      </a:r>
                      <a:endParaRPr lang="en-US" sz="1200" b="0" i="0" u="none" dirty="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IC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791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Exposition au benzene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&lt;1.8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153 ( 54.64 )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 ( 60.71 )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Ref</a:t>
                      </a:r>
                      <a:endParaRPr lang="en-US" sz="12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DA">
                        <a:alpha val="40000"/>
                      </a:srgbClr>
                    </a:solidFill>
                  </a:tcPr>
                </a:tc>
              </a:tr>
              <a:tr h="43272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&gt;1.8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127 ( 45.36 )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 ( 39.29 )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0.26-1.8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D"/>
                    </a:solidFill>
                  </a:tcPr>
                </a:tc>
              </a:tr>
              <a:tr h="43791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Expsotion</a:t>
                      </a: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au NO2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&lt;50.36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165 ( 58.93 )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 ( 53.57 )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Ref</a:t>
                      </a:r>
                      <a:endParaRPr lang="en-US" sz="12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DA">
                        <a:alpha val="40000"/>
                      </a:srgbClr>
                    </a:solidFill>
                  </a:tcPr>
                </a:tc>
              </a:tr>
              <a:tr h="43272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&gt;50.36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115 ( 41.07 )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 ( 46.43 )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1.69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0.46-6.18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D"/>
                    </a:solidFill>
                  </a:tcPr>
                </a:tc>
              </a:tr>
              <a:tr h="43272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 err="1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Forte_expo</a:t>
                      </a:r>
                      <a:endParaRPr lang="en-US" sz="12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Aucune</a:t>
                      </a: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expo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138 ( 49.29 )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 ( 50 )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Ref</a:t>
                      </a:r>
                      <a:endParaRPr lang="en-US" sz="12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DA">
                        <a:alpha val="40000"/>
                      </a:srgbClr>
                    </a:solidFill>
                  </a:tcPr>
                </a:tc>
              </a:tr>
              <a:tr h="43272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 et No2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 ( 35.71 )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 ( 35.71 )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0.28-3.31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D"/>
                    </a:solidFill>
                  </a:tcPr>
                </a:tc>
              </a:tr>
              <a:tr h="43272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 </a:t>
                      </a:r>
                      <a:r>
                        <a:rPr lang="en-US" sz="1200" b="0" i="0" u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</a:t>
                      </a: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No2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42 ( 15 )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( 14.29 )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0.25-3.43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DA">
                        <a:alpha val="4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539751" y="476251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Puissance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8174036" y="1586"/>
            <a:ext cx="762000" cy="36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lang="en-US" sz="18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Georgia"/>
                <a:buNone/>
              </a:pPr>
              <a:t>21</a:t>
            </a:fld>
            <a:endParaRPr lang="en-US" sz="1800" b="0" i="0" u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457200" y="2249487"/>
            <a:ext cx="8229600" cy="43243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65125" marR="0" lvl="0" indent="-263525" algn="l" rtl="0"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48" name="Shape 2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849" y="1268413"/>
            <a:ext cx="6249987" cy="5365749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Shape 249"/>
          <p:cNvSpPr txBox="1"/>
          <p:nvPr/>
        </p:nvSpPr>
        <p:spPr>
          <a:xfrm>
            <a:off x="6011863" y="4652962"/>
            <a:ext cx="2844800" cy="12001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Pourcentage d’exposition des témoins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Puissance de 80 %, Risque bilatéral à 5%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xfrm>
            <a:off x="395287" y="333376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Cohorte :</a:t>
            </a:r>
            <a:r>
              <a:rPr lang="en-US"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181 cas et 223592 témoins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468312" y="1844676"/>
            <a:ext cx="8229600" cy="43243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65125" marR="0" lvl="0" indent="-2635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None/>
            </a:pPr>
            <a:endParaRPr sz="2800" b="0" i="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65125" marR="0" lvl="0" indent="-2635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None/>
            </a:pPr>
            <a:endParaRPr sz="2800" b="0" i="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65125" marR="0" lvl="0" indent="-2635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None/>
            </a:pPr>
            <a:endParaRPr sz="2800" b="0" i="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65125" marR="0" lvl="0" indent="-263525" algn="l" rtl="0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None/>
            </a:pPr>
            <a:endParaRPr sz="2800" b="0" i="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6" name="Shape 256"/>
          <p:cNvSpPr txBox="1"/>
          <p:nvPr/>
        </p:nvSpPr>
        <p:spPr>
          <a:xfrm>
            <a:off x="8174036" y="1586"/>
            <a:ext cx="762000" cy="36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lang="en-US" sz="18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Georgia"/>
                <a:buNone/>
              </a:pPr>
              <a:t>22</a:t>
            </a:fld>
            <a:endParaRPr lang="en-US" sz="1800" b="0" i="0" u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257" name="Shape 257"/>
          <p:cNvGraphicFramePr/>
          <p:nvPr/>
        </p:nvGraphicFramePr>
        <p:xfrm>
          <a:off x="395287" y="1125538"/>
          <a:ext cx="8353400" cy="5671185"/>
        </p:xfrm>
        <a:graphic>
          <a:graphicData uri="http://schemas.openxmlformats.org/drawingml/2006/table">
            <a:tbl>
              <a:tblPr>
                <a:noFill/>
                <a:tableStyleId>{5ED031A4-5FE6-434C-908F-2D63D1446B15}</a:tableStyleId>
              </a:tblPr>
              <a:tblGrid>
                <a:gridCol w="1193800"/>
                <a:gridCol w="1192200"/>
                <a:gridCol w="1193800"/>
                <a:gridCol w="1193800"/>
                <a:gridCol w="1192200"/>
                <a:gridCol w="1193800"/>
                <a:gridCol w="11938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 smtClean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Variables</a:t>
                      </a:r>
                      <a:endParaRPr lang="en-US" sz="1200" b="0" i="0" u="none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 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HR 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IC  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 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Sexe</a:t>
                      </a: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Masculin</a:t>
                      </a:r>
                      <a:endParaRPr lang="en-US" sz="12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114010 ( 51.04 )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103 ( 56.91 )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 </a:t>
                      </a: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Ref</a:t>
                      </a:r>
                      <a:endParaRPr lang="en-US" sz="12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 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Feminin</a:t>
                      </a:r>
                      <a:endParaRPr lang="en-US" sz="12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109363 ( 48.96 )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78 ( 43.09 )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0.79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[0.17-3.71]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0.12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219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[0-0]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 maternel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[30,35) 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78598 ( 36.41 )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63 ( 37.72 )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 </a:t>
                      </a: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Ref</a:t>
                      </a:r>
                      <a:endParaRPr lang="en-US" sz="12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 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 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[0,25) 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19969 ( 9.25 )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 ( 7.78 )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[0.17-3.96]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0.49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[25,30) 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54176 ( 25.1 )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42 ( 25.15 )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0.97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[0.15-6.41]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0.86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[35,40) 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48157 ( 22.31 )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 ( 23.95 )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1.04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[0.14-7.9]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0.86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[40,80] 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14952 ( 6.93 )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 ( 5.39 )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0.75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[0.17-3.29]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0.42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7740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2.25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[0.03-186.73]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Parite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98434 ( 44.33 )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89 ( 49.72 )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 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 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73306 ( 33.02 )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56 ( 31.28 )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0.85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[0.16-4.44]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0.33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 et + 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50294 ( 22.65 )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34 ( 18.99 )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0.75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[0.17-3.25]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0.15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 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1558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1.45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[0.08-24.69]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 gestationnel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[38,40) 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97041 ( 43.57 )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77 ( 43.02 )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 </a:t>
                      </a: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Ref</a:t>
                      </a:r>
                      <a:endParaRPr lang="en-US" sz="12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 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[22,35) 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4714 ( 2.12 )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 ( 3.35 )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1.6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[0.07-37.24]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0.26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[35,38) 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22219 ( 9.98 )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 ( 10.61 )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1.08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[0.13-8.91]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0.77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[40,45] 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98743 ( 44.34 )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77 ( 43.02 )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0.98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[0.14-6.76]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0.92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875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2.92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[0.01-894.39]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0.13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Accouchement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Cesarienne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51325 ( 23.76 )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41 ( 23.3 )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 </a:t>
                      </a: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Ref</a:t>
                      </a:r>
                      <a:endParaRPr lang="en-US" sz="12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 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Voie baase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164645 ( 76.24 )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135 ( 76.7 )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1.03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[0.14-7.68]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0.88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 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7622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0.83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[0.16-4.17]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0.69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Poids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[3e+03,3.5e+03) 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90252 ( 40.42 )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69 ( 38.12 )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 </a:t>
                      </a: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Ref</a:t>
                      </a:r>
                      <a:endParaRPr lang="en-US" sz="12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 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[0,2.5e+03) 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13993 ( 6.27 )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 ( 8.84 )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1.49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[0.08-27.93]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0.15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[2.5e+03,3e+03) 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42347 ( 18.96 )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36 ( 19.89 )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1.11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[0.13-9.81]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[3.5e+03,4e+03) 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60059 ( 26.9 )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47 ( 25.97 )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1.02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[0.14-7.6]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[4e+03,8e+03] 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16643 ( 7.45 )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 ( 7.18 )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1.02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[0.14-7.54]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0.95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298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[0-0]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title"/>
          </p:nvPr>
        </p:nvSpPr>
        <p:spPr>
          <a:xfrm>
            <a:off x="457200" y="1143001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40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263" name="Shape 263"/>
          <p:cNvGraphicFramePr/>
          <p:nvPr/>
        </p:nvGraphicFramePr>
        <p:xfrm>
          <a:off x="539749" y="836612"/>
          <a:ext cx="7775556" cy="16048965"/>
        </p:xfrm>
        <a:graphic>
          <a:graphicData uri="http://schemas.openxmlformats.org/drawingml/2006/table">
            <a:tbl>
              <a:tblPr>
                <a:noFill/>
                <a:tableStyleId>{5ED031A4-5FE6-434C-908F-2D63D1446B15}</a:tableStyleId>
              </a:tblPr>
              <a:tblGrid>
                <a:gridCol w="971551"/>
                <a:gridCol w="973125"/>
                <a:gridCol w="971551"/>
                <a:gridCol w="971551"/>
                <a:gridCol w="971551"/>
                <a:gridCol w="973125"/>
                <a:gridCol w="971551"/>
                <a:gridCol w="971551"/>
              </a:tblGrid>
              <a:tr h="28384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rr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conf_sup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conf_inf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Pr(&gt;|z|)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[0,35)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152743 ( 70.76 )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 ( 67.65 )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age.f2na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[35,80]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63109 ( 29.24 )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 ( 32.35 )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1.18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0.12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11.88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0.65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252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age.f2na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7740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2.4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0.02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261.93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0.15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98434 ( 44.33 )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 ( 47.22 )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parite.f2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73306 ( 33.02 )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 ( 36.11 )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1.04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0.14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8.02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parite.f2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32004 ( 14.41 )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 ( 13.89 )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0.15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5.45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0.86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et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et +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18290 ( 8.24 )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( 2.78 )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0.33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0.17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0.63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0.28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28384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1558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114010 ( 51.04 )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 ( 51.35 )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sexe.fna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109363 ( 48.96 )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 ( 48.65 )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0.14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6.84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0.97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284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sexe.fna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219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[22,38)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26933 ( 12.09 )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( 10.81 )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agegestationnel.f2na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[38,40)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97041 ( 43.57 )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 ( 51.35 )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1.32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17.63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agegestationnel.f2na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[40,45]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98743 ( 44.34 )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 ( 37.84 )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0.93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0.15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5.74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agegestationnel.f2na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875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[22,40)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123974 ( 55.66 )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 ( 62.16 )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agegestationnel.f3na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[40,45]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98743 ( 44.34 )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 ( 37.84 )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0.74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0.17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3.18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0.38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agegestationnel.f3na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875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[22,38)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26933 ( 12.09 )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( 10.81 )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agegestationnel.f4na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[38,45]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195784 ( 87.91 )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 ( 89.19 )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1.12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0.12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10.08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0.83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agegestationnel.f4na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875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51325 ( 23.76 )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 ( 14.71 )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vbna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vb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164645 ( 76.24 )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 ( 85.29 )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1.82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0.05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64.97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vbna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7622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4.14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13744.51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0.05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[3e+03,3.5e+03)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90252 ( 40.42 )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 ( 51.35 )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poids.fna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[0,2.5e+03)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13993 ( 6.27 )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( 5.41 )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0.67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0.18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2.53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poids.fna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[2.5e+03,3e+03)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42347 ( 18.96 )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 ( 8.11 )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0.34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0.17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0.65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0.08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poids.fna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[3.5e+03,4e+03)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60059 ( 26.9 )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 ( 24.32 )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0.18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2.8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0.39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poids.fna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[4e+03,8e+03]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16643 ( 7.45 )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( 10.81 )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1.13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0.12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10.32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0.83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poids.fna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298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[0,2.5e+03)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13993 ( 6.27 )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( 5.41 )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poids.f3na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[2.5e+03,8e+03]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209301 ( 93.73 )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 ( 94.59 )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1.17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0.12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11.67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0.83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poids.f3na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298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109294 ( 48.95 )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 ( 48.65 )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poids.f4na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114000 ( 51.05 )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 ( 51.35 )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0.14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7.23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poids.f4na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298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56340 ( 25.23 )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 ( 13.51 )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poids.f5na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166954 ( 74.77 )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 ( 86.49 )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2.15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0.03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145.34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poids.f5na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298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47399 ( 22.9 )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 ( 20 )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allaitementna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159581 ( 77.1 )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 ( 80 )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1.21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12.9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0.68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allaitementna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16612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3.7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5252.78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0.02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</a:tbl>
          </a:graphicData>
        </a:graphic>
      </p:graphicFrame>
      <p:sp>
        <p:nvSpPr>
          <p:cNvPr id="264" name="Shape 264"/>
          <p:cNvSpPr txBox="1"/>
          <p:nvPr/>
        </p:nvSpPr>
        <p:spPr>
          <a:xfrm>
            <a:off x="8174036" y="1586"/>
            <a:ext cx="762000" cy="36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lang="en-US" sz="18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Georgia"/>
                <a:buNone/>
              </a:pPr>
              <a:t>23</a:t>
            </a:fld>
            <a:endParaRPr lang="en-US" sz="1800" b="0" i="0" u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457200" y="1143001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40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270" name="Shape 270"/>
          <p:cNvGraphicFramePr/>
          <p:nvPr/>
        </p:nvGraphicFramePr>
        <p:xfrm>
          <a:off x="3059113" y="12861926"/>
          <a:ext cx="8229575" cy="28274950"/>
        </p:xfrm>
        <a:graphic>
          <a:graphicData uri="http://schemas.openxmlformats.org/drawingml/2006/table">
            <a:tbl>
              <a:tblPr>
                <a:noFill/>
                <a:tableStyleId>{5ED031A4-5FE6-434C-908F-2D63D1446B15}</a:tableStyleId>
              </a:tblPr>
              <a:tblGrid>
                <a:gridCol w="1306500"/>
                <a:gridCol w="750875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28384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rr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conf_sup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conf_inf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Pr(&gt;|z|)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[30,35)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78598 ( 36.41 )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 ( 35.29 )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age.fna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[0,25)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19969 ( 9.25 )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 ( 8.82 )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0.96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0.15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6.26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0.95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age.fna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[25,30)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54176 ( 25.1 )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 ( 23.53 )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0.96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0.15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6.26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0.93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age.fna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[35,40)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48157 ( 22.31 )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 ( 26.47 )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1.23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13.67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0.64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age.fna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[40,80]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14952 ( 6.93 )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( 5.88 )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0.15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5.37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age.fna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7740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2.35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0.02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232.97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0.19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[0,35)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152743 ( 70.76 )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 ( 67.65 )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age.f2na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[35,80]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63109 ( 29.24 )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 ( 32.35 )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1.18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0.12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11.88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0.65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age.f2na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7740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2.4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0.02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261.93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0.15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[0,27)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36187 ( 16.76 )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( 11.76 )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age.f3na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[27,80]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179665 ( 83.24 )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 ( 88.24 )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1.54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0.08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31.6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0.42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age.f3na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7740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3.3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2126.73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0.12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106970 ( 49.56 )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 ( 52.94 )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age.f4na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108882 ( 50.44 )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 ( 47.06 )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0.15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5.21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0.75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age.f4na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7740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2.16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0.03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149.39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0.22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446 ( 0.34 )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 ( 0 )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98434 ( 44.33 )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 ( 47.22 )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parite.f2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73306 ( 33.02 )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 ( 36.11 )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1.04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0.14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8.02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parite.f2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32004 ( 14.41 )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 ( 13.89 )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0.15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5.45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0.86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et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et +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18290 ( 8.24 )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( 2.78 )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0.33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0.17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0.63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0.28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28384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1558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parite.fna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98434 ( 44.33 )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 ( 47.22 )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1.04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0.14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8.03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parite.fna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73306 ( 33.02 )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 ( 36.11 )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0.15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5.45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0.86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parite.fna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 et +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50294 ( 22.65 )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 ( 16.67 )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0.33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0.17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0.63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0.28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parite.fna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1558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3.81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6730.23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0.19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28384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28384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parite.f3na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1.04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0.14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8.03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28384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parite.f3na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0.18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2.81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0.46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28384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parite.f3na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3.81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6729.68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0.19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28384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et +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gestite.fna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 ( 0 )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 ( 0 )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3486.74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Inf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gestite.fna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77235 ( 34.87 )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 ( 38.89 )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3948.3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Inf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gestite.fna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68749 ( 31.03 )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 ( 38.89 )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2507.38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Inf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gestite.fna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38996 ( 17.6 )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 ( 13.89 )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1628.11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Inf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gestite.fna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et +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36536 ( 16.49 )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 ( 8.33 )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9552.89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Inf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28384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2069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385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114010 ( 51.04 )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 ( 51.35 )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sexe.fna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109363 ( 48.96 )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 ( 48.65 )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0.14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6.84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0.97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28384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sexe.fna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219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2076 ( 0.93 )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 ( 0 )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nbfoetus.fna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213999 ( 95.71 )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34 ( 91.89 )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3437875.49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Inf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nbfoetus.fna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7344 ( 3.28 )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 ( 8.11 )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9296187.39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Inf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nbfoetus.fna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166 ( 0.07 )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 ( 0 )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0.14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nbfoetus.fna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 ( 0 )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 ( 0 )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0.14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[38,40)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97041 ( 43.57 )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 ( 51.35 )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agegestationnel.fna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[22,35)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4714 ( 2.12 )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 ( 0 )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agegestationnel.fna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[35,38)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22219 ( 9.98 )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( 10.81 )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0.92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0.15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5.56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0.88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agegestationnel.fna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[40,45]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98743 ( 44.34 )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 ( 37.84 )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0.18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2.79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0.32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agegestationnel.fna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875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[22,38)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26933 ( 12.09 )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( 10.81 )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agegestationnel.f2na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[38,40)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97041 ( 43.57 )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 ( 51.35 )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1.32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17.63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agegestationnel.f2na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[40,45]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98743 ( 44.34 )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 ( 37.84 )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0.93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0.15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5.74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agegestationnel.f2na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875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[22,40)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123974 ( 55.66 )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 ( 62.16 )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agegestationnel.f3na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[40,45]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98743 ( 44.34 )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 ( 37.84 )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0.74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0.17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3.18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0.38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agegestationnel.f3na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875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[22,38)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26933 ( 12.09 )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( 10.81 )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agegestationnel.f4na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[38,45]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195784 ( 87.91 )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 ( 89.19 )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1.12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0.12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10.08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0.83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agegestationnel.f4na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875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cesar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51325 ( 23.76 )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 ( 14.71 )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naissancepar.f2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vbi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30236 ( 14 )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 ( 23.53 )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2.72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564.56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0.08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naissancepar.f2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vbni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134409 ( 62.24 )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 ( 61.76 )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1.62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0.07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38.74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0.33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28384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7622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51325 ( 23.76 )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 ( 14.71 )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vbna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vb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164645 ( 76.24 )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 ( 85.29 )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1.82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0.05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64.97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vbna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7622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4.14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13744.51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0.05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[3e+03,3.5e+03)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90252 ( 40.42 )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 ( 51.35 )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poids.fna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[0,2.5e+03)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13993 ( 6.27 )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( 5.41 )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0.67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0.18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2.53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poids.fna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[2.5e+03,3e+03)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42347 ( 18.96 )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 ( 8.11 )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0.34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0.17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0.65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0.08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poids.fna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[3.5e+03,4e+03)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60059 ( 26.9 )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 ( 24.32 )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0.18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2.8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0.39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poids.fna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[4e+03,8e+03]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16643 ( 7.45 )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( 10.81 )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1.13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0.12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10.32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0.83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poids.fna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298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[0,2.5e+03)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13993 ( 6.27 )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( 5.41 )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poids.f3na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[2.5e+03,8e+03]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209301 ( 93.73 )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 ( 94.59 )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1.17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0.12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11.67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0.83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poids.f3na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298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109294 ( 48.95 )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 ( 48.65 )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poids.f4na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114000 ( 51.05 )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 ( 51.35 )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0.14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7.23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poids.f4na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298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56340 ( 25.23 )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 ( 13.51 )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poids.f5na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166954 ( 74.77 )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 ( 86.49 )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2.15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0.03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145.34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poids.f5na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298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47399 ( 22.9 )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 ( 20 )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allaitementna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159581 ( 77.1 )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 ( 80 )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1.21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12.9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0.68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allaitementna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16612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3.7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5252.78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0.02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</a:tbl>
          </a:graphicData>
        </a:graphic>
      </p:graphicFrame>
      <p:sp>
        <p:nvSpPr>
          <p:cNvPr id="271" name="Shape 271"/>
          <p:cNvSpPr txBox="1"/>
          <p:nvPr/>
        </p:nvSpPr>
        <p:spPr>
          <a:xfrm>
            <a:off x="8174036" y="1586"/>
            <a:ext cx="762000" cy="36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lang="en-US" sz="18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Georgia"/>
                <a:buNone/>
              </a:pPr>
              <a:t>24</a:t>
            </a:fld>
            <a:endParaRPr lang="en-US" sz="1800" b="0" i="0" u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272" name="Shape 272"/>
          <p:cNvGraphicFramePr/>
          <p:nvPr/>
        </p:nvGraphicFramePr>
        <p:xfrm>
          <a:off x="539552" y="764704"/>
          <a:ext cx="7921601" cy="5478780"/>
        </p:xfrm>
        <a:graphic>
          <a:graphicData uri="http://schemas.openxmlformats.org/drawingml/2006/table">
            <a:tbl>
              <a:tblPr>
                <a:noFill/>
                <a:tableStyleId>{5ED031A4-5FE6-434C-908F-2D63D1446B15}</a:tableStyleId>
              </a:tblPr>
              <a:tblGrid>
                <a:gridCol w="1341425"/>
                <a:gridCol w="1179500"/>
                <a:gridCol w="1111251"/>
                <a:gridCol w="1184275"/>
                <a:gridCol w="1184275"/>
                <a:gridCol w="1184275"/>
                <a:gridCol w="7366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 smtClean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Variables</a:t>
                      </a:r>
                      <a:endParaRPr lang="en-US" sz="1200" b="0" i="0" u="none" dirty="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HR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IC 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6763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Sexe</a:t>
                      </a: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Masculin</a:t>
                      </a:r>
                      <a:endParaRPr lang="en-US" sz="12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114010 ( 51.04 )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 ( 52.78 )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Ref</a:t>
                      </a:r>
                      <a:endParaRPr lang="en-US" sz="12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Feminin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109363 ( 48.96 )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 ( 47.22 )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0.93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[0.15-5.8]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0.83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219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 maternel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[30,35) 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78598 ( 36.41 )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 ( 36.36 )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Ref</a:t>
                      </a:r>
                      <a:endParaRPr lang="en-US" sz="12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[0,25) 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19969 ( 9.25 )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 ( 9.09 )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0.98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0.14-6.7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0.98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[25,30) 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54176 ( 25.1 )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 ( 24.24 )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0.97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0.15-6.41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0.94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[35,40) 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48157 ( 22.31 )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 ( 24.24 )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1.09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0.13-9.17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0.85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[40,80] 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14952 ( 6.93 )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( 6.06 )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0.88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0.16-4.91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0.86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7740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2.53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0.02-364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0.15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Parite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98434 ( 44.33 )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 ( 48.57 )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Ref</a:t>
                      </a:r>
                      <a:endParaRPr lang="en-US" sz="12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73306 ( 33.02 )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 ( 37.14 )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1.03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[0.14-7.72]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0.94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 et + 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50294 ( 22.65 )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 ( 14.29 )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0.58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[0.19-1.79]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0.28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 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1558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3.82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[0-6750.47]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0.19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Agegestationnel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[38,40) 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97041 ( 43.57 )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 ( 52.78 )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Ref</a:t>
                      </a:r>
                      <a:endParaRPr lang="en-US" sz="12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[22,35) 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4714 ( 2.12 )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 ( 0 )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[0-0]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[35,38) 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22219 ( 9.98 )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( 11.11 )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0.92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[0.15-5.57]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0.88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[40,45] 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98743 ( 44.34 )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 ( 36.11 )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0.67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[0.18-2.52]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0.27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875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[0-0]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Accouchement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Cesarienne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51325 ( 23.76 )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 ( 15.15 )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Ref</a:t>
                      </a:r>
                      <a:endParaRPr lang="en-US" sz="12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Voie baase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164645 ( 76.24 )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 ( 84.85 )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1.75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[0.06-53.61]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0.25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 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7622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4.07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[0-11968.86]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0.05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Poids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[3e+03,3.5e+03) 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90252 ( 40.42 )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 ( 52.78 )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Ref</a:t>
                      </a:r>
                      <a:endParaRPr lang="en-US" sz="12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[0,2.5e+03) 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13993 ( 6.27 )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( 5.56 )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0.68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[0.18-2.56]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[2.5e+03,3e+03) 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42347 ( 18.96 )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 ( 8.33 )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0.34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[0.17-0.65]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0.08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[3.5e+03,4e+03) 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60059 ( 26.9 )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 ( 25 )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[0.18-2.87]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[4e+03,8e+03] 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16643 ( 7.45 )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 ( 8.33 )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0.86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[0.16-4.57]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298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[0-0]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468312" y="620713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Puissance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8174036" y="1586"/>
            <a:ext cx="762000" cy="36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lang="en-US" sz="18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Georgia"/>
                <a:buNone/>
              </a:pPr>
              <a:t>25</a:t>
            </a:fld>
            <a:endParaRPr lang="en-US" sz="1800" b="0" i="0" u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79" name="Shape 27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60350" y="1412876"/>
            <a:ext cx="5895975" cy="5116511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Shape 280"/>
          <p:cNvSpPr txBox="1"/>
          <p:nvPr/>
        </p:nvSpPr>
        <p:spPr>
          <a:xfrm>
            <a:off x="6011863" y="4652962"/>
            <a:ext cx="2844800" cy="12001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Pourcentage d’exposition des témoins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Puissance de 80 %, Risque bilatéral à 5%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title"/>
          </p:nvPr>
        </p:nvSpPr>
        <p:spPr>
          <a:xfrm>
            <a:off x="468312" y="620713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Conclusion</a:t>
            </a:r>
          </a:p>
        </p:txBody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468312" y="1916111"/>
            <a:ext cx="8229600" cy="43259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65125" marR="0" lvl="0" indent="-263525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</a:pPr>
            <a:r>
              <a:rPr lang="en-US" sz="2600" b="0" i="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Les données concernant l’état de santé et l’adresse à la naissance sont de bonne qualité. </a:t>
            </a:r>
          </a:p>
          <a:p>
            <a:pPr marL="365125" marR="0" lvl="0" indent="-263525" algn="just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None/>
            </a:pPr>
            <a:endParaRPr sz="2600" b="0" i="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65125" marR="0" lvl="0" indent="-263525" algn="just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</a:pPr>
            <a:r>
              <a:rPr lang="en-US" sz="2600" b="0" i="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D’autres variables ne sont pas utilsables.</a:t>
            </a:r>
          </a:p>
          <a:p>
            <a:pPr marL="365125" marR="0" lvl="0" indent="-263525" algn="just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None/>
            </a:pPr>
            <a:endParaRPr sz="2600" b="0" i="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65125" marR="0" lvl="0" indent="-263525" algn="just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</a:pPr>
            <a:r>
              <a:rPr lang="en-US" sz="2600" b="0" i="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Retrouver les cas parmi les certificats dans les départements peut être rendu difficile selon le lieu d’enregistrement.</a:t>
            </a:r>
          </a:p>
          <a:p>
            <a:pPr marL="365125" marR="0" lvl="0" indent="-263525" algn="just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None/>
            </a:pPr>
            <a:endParaRPr sz="2600" b="0" i="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65125" marR="0" lvl="0" indent="-263525" algn="just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</a:pPr>
            <a:r>
              <a:rPr lang="en-US" sz="2600" b="0" i="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Relever les poids, la taille, la date de naissance de l’enfant et de la mère est suffisant pour repérer un enfant dans les bases du CS8.</a:t>
            </a:r>
          </a:p>
          <a:p>
            <a:pPr marL="365125" marR="0" lvl="0" indent="-263525" algn="l" rtl="0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None/>
            </a:pPr>
            <a:endParaRPr sz="2600" b="0" i="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7" name="Shape 287"/>
          <p:cNvSpPr txBox="1"/>
          <p:nvPr/>
        </p:nvSpPr>
        <p:spPr>
          <a:xfrm>
            <a:off x="8174036" y="1586"/>
            <a:ext cx="762000" cy="36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lang="en-US" sz="18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Georgia"/>
                <a:buNone/>
              </a:pPr>
              <a:t>26</a:t>
            </a:fld>
            <a:endParaRPr lang="en-US" sz="1800" b="0" i="0" u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468312" y="620713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Conclusions</a:t>
            </a:r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468312" y="1700212"/>
            <a:ext cx="8229600" cy="43259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65125" marR="0" lvl="0" indent="-2635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</a:pPr>
            <a:r>
              <a:rPr lang="en-US"/>
              <a:t>Premiers résultats exploratoires, à confirmer.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65125" marR="0" lvl="0" indent="-2635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Grande variation des effectifs nécessaires selon l’odds ratio.</a:t>
            </a:r>
          </a:p>
          <a:p>
            <a:pPr marL="365125" marR="0" lvl="0" indent="-2635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25000"/>
              <a:buFont typeface="Georgia"/>
              <a:buNone/>
            </a:pPr>
            <a:endParaRPr sz="2800" b="0" i="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65125" marR="0" lvl="0" indent="-2635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</a:pPr>
            <a:r>
              <a:rPr lang="en-US"/>
              <a:t>Nécessaire d’au moins doubler la période d’étude et de l’élargir à d’autres départements.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/>
          </a:p>
          <a:p>
            <a:pPr marL="365125" marR="0" lvl="0" indent="-2635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</a:pPr>
            <a:r>
              <a:rPr lang="en-US"/>
              <a:t>Accord CNIL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Shape 294"/>
          <p:cNvSpPr txBox="1"/>
          <p:nvPr/>
        </p:nvSpPr>
        <p:spPr>
          <a:xfrm>
            <a:off x="8174036" y="1586"/>
            <a:ext cx="762000" cy="36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lang="en-US" sz="18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Georgia"/>
                <a:buNone/>
              </a:pPr>
              <a:t>27</a:t>
            </a:fld>
            <a:endParaRPr lang="en-US" sz="1800" b="0" i="0" u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468312" y="549275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Introduction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468312" y="1700211"/>
            <a:ext cx="8229600" cy="4326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65125" marR="0" lvl="0" indent="-2635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1700 nouveaux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cas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de cancers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diagnostiqués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avant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l’âge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de 15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par an, en France, 50 %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avant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5 ans.</a:t>
            </a:r>
          </a:p>
          <a:p>
            <a:pPr marL="365125" marR="0" lvl="0" indent="-2635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None/>
            </a:pPr>
            <a:endParaRPr sz="2400" b="0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65125" marR="0" lvl="0" indent="-2635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Leucémies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tumeurs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du SNC,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tumeurs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embryonnaires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sont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les plus 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fréquents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L="365125" marR="0" lvl="0" indent="-2635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None/>
            </a:pPr>
            <a:endParaRPr sz="2400" b="0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65125" marR="0" lvl="0" indent="-2635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L’étiologie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des cancers des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l’enfant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relève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de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processus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multifactoriels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L="365125" marR="0" lvl="0" indent="-263525" algn="l" rtl="0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None/>
            </a:pPr>
            <a:endParaRPr sz="2400" b="0" i="0" u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0" name="Shape 120"/>
          <p:cNvSpPr txBox="1"/>
          <p:nvPr/>
        </p:nvSpPr>
        <p:spPr>
          <a:xfrm>
            <a:off x="8174036" y="1586"/>
            <a:ext cx="762000" cy="366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lang="en-US" sz="18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Georgia"/>
                <a:buNone/>
              </a:pPr>
              <a:t>3</a:t>
            </a:fld>
            <a:endParaRPr lang="en-US" sz="1800" b="0" i="0" u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468312" y="620713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Facteurs de risque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br>
              <a:rPr lang="en-US" sz="1800" b="1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lang="en-US" sz="1800" b="1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468312" y="1628776"/>
            <a:ext cx="8229600" cy="43243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65125" marR="0" lvl="0" indent="-2635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La </a:t>
            </a:r>
            <a:r>
              <a:rPr lang="en-US" sz="24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trisomie</a:t>
            </a:r>
            <a:r>
              <a:rPr lang="en-US" sz="24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21 : </a:t>
            </a:r>
            <a:r>
              <a:rPr lang="en-US" sz="24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associée</a:t>
            </a:r>
            <a:r>
              <a:rPr lang="en-US" sz="24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au </a:t>
            </a:r>
            <a:r>
              <a:rPr lang="en-US" sz="24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risque</a:t>
            </a:r>
            <a:r>
              <a:rPr lang="en-US" sz="24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de </a:t>
            </a:r>
            <a:r>
              <a:rPr lang="en-US" sz="24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leucémie</a:t>
            </a:r>
            <a:r>
              <a:rPr lang="en-US" sz="24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L="365125" marR="0" lvl="0" indent="-2635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25000"/>
              <a:buFont typeface="Georgia"/>
              <a:buNone/>
            </a:pPr>
            <a:endParaRPr sz="2400" b="0" i="0" u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65125" marR="0" lvl="0" indent="-2635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Radiations </a:t>
            </a:r>
            <a:r>
              <a:rPr lang="en-US" sz="24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ionisantes</a:t>
            </a:r>
            <a:r>
              <a:rPr lang="en-US" sz="24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à forte dose </a:t>
            </a: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2400" dirty="0"/>
          </a:p>
          <a:p>
            <a:pPr marL="365125" marR="0" lvl="0" indent="-2635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</a:pPr>
            <a:r>
              <a:rPr lang="en-US" sz="2400" dirty="0" err="1"/>
              <a:t>Défavorisation</a:t>
            </a:r>
            <a:r>
              <a:rPr lang="en-US" sz="2400" dirty="0"/>
              <a:t> </a:t>
            </a:r>
            <a:r>
              <a:rPr lang="en-US" sz="2400" dirty="0" err="1"/>
              <a:t>sociale</a:t>
            </a:r>
            <a:endParaRPr lang="en-US" sz="2400" dirty="0"/>
          </a:p>
          <a:p>
            <a:pPr marL="0" marR="0" lvl="0" indent="-1524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None/>
            </a:pPr>
            <a:endParaRPr sz="2400" b="0" i="0" u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65125" marR="0" lvl="0" indent="-2635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Exposition aux pesticides : </a:t>
            </a:r>
          </a:p>
          <a:p>
            <a:pPr marL="365125" marR="0" lvl="0" indent="-2635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25000"/>
              <a:buFont typeface="Georgia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	</a:t>
            </a:r>
            <a:r>
              <a:rPr lang="en-US" sz="24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l’exposition</a:t>
            </a:r>
            <a:r>
              <a:rPr lang="en-US" sz="24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domestique</a:t>
            </a:r>
            <a:r>
              <a:rPr lang="en-US" sz="24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aux insecticides </a:t>
            </a:r>
            <a:r>
              <a:rPr lang="en-US" sz="24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d’intérieur</a:t>
            </a:r>
            <a:r>
              <a:rPr lang="en-US" sz="24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associé</a:t>
            </a:r>
            <a:r>
              <a:rPr lang="en-US" sz="24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au </a:t>
            </a:r>
            <a:r>
              <a:rPr lang="en-US" sz="24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risque</a:t>
            </a:r>
            <a:r>
              <a:rPr lang="en-US" sz="24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de </a:t>
            </a:r>
            <a:r>
              <a:rPr lang="en-US" sz="24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leucémie</a:t>
            </a:r>
            <a:r>
              <a:rPr lang="en-US" sz="24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(OR 1.47 CI  (1.26-1.7)) et de </a:t>
            </a:r>
            <a:r>
              <a:rPr lang="en-US" sz="24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lymphome</a:t>
            </a:r>
            <a:r>
              <a:rPr lang="en-US" sz="24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(OR 1.43 CI, (1.15-1.78)) </a:t>
            </a:r>
            <a:r>
              <a:rPr lang="en-US" sz="2000" b="0" i="1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Chen M Pediatrics. </a:t>
            </a:r>
            <a:r>
              <a:rPr lang="en-US" sz="2000" b="0" i="1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oct</a:t>
            </a:r>
            <a:r>
              <a:rPr lang="en-US" sz="2000" b="0" i="1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2015</a:t>
            </a:r>
          </a:p>
          <a:p>
            <a:pPr marL="365125" marR="0" lvl="0" indent="-2635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25000"/>
              <a:buFont typeface="Georgia"/>
              <a:buNone/>
            </a:pPr>
            <a:endParaRPr sz="2000" i="1" dirty="0"/>
          </a:p>
          <a:p>
            <a:pPr marL="365125" marR="0" lvl="0" indent="-2635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25000"/>
              <a:buFont typeface="Georgia"/>
              <a:buNone/>
            </a:pPr>
            <a:endParaRPr sz="2000" dirty="0"/>
          </a:p>
          <a:p>
            <a:pPr marL="365125" marR="0" lvl="0" indent="-2635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25000"/>
              <a:buFont typeface="Georgia"/>
              <a:buNone/>
            </a:pPr>
            <a:endParaRPr sz="2400" b="0" i="0" u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65125" marR="0" lvl="0" indent="-2635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</a:pPr>
            <a:r>
              <a:rPr lang="en-US" sz="24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Caractéristiques</a:t>
            </a:r>
            <a:r>
              <a:rPr lang="en-US" sz="24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périnatales</a:t>
            </a:r>
            <a:endParaRPr lang="en-US" sz="2400" b="0" i="0" u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65125" marR="0" lvl="0" indent="-263525" algn="l" rtl="0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None/>
            </a:pPr>
            <a:endParaRPr sz="2400" b="0" i="0" u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7" name="Shape 127"/>
          <p:cNvSpPr txBox="1"/>
          <p:nvPr/>
        </p:nvSpPr>
        <p:spPr>
          <a:xfrm>
            <a:off x="8174036" y="1586"/>
            <a:ext cx="762000" cy="36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lang="en-US" sz="18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Georgia"/>
                <a:buNone/>
              </a:pPr>
              <a:t>4</a:t>
            </a:fld>
            <a:endParaRPr lang="en-US" sz="1800" b="0" i="0" u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468312" y="620713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Facteurs périnataux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468312" y="1916111"/>
            <a:ext cx="8229600" cy="43259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65125" marR="0" lvl="0" indent="-26352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ct val="25000"/>
              <a:buFont typeface="Georgia"/>
              <a:buNone/>
            </a:pPr>
            <a:r>
              <a:rPr lang="en-US" sz="16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Poids</a:t>
            </a:r>
            <a:r>
              <a:rPr lang="en-US" sz="16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de naissance :</a:t>
            </a:r>
          </a:p>
          <a:p>
            <a:pPr marL="365125" marR="0" lvl="0" indent="-263525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</a:pPr>
            <a:r>
              <a:rPr lang="en-US" sz="1600" b="0" i="1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Shu</a:t>
            </a:r>
            <a:r>
              <a:rPr lang="en-US" sz="1600" b="0" i="1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J </a:t>
            </a:r>
            <a:r>
              <a:rPr lang="en-US" sz="1600" b="0" i="1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Natl</a:t>
            </a:r>
            <a:r>
              <a:rPr lang="en-US" sz="1600" b="0" i="1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Cancer Inst.</a:t>
            </a:r>
            <a:r>
              <a:rPr lang="en-US" sz="16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 Sur </a:t>
            </a:r>
            <a:r>
              <a:rPr lang="en-US" sz="16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risque</a:t>
            </a:r>
            <a:r>
              <a:rPr lang="en-US" sz="16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de </a:t>
            </a:r>
            <a:r>
              <a:rPr lang="en-US" sz="16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leucémie</a:t>
            </a:r>
            <a:r>
              <a:rPr lang="en-US" sz="16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16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aigue</a:t>
            </a:r>
            <a:r>
              <a:rPr lang="en-US" sz="16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16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lymphoblastique</a:t>
            </a:r>
            <a:r>
              <a:rPr lang="en-US" sz="16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(1839 </a:t>
            </a:r>
            <a:r>
              <a:rPr lang="en-US" sz="16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cas</a:t>
            </a:r>
            <a:r>
              <a:rPr lang="en-US" sz="16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 pour des </a:t>
            </a:r>
            <a:r>
              <a:rPr lang="en-US" sz="16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poids</a:t>
            </a:r>
            <a:r>
              <a:rPr lang="en-US" sz="16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16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supérieurs</a:t>
            </a:r>
            <a:r>
              <a:rPr lang="en-US" sz="16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à 4 kg (OR 1.4 (1.1-1.8)).</a:t>
            </a:r>
          </a:p>
          <a:p>
            <a:pPr marL="365125" marR="0" lvl="0" indent="-263525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25000"/>
              <a:buFont typeface="Georgia"/>
              <a:buNone/>
            </a:pPr>
            <a:r>
              <a:rPr lang="en-US" sz="16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	O’Neill  [</a:t>
            </a:r>
            <a:r>
              <a:rPr lang="en-US" sz="16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</a:t>
            </a:r>
            <a:r>
              <a:rPr lang="en-US" sz="16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J </a:t>
            </a:r>
            <a:r>
              <a:rPr lang="en-US" sz="16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Epidemiol</a:t>
            </a:r>
            <a:r>
              <a:rPr lang="en-US" sz="16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 </a:t>
            </a:r>
            <a:r>
              <a:rPr lang="en-US" sz="16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févr</a:t>
            </a:r>
            <a:r>
              <a:rPr lang="en-US" sz="16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2015] : OR 1.06 ( 1.05-1.08) a </a:t>
            </a:r>
            <a:r>
              <a:rPr lang="en-US" sz="16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été</a:t>
            </a:r>
            <a:r>
              <a:rPr lang="en-US" sz="16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16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retrouvé</a:t>
            </a:r>
            <a:r>
              <a:rPr lang="en-US" sz="16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</a:t>
            </a:r>
            <a:r>
              <a:rPr lang="en-US" sz="16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sur</a:t>
            </a:r>
            <a:r>
              <a:rPr lang="en-US" sz="16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16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l’ensemble</a:t>
            </a:r>
            <a:r>
              <a:rPr lang="en-US" sz="16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des cancers de </a:t>
            </a:r>
            <a:r>
              <a:rPr lang="en-US" sz="16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l’enfant</a:t>
            </a:r>
            <a:r>
              <a:rPr lang="en-US" sz="16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avec 23 772 </a:t>
            </a:r>
            <a:r>
              <a:rPr lang="en-US" sz="16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cas</a:t>
            </a:r>
            <a:r>
              <a:rPr lang="en-US" sz="16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au </a:t>
            </a:r>
            <a:r>
              <a:rPr lang="en-US" sz="16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Royaume</a:t>
            </a:r>
            <a:r>
              <a:rPr lang="en-US" sz="16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16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Uni</a:t>
            </a:r>
            <a:r>
              <a:rPr lang="en-US" sz="16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entre 1962 et 2010.</a:t>
            </a:r>
          </a:p>
          <a:p>
            <a:pPr marL="365125" marR="0" lvl="0" indent="-263525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25000"/>
              <a:buFont typeface="Georgia"/>
              <a:buNone/>
            </a:pPr>
            <a:endParaRPr sz="1600" b="0" i="0" u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65125" marR="0" lvl="0" indent="-263525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25000"/>
              <a:buFont typeface="Georgia"/>
              <a:buNone/>
            </a:pPr>
            <a:r>
              <a:rPr lang="en-US" sz="16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Age </a:t>
            </a:r>
            <a:r>
              <a:rPr lang="en-US" sz="16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maternel</a:t>
            </a:r>
            <a:r>
              <a:rPr lang="en-US" sz="16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 : </a:t>
            </a:r>
          </a:p>
          <a:p>
            <a:pPr marL="365125" marR="0" lvl="0" indent="-263525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</a:pPr>
            <a:r>
              <a:rPr lang="en-US" sz="1600" b="0" i="1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Johnson  </a:t>
            </a:r>
            <a:r>
              <a:rPr lang="en-US" sz="1600" b="0" i="1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Epidemiol</a:t>
            </a:r>
            <a:r>
              <a:rPr lang="en-US" sz="1600" b="0" i="1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1600" b="0" i="1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Camb</a:t>
            </a:r>
            <a:r>
              <a:rPr lang="en-US" sz="1600" b="0" i="1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Mass. </a:t>
            </a:r>
            <a:r>
              <a:rPr lang="en-US" sz="1600" b="0" i="1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juill</a:t>
            </a:r>
            <a:r>
              <a:rPr lang="en-US" sz="1600" b="0" i="1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2009  </a:t>
            </a:r>
            <a:r>
              <a:rPr lang="en-US" sz="16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 17 672 cancers </a:t>
            </a:r>
            <a:r>
              <a:rPr lang="en-US" sz="16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diagnostiqués</a:t>
            </a:r>
            <a:r>
              <a:rPr lang="en-US" sz="16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entre 0-14 </a:t>
            </a:r>
            <a:r>
              <a:rPr lang="en-US" sz="16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ans</a:t>
            </a:r>
            <a:r>
              <a:rPr lang="en-US" sz="16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, </a:t>
            </a:r>
            <a:r>
              <a:rPr lang="en-US" sz="16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tendance</a:t>
            </a:r>
            <a:r>
              <a:rPr lang="en-US" sz="16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16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linéaire</a:t>
            </a:r>
            <a:r>
              <a:rPr lang="en-US" sz="16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de  1.08 [1.06–1.10] pour un </a:t>
            </a:r>
            <a:r>
              <a:rPr lang="en-US" sz="16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accroissement</a:t>
            </a:r>
            <a:r>
              <a:rPr lang="en-US" sz="16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16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d’âge</a:t>
            </a:r>
            <a:r>
              <a:rPr lang="en-US" sz="16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16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maternel</a:t>
            </a:r>
            <a:r>
              <a:rPr lang="en-US" sz="16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de 5 ans.</a:t>
            </a:r>
          </a:p>
          <a:p>
            <a:pPr marL="365125" marR="0" lvl="0" indent="-263525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None/>
            </a:pPr>
            <a:endParaRPr sz="1600" b="0" i="0" u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65125" marR="0" lvl="0" indent="-263525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25000"/>
              <a:buFont typeface="Georgia"/>
              <a:buNone/>
            </a:pPr>
            <a:r>
              <a:rPr lang="en-US" sz="16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Parité</a:t>
            </a:r>
            <a:r>
              <a:rPr lang="en-US" sz="16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 : </a:t>
            </a:r>
          </a:p>
          <a:p>
            <a:pPr marL="365125" marR="0" lvl="0" indent="-263525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</a:pPr>
            <a:r>
              <a:rPr lang="en-US" sz="16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La </a:t>
            </a:r>
            <a:r>
              <a:rPr lang="en-US" sz="16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parité</a:t>
            </a:r>
            <a:r>
              <a:rPr lang="en-US" sz="16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a </a:t>
            </a:r>
            <a:r>
              <a:rPr lang="en-US" sz="16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été</a:t>
            </a:r>
            <a:r>
              <a:rPr lang="en-US" sz="16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16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utilisée</a:t>
            </a:r>
            <a:r>
              <a:rPr lang="en-US" sz="16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16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comme</a:t>
            </a:r>
            <a:r>
              <a:rPr lang="en-US" sz="16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16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critère</a:t>
            </a:r>
            <a:r>
              <a:rPr lang="en-US" sz="16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de substitution pour </a:t>
            </a:r>
            <a:r>
              <a:rPr lang="en-US" sz="16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l’exposition</a:t>
            </a:r>
            <a:r>
              <a:rPr lang="en-US" sz="16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aux infections </a:t>
            </a:r>
            <a:r>
              <a:rPr lang="en-US" sz="16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précoces</a:t>
            </a:r>
            <a:r>
              <a:rPr lang="en-US" sz="16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et </a:t>
            </a:r>
            <a:r>
              <a:rPr lang="en-US" sz="16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pouvant</a:t>
            </a:r>
            <a:r>
              <a:rPr lang="en-US" sz="16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16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traduire</a:t>
            </a:r>
            <a:r>
              <a:rPr lang="en-US" sz="16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16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une</a:t>
            </a:r>
            <a:r>
              <a:rPr lang="en-US" sz="16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exposition </a:t>
            </a:r>
            <a:r>
              <a:rPr lang="en-US" sz="16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différentes</a:t>
            </a:r>
            <a:r>
              <a:rPr lang="en-US" sz="16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aux hormones in </a:t>
            </a:r>
            <a:r>
              <a:rPr lang="en-US" sz="16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utero</a:t>
            </a:r>
            <a:r>
              <a:rPr lang="en-US" sz="16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 </a:t>
            </a:r>
          </a:p>
          <a:p>
            <a:pPr marL="365125" marR="0" lvl="0" indent="-263525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</a:pPr>
            <a:r>
              <a:rPr lang="en-US" sz="1600" b="0" i="1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Von </a:t>
            </a:r>
            <a:r>
              <a:rPr lang="en-US" sz="1600" b="0" i="1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Behren</a:t>
            </a:r>
            <a:r>
              <a:rPr lang="en-US" sz="1600" b="0" i="1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</a:t>
            </a:r>
            <a:r>
              <a:rPr lang="en-US" sz="1600" b="0" i="1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</a:t>
            </a:r>
            <a:r>
              <a:rPr lang="en-US" sz="1600" b="0" i="1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J Cancer 1 </a:t>
            </a:r>
            <a:r>
              <a:rPr lang="en-US" sz="1600" b="0" i="1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juin</a:t>
            </a:r>
            <a:r>
              <a:rPr lang="en-US" sz="1600" b="0" i="1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2011 </a:t>
            </a:r>
            <a:r>
              <a:rPr lang="en-US" sz="16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 Etude </a:t>
            </a:r>
            <a:r>
              <a:rPr lang="en-US" sz="16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ayant</a:t>
            </a:r>
            <a:r>
              <a:rPr lang="en-US" sz="16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16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poolée</a:t>
            </a:r>
            <a:r>
              <a:rPr lang="en-US" sz="16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les </a:t>
            </a:r>
            <a:r>
              <a:rPr lang="en-US" sz="16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donnés</a:t>
            </a:r>
            <a:r>
              <a:rPr lang="en-US" sz="16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de 5 </a:t>
            </a:r>
            <a:r>
              <a:rPr lang="en-US" sz="16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études</a:t>
            </a:r>
            <a:r>
              <a:rPr lang="en-US" sz="16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16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américaines</a:t>
            </a:r>
            <a:r>
              <a:rPr lang="en-US" sz="16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16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cas</a:t>
            </a:r>
            <a:r>
              <a:rPr lang="en-US" sz="16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–</a:t>
            </a:r>
            <a:r>
              <a:rPr lang="en-US" sz="16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témoins</a:t>
            </a:r>
            <a:r>
              <a:rPr lang="en-US" sz="16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: OR de  0.87 [0.81, 0.93] pour un </a:t>
            </a:r>
            <a:r>
              <a:rPr lang="en-US" sz="16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parité</a:t>
            </a:r>
            <a:r>
              <a:rPr lang="en-US" sz="16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16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supérieure</a:t>
            </a:r>
            <a:r>
              <a:rPr lang="en-US" sz="16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16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ou</a:t>
            </a:r>
            <a:r>
              <a:rPr lang="en-US" sz="16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16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égale</a:t>
            </a:r>
            <a:r>
              <a:rPr lang="en-US" sz="16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à 4</a:t>
            </a:r>
          </a:p>
          <a:p>
            <a:pPr marL="0" marR="0" lvl="0" indent="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600" dirty="0"/>
          </a:p>
          <a:p>
            <a:pPr marL="0" marR="0" lvl="0" indent="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600" dirty="0"/>
              <a:t>Mode </a:t>
            </a:r>
            <a:r>
              <a:rPr lang="en-US" sz="1600" dirty="0" err="1"/>
              <a:t>d’accouchement</a:t>
            </a:r>
            <a:r>
              <a:rPr lang="en-US" sz="1600" dirty="0"/>
              <a:t> :</a:t>
            </a:r>
          </a:p>
          <a:p>
            <a:pPr marL="0" marR="0" lvl="0" indent="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600" dirty="0"/>
          </a:p>
          <a:p>
            <a:pPr marL="365125" marR="0" lvl="0" indent="-263525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None/>
            </a:pPr>
            <a:endParaRPr sz="1300" b="0" i="0" u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65125" marR="0" lvl="0" indent="-263525" algn="l" rtl="0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None/>
            </a:pPr>
            <a:endParaRPr sz="1300" b="0" i="0" u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8174036" y="1586"/>
            <a:ext cx="762000" cy="36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lang="en-US" sz="18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Georgia"/>
                <a:buNone/>
              </a:pPr>
              <a:t>5</a:t>
            </a:fld>
            <a:endParaRPr lang="en-US" sz="1800" b="0" i="0" u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468312" y="692151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Facteurs environnementaux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468312" y="1773237"/>
            <a:ext cx="8229600" cy="43243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65125" marR="0" lvl="0" indent="-2635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</a:pPr>
            <a:r>
              <a:rPr lang="en-US" sz="20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Les </a:t>
            </a:r>
            <a:r>
              <a:rPr lang="en-US" sz="20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enfants</a:t>
            </a:r>
            <a:r>
              <a:rPr lang="en-US" sz="20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sont</a:t>
            </a:r>
            <a:r>
              <a:rPr lang="en-US" sz="20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expsosés</a:t>
            </a:r>
            <a:r>
              <a:rPr lang="en-US" sz="20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au </a:t>
            </a:r>
            <a:r>
              <a:rPr lang="en-US" sz="20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benzène</a:t>
            </a:r>
            <a:r>
              <a:rPr lang="en-US" sz="20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essentiellement</a:t>
            </a:r>
            <a:r>
              <a:rPr lang="en-US" sz="20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du fait du </a:t>
            </a:r>
            <a:r>
              <a:rPr lang="en-US" sz="20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trafic</a:t>
            </a:r>
            <a:r>
              <a:rPr lang="en-US" sz="20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routier</a:t>
            </a:r>
            <a:r>
              <a:rPr lang="en-US" sz="20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L="365125" marR="0" lvl="0" indent="-2635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None/>
            </a:pPr>
            <a:endParaRPr sz="2000" b="0" i="0" u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65125" marR="0" lvl="0" indent="-2635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</a:pPr>
            <a:r>
              <a:rPr lang="en-US" sz="20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Exposition au </a:t>
            </a:r>
            <a:r>
              <a:rPr lang="en-US" sz="20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benzène</a:t>
            </a:r>
            <a:r>
              <a:rPr lang="en-US" sz="20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:</a:t>
            </a:r>
          </a:p>
          <a:p>
            <a:pPr marL="365125" marR="0" lvl="0" indent="-2635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None/>
            </a:pPr>
            <a:endParaRPr sz="2000" b="0" i="0" u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65125" marR="0" lvl="0" indent="-2635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None/>
            </a:pPr>
            <a:endParaRPr sz="2000" b="0" i="0" u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65125" marR="0" lvl="0" indent="-2635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None/>
            </a:pPr>
            <a:endParaRPr sz="2000" b="0" i="0" u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65125" marR="0" lvl="0" indent="-2635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None/>
            </a:pPr>
            <a:endParaRPr sz="2000" b="0" i="0" u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65125" marR="0" lvl="0" indent="-2635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</a:pPr>
            <a:r>
              <a:rPr lang="en-US" sz="20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Exposition au </a:t>
            </a:r>
            <a:r>
              <a:rPr lang="en-US" sz="20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trafic</a:t>
            </a:r>
            <a:r>
              <a:rPr lang="en-US" sz="20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routier</a:t>
            </a:r>
            <a:r>
              <a:rPr lang="en-US" sz="20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000" b="0" i="0" u="none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  <a:endParaRPr sz="2000" dirty="0"/>
          </a:p>
          <a:p>
            <a:pPr marL="365125" marR="0" lvl="0" indent="-2635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None/>
            </a:pPr>
            <a:endParaRPr lang="en-US" sz="2000" dirty="0" smtClean="0"/>
          </a:p>
          <a:p>
            <a:pPr marL="365125" marR="0" lvl="0" indent="-2635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None/>
            </a:pPr>
            <a:r>
              <a:rPr lang="en-US" sz="2000" dirty="0" smtClean="0"/>
              <a:t>Exposition </a:t>
            </a:r>
            <a:r>
              <a:rPr lang="en-US" sz="2000" dirty="0"/>
              <a:t>au </a:t>
            </a:r>
            <a:r>
              <a:rPr lang="en-US" sz="2000" dirty="0" err="1"/>
              <a:t>trafic</a:t>
            </a:r>
            <a:r>
              <a:rPr lang="en-US" sz="2000" dirty="0"/>
              <a:t> </a:t>
            </a:r>
            <a:r>
              <a:rPr lang="en-US" sz="2000" dirty="0" err="1"/>
              <a:t>routier</a:t>
            </a:r>
            <a:r>
              <a:rPr lang="en-US" sz="2000" dirty="0"/>
              <a:t> : </a:t>
            </a:r>
          </a:p>
          <a:p>
            <a:pPr marL="365125" marR="0" lvl="0" indent="-2635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25000"/>
              <a:buFont typeface="Georgia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</a:p>
          <a:p>
            <a:pPr marL="365125" marR="0" lvl="0" indent="-2635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25000"/>
              <a:buFont typeface="Georgia"/>
              <a:buNone/>
            </a:pPr>
            <a:endParaRPr sz="2800" b="0" i="0" u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65125" marR="0" lvl="0" indent="-263525" algn="l" rtl="0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None/>
            </a:pPr>
            <a:endParaRPr sz="2800" b="0" i="0" u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1" name="Shape 141"/>
          <p:cNvSpPr txBox="1"/>
          <p:nvPr/>
        </p:nvSpPr>
        <p:spPr>
          <a:xfrm>
            <a:off x="8174036" y="1586"/>
            <a:ext cx="762000" cy="36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lang="en-US" sz="18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Georgia"/>
                <a:buNone/>
              </a:pPr>
              <a:t>6</a:t>
            </a:fld>
            <a:endParaRPr lang="en-US" sz="1800" b="0" i="0" u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142" name="Shape 142"/>
          <p:cNvGraphicFramePr/>
          <p:nvPr/>
        </p:nvGraphicFramePr>
        <p:xfrm>
          <a:off x="539750" y="3284537"/>
          <a:ext cx="8316901" cy="1641718"/>
        </p:xfrm>
        <a:graphic>
          <a:graphicData uri="http://schemas.openxmlformats.org/drawingml/2006/table">
            <a:tbl>
              <a:tblPr>
                <a:noFill/>
                <a:tableStyleId>{5ED031A4-5FE6-434C-908F-2D63D1446B15}</a:tableStyleId>
              </a:tblPr>
              <a:tblGrid>
                <a:gridCol w="4197351"/>
                <a:gridCol w="2287575"/>
                <a:gridCol w="1831975"/>
              </a:tblGrid>
              <a:tr h="31830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Georgia"/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rgbClr val="FFFFF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Auteur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61824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Georgia"/>
                        <a:buNone/>
                      </a:pPr>
                      <a:r>
                        <a:rPr lang="en-US" sz="1800" b="0" i="1" u="non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Raaschou-Nielsen Am J Epidemiol. 1 mars 2001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Georgia"/>
                        <a:buNone/>
                      </a:pP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Benzene &gt;= 3.5 ug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Georgia"/>
                        <a:buNone/>
                      </a:pP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0.8 [0.4-1.9]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70516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Georgia"/>
                        <a:buNone/>
                      </a:pPr>
                      <a:r>
                        <a:rPr lang="en-US" sz="1800" b="0" i="1" u="none" dirty="0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Carlos-</a:t>
                      </a:r>
                      <a:r>
                        <a:rPr lang="en-US" sz="1800" b="0" i="1" u="none" dirty="0" err="1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Wallas</a:t>
                      </a:r>
                      <a:r>
                        <a:rPr lang="en-US" sz="1800" b="0" i="1" u="none" dirty="0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 Am J </a:t>
                      </a:r>
                      <a:r>
                        <a:rPr lang="en-US" sz="1800" b="0" i="1" u="none" dirty="0" err="1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Epidemiol</a:t>
                      </a:r>
                      <a:r>
                        <a:rPr lang="en-US" sz="1800" b="0" i="1" u="none" dirty="0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. 1 </a:t>
                      </a:r>
                      <a:r>
                        <a:rPr lang="en-US" sz="1800" b="0" i="1" u="none" dirty="0" err="1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janv</a:t>
                      </a:r>
                      <a:r>
                        <a:rPr lang="en-US" sz="1800" b="0" i="1" u="none" dirty="0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 2016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Georgia"/>
                        <a:buNone/>
                      </a:pP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SRR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Georgia"/>
                        <a:buNone/>
                      </a:pPr>
                      <a:r>
                        <a:rPr lang="en-US" sz="1800" b="0" i="0" u="none" dirty="0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1.48 [1.10-1.99]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3" name="Shape 143"/>
          <p:cNvGraphicFramePr/>
          <p:nvPr/>
        </p:nvGraphicFramePr>
        <p:xfrm>
          <a:off x="468312" y="5516562"/>
          <a:ext cx="8424853" cy="920115"/>
        </p:xfrm>
        <a:graphic>
          <a:graphicData uri="http://schemas.openxmlformats.org/drawingml/2006/table">
            <a:tbl>
              <a:tblPr>
                <a:noFill/>
                <a:tableStyleId>{5ED031A4-5FE6-434C-908F-2D63D1446B15}</a:tableStyleId>
              </a:tblPr>
              <a:tblGrid>
                <a:gridCol w="4248151"/>
                <a:gridCol w="2303451"/>
                <a:gridCol w="1873251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Georgia"/>
                        <a:buNone/>
                      </a:pPr>
                      <a:r>
                        <a:rPr lang="en-US" sz="1800" b="1" i="0" u="none" dirty="0">
                          <a:solidFill>
                            <a:srgbClr val="FFFFF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Auteur 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Georgia"/>
                        <a:buNone/>
                      </a:pPr>
                      <a:r>
                        <a:rPr lang="en-US" sz="1800" b="0" i="1" u="none" dirty="0" err="1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Boothe</a:t>
                      </a:r>
                      <a:r>
                        <a:rPr lang="en-US" sz="1800" b="0" i="1" u="none" dirty="0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 Am J </a:t>
                      </a:r>
                      <a:r>
                        <a:rPr lang="en-US" sz="1800" b="0" i="1" u="none" dirty="0" err="1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Prev</a:t>
                      </a:r>
                      <a:r>
                        <a:rPr lang="en-US" sz="1800" b="0" i="1" u="none" dirty="0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 Med. </a:t>
                      </a:r>
                      <a:r>
                        <a:rPr lang="en-US" sz="1800" b="0" i="1" u="none" dirty="0" err="1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avr</a:t>
                      </a:r>
                      <a:r>
                        <a:rPr lang="en-US" sz="1800" b="0" i="1" u="none" dirty="0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 2014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Georgia"/>
                        <a:buNone/>
                      </a:pP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SRR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Georgia"/>
                        <a:buNone/>
                      </a:pP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1.53 [1.12, 2.10]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457200" y="639200"/>
            <a:ext cx="8229600" cy="1066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Certificat du 8 ème jour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457200" y="1977036"/>
            <a:ext cx="8229600" cy="4324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/>
              <a:t>Obligatoire</a:t>
            </a:r>
            <a:r>
              <a:rPr lang="en-US" dirty="0"/>
              <a:t> pour </a:t>
            </a:r>
            <a:r>
              <a:rPr lang="en-US" dirty="0" err="1"/>
              <a:t>toutes</a:t>
            </a:r>
            <a:r>
              <a:rPr lang="en-US" dirty="0"/>
              <a:t> </a:t>
            </a:r>
            <a:r>
              <a:rPr lang="en-US" dirty="0" err="1"/>
              <a:t>naissances</a:t>
            </a:r>
            <a:r>
              <a:rPr lang="en-US" dirty="0"/>
              <a:t>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Il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nominatif</a:t>
            </a:r>
            <a:r>
              <a:rPr lang="en-US" dirty="0"/>
              <a:t> et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transmis</a:t>
            </a:r>
            <a:r>
              <a:rPr lang="en-US" dirty="0"/>
              <a:t> aux directions </a:t>
            </a:r>
            <a:r>
              <a:rPr lang="en-US" dirty="0" err="1"/>
              <a:t>départementales</a:t>
            </a:r>
            <a:r>
              <a:rPr lang="en-US" dirty="0"/>
              <a:t> des PMI.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L’ORS </a:t>
            </a:r>
            <a:r>
              <a:rPr lang="en-US" dirty="0" err="1"/>
              <a:t>possède</a:t>
            </a:r>
            <a:r>
              <a:rPr lang="en-US" dirty="0"/>
              <a:t> </a:t>
            </a:r>
            <a:r>
              <a:rPr lang="en-US" dirty="0" err="1"/>
              <a:t>l’ensemble</a:t>
            </a:r>
            <a:r>
              <a:rPr lang="en-US" dirty="0"/>
              <a:t> des </a:t>
            </a:r>
            <a:r>
              <a:rPr lang="en-US" dirty="0" err="1"/>
              <a:t>certificats</a:t>
            </a:r>
            <a:r>
              <a:rPr lang="en-US" dirty="0"/>
              <a:t> </a:t>
            </a:r>
            <a:r>
              <a:rPr lang="en-US" dirty="0" err="1" smtClean="0"/>
              <a:t>d’Ile</a:t>
            </a:r>
            <a:r>
              <a:rPr lang="en-US" dirty="0" smtClean="0"/>
              <a:t> de France </a:t>
            </a:r>
            <a:r>
              <a:rPr lang="en-US" dirty="0" err="1" smtClean="0"/>
              <a:t>anonymes</a:t>
            </a:r>
            <a:r>
              <a:rPr lang="en-US" dirty="0" smtClean="0"/>
              <a:t> </a:t>
            </a:r>
            <a:r>
              <a:rPr lang="en-US" dirty="0"/>
              <a:t>et sans </a:t>
            </a:r>
            <a:r>
              <a:rPr lang="en-US" dirty="0" err="1"/>
              <a:t>adresses</a:t>
            </a:r>
            <a:r>
              <a:rPr lang="en-US" dirty="0"/>
              <a:t> de </a:t>
            </a:r>
            <a:r>
              <a:rPr lang="en-US" dirty="0" err="1" smtClean="0"/>
              <a:t>résidence</a:t>
            </a:r>
            <a:r>
              <a:rPr lang="en-US" dirty="0" smtClean="0"/>
              <a:t>.</a:t>
            </a: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1" name="Shape 151"/>
          <p:cNvSpPr txBox="1">
            <a:spLocks noGrp="1"/>
          </p:cNvSpPr>
          <p:nvPr>
            <p:ph type="sldNum" idx="12"/>
          </p:nvPr>
        </p:nvSpPr>
        <p:spPr>
          <a:xfrm>
            <a:off x="8174036" y="1586"/>
            <a:ext cx="762000" cy="3666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lang="en-US"/>
              <a:pPr lvl="0">
                <a:spcBef>
                  <a:spcPts val="0"/>
                </a:spcBef>
                <a:buClr>
                  <a:srgbClr val="FFFFFF"/>
                </a:buClr>
                <a:buSzPct val="25000"/>
                <a:buFont typeface="Georgia"/>
                <a:buNone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457200" y="2249486"/>
            <a:ext cx="8229600" cy="4324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9" name="Shape 159"/>
          <p:cNvSpPr txBox="1">
            <a:spLocks noGrp="1"/>
          </p:cNvSpPr>
          <p:nvPr>
            <p:ph type="sldNum" idx="12"/>
          </p:nvPr>
        </p:nvSpPr>
        <p:spPr>
          <a:xfrm>
            <a:off x="8174036" y="1586"/>
            <a:ext cx="762000" cy="3666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lang="en-US"/>
              <a:pPr lvl="0">
                <a:spcBef>
                  <a:spcPts val="0"/>
                </a:spcBef>
                <a:buClr>
                  <a:srgbClr val="FFFFFF"/>
                </a:buClr>
                <a:buSzPct val="25000"/>
                <a:buFont typeface="Georgia"/>
                <a:buNone/>
              </a:pPr>
              <a:t>8</a:t>
            </a:fld>
            <a:endParaRPr lang="en-US"/>
          </a:p>
        </p:txBody>
      </p:sp>
      <p:pic>
        <p:nvPicPr>
          <p:cNvPr id="5" name="Image 4"/>
          <p:cNvPicPr/>
          <p:nvPr/>
        </p:nvPicPr>
        <p:blipFill>
          <a:blip r:embed="rId3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699390" y="327356"/>
            <a:ext cx="7745223" cy="6203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468312" y="620713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Objectifs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468312" y="1773237"/>
            <a:ext cx="8229600" cy="43243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65125" marR="0" lvl="0" indent="-2635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Evaluer la possibilité d’exploiter le certificats du 8</a:t>
            </a:r>
            <a:r>
              <a:rPr lang="en-US" sz="2000" b="0" i="0" u="none" baseline="30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ème</a:t>
            </a:r>
            <a:r>
              <a:rPr lang="en-US" sz="2000" b="0" i="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jour (CS8) en lien avec le Registre National des Cancers de l'Enfant pour étudier les facteurs de risque de cancer avant l’âge de 5 ans.</a:t>
            </a:r>
          </a:p>
          <a:p>
            <a:pPr marL="365125" marR="0" lvl="0" indent="-2635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25000"/>
              <a:buFont typeface="Georgia"/>
              <a:buNone/>
            </a:pPr>
            <a:endParaRPr sz="2000" b="0" i="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65125" marR="0" lvl="0" indent="-2635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Evaluer la faisabilité</a:t>
            </a:r>
          </a:p>
          <a:p>
            <a:pPr marL="365125" marR="0" lvl="0" indent="-2635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25000"/>
              <a:buFont typeface="Georgia"/>
              <a:buNone/>
            </a:pPr>
            <a:r>
              <a:rPr lang="en-US" sz="2000" b="0" i="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- du linkage entre les données de PMI et  celles du Registre</a:t>
            </a:r>
          </a:p>
          <a:p>
            <a:pPr marL="365125" marR="0" lvl="0" indent="-2635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25000"/>
              <a:buFont typeface="Georgia"/>
              <a:buNone/>
            </a:pPr>
            <a:r>
              <a:rPr lang="en-US" sz="2000" b="0" i="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- de l’utilisation de la base des PMI comme cohorte des naissances et de l’extraction de témoins appariés à chaque cas</a:t>
            </a:r>
          </a:p>
          <a:p>
            <a:pPr marL="365125" marR="0" lvl="0" indent="-2635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25000"/>
              <a:buFont typeface="Georgia"/>
              <a:buNone/>
            </a:pPr>
            <a:r>
              <a:rPr lang="en-US" sz="2000" b="0" i="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- d’exploiter les adresses de résidence à la naissance</a:t>
            </a:r>
          </a:p>
          <a:p>
            <a:pPr marL="365125" marR="0" lvl="0" indent="-2635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None/>
            </a:pPr>
            <a:endParaRPr sz="2000" b="0" i="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65125" marR="0" lvl="0" indent="-2635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Conduire les analyses de l’étude pilote sur le risque de cancer avant 5 ans associé :</a:t>
            </a:r>
          </a:p>
          <a:p>
            <a:pPr marL="365125" marR="0" lvl="0" indent="-2635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25000"/>
              <a:buFont typeface="Georgia"/>
              <a:buNone/>
            </a:pPr>
            <a:r>
              <a:rPr lang="en-US" sz="2000" b="0" i="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- aux caractéristiques périnatales</a:t>
            </a:r>
          </a:p>
          <a:p>
            <a:pPr marL="365125" marR="0" lvl="0" indent="-2635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25000"/>
              <a:buFont typeface="Georgia"/>
              <a:buNone/>
            </a:pPr>
            <a:r>
              <a:rPr lang="en-US" sz="2000" b="0" i="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- aux expositions résidentielles aux polluants de l’air</a:t>
            </a:r>
          </a:p>
          <a:p>
            <a:pPr marL="365125" marR="0" lvl="0" indent="-2635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125" marR="0" lvl="0" indent="-2635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Etablir des recommandations pour la réalisation d’une étude de cohorte (données périnatales) et d’une étude cas-témoins (données périnatales et données environnementales basées sur les adresses individuelles) en grandeur réelle.</a:t>
            </a:r>
          </a:p>
          <a:p>
            <a:pPr marL="365125" marR="0" lvl="0" indent="-263525" algn="l" rtl="0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Shape 166"/>
          <p:cNvSpPr txBox="1"/>
          <p:nvPr/>
        </p:nvSpPr>
        <p:spPr>
          <a:xfrm>
            <a:off x="8174036" y="1586"/>
            <a:ext cx="762000" cy="36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lang="en-US" sz="18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Georgia"/>
                <a:buNone/>
              </a:pPr>
              <a:t>9</a:t>
            </a:fld>
            <a:endParaRPr lang="en-US" sz="1800" b="0" i="0" u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Urbain">
  <a:themeElements>
    <a:clrScheme name="Urbain">
      <a:dk1>
        <a:srgbClr val="000000"/>
      </a:dk1>
      <a:lt1>
        <a:srgbClr val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Urbain">
  <a:themeElements>
    <a:clrScheme name="Urbain">
      <a:dk1>
        <a:srgbClr val="000000"/>
      </a:dk1>
      <a:lt1>
        <a:srgbClr val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5077</Words>
  <Application>Microsoft Office PowerPoint</Application>
  <PresentationFormat>Affichage à l'écran (4:3)</PresentationFormat>
  <Paragraphs>2535</Paragraphs>
  <Slides>27</Slides>
  <Notes>26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27</vt:i4>
      </vt:variant>
    </vt:vector>
  </HeadingPairs>
  <TitlesOfParts>
    <vt:vector size="29" baseType="lpstr">
      <vt:lpstr>1_Urbain</vt:lpstr>
      <vt:lpstr>Urbain</vt:lpstr>
      <vt:lpstr>Etude de faisabilité : réutilisation des certificats du 8ème jour et cancers de l’enfant</vt:lpstr>
      <vt:lpstr>Plan</vt:lpstr>
      <vt:lpstr>Introduction</vt:lpstr>
      <vt:lpstr>Facteurs de risque  </vt:lpstr>
      <vt:lpstr>Facteurs périnataux</vt:lpstr>
      <vt:lpstr>Facteurs environnementaux</vt:lpstr>
      <vt:lpstr>Certificat du 8 ème jour</vt:lpstr>
      <vt:lpstr>Diapositive 8</vt:lpstr>
      <vt:lpstr>Objectifs</vt:lpstr>
      <vt:lpstr>Population et méthodes</vt:lpstr>
      <vt:lpstr>Relevé des données</vt:lpstr>
      <vt:lpstr>Méthodes</vt:lpstr>
      <vt:lpstr>Résultats Cas-Témoins</vt:lpstr>
      <vt:lpstr>Résultats géocodage</vt:lpstr>
      <vt:lpstr>Ensemble des cancers</vt:lpstr>
      <vt:lpstr>Diapositive 16</vt:lpstr>
      <vt:lpstr>Diapositive 17</vt:lpstr>
      <vt:lpstr>Leucémies</vt:lpstr>
      <vt:lpstr>Diapositive 19</vt:lpstr>
      <vt:lpstr>Diapositive 20</vt:lpstr>
      <vt:lpstr>Puissance</vt:lpstr>
      <vt:lpstr>Cohorte : 181 cas et 223592 témoins</vt:lpstr>
      <vt:lpstr>Diapositive 23</vt:lpstr>
      <vt:lpstr>Diapositive 24</vt:lpstr>
      <vt:lpstr>Puissance</vt:lpstr>
      <vt:lpstr>Conclusion</vt:lpstr>
      <vt:lpstr>Conclusions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Etude de faisabilité : réutilisation des certificats du 8ème jour et cancers de l’enfant</dc:title>
  <cp:lastModifiedBy>User</cp:lastModifiedBy>
  <cp:revision>8</cp:revision>
  <dcterms:modified xsi:type="dcterms:W3CDTF">2016-11-15T00:24:45Z</dcterms:modified>
</cp:coreProperties>
</file>