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  <p:sldMasterId id="2147483658" r:id="rId2"/>
  </p:sldMasterIdLst>
  <p:notesMasterIdLst>
    <p:notesMasterId r:id="rId34"/>
  </p:notesMasterIdLst>
  <p:sldIdLst>
    <p:sldId id="256" r:id="rId3"/>
    <p:sldId id="257" r:id="rId4"/>
    <p:sldId id="264" r:id="rId5"/>
    <p:sldId id="258" r:id="rId6"/>
    <p:sldId id="283" r:id="rId7"/>
    <p:sldId id="284" r:id="rId8"/>
    <p:sldId id="259" r:id="rId9"/>
    <p:sldId id="260" r:id="rId10"/>
    <p:sldId id="261" r:id="rId11"/>
    <p:sldId id="265" r:id="rId12"/>
    <p:sldId id="262" r:id="rId13"/>
    <p:sldId id="263" r:id="rId14"/>
    <p:sldId id="266" r:id="rId15"/>
    <p:sldId id="267" r:id="rId16"/>
    <p:sldId id="276" r:id="rId17"/>
    <p:sldId id="285" r:id="rId18"/>
    <p:sldId id="286" r:id="rId19"/>
    <p:sldId id="278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2" r:id="rId28"/>
    <p:sldId id="275" r:id="rId29"/>
    <p:sldId id="277" r:id="rId30"/>
    <p:sldId id="279" r:id="rId31"/>
    <p:sldId id="280" r:id="rId32"/>
    <p:sldId id="281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D"/>
    <a:srgbClr val="D1D1DA"/>
  </p:clrMru>
</p:presentationPr>
</file>

<file path=ppt/tableStyles.xml><?xml version="1.0" encoding="utf-8"?>
<a:tblStyleLst xmlns:a="http://schemas.openxmlformats.org/drawingml/2006/main" def="{5ED031A4-5FE6-434C-908F-2D63D1446B15}">
  <a:tblStyle styleId="{5ED031A4-5FE6-434C-908F-2D63D1446B15}" styleName="Table_0"/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7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Calibri"/>
                <a:buNone/>
              </a:pPr>
              <a:t>‹N°›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Calibri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64008" marR="0" lvl="0" indent="-507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ctr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14400" marR="0" lvl="2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371600" marR="0" lvl="3" indent="0" algn="ctr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8288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286000" marR="0" lvl="5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2743200" marR="0" lvl="6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200400" marR="0" lvl="7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3657600" marR="0" lvl="8" indent="0" algn="ctr" rtl="0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6705601" y="4206875"/>
            <a:ext cx="960436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77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 rot="5400000">
            <a:off x="4991102" y="2933700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 rot="5400000">
            <a:off x="838201" y="762001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 rot="5400000">
            <a:off x="2409826" y="296861"/>
            <a:ext cx="432434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 rot="-5400000">
            <a:off x="3393018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1" name="Shape 71"/>
          <p:cNvSpPr>
            <a:spLocks noGrp="1"/>
          </p:cNvSpPr>
          <p:nvPr>
            <p:ph type="pic" idx="2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7150" dist="31750" dir="4800000" algn="tl" rotWithShape="0">
              <a:srgbClr val="000000">
                <a:alpha val="24705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088443" y="3274309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2508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2238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201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182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9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353496" y="1101971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9144" marR="0" lvl="0" indent="-9144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2508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2238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201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182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9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152402" y="776288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603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730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74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457201" y="2249425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136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13017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1095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873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682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4648202" y="2249425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136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13017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1095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873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682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19812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3367088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5720" marR="0" lvl="0" indent="-7619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2100" b="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2508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2238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2016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182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 rot="10800000" flipH="1">
            <a:off x="5410200" y="3810000"/>
            <a:ext cx="3733800" cy="90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/>
          <p:nvPr/>
        </p:nvSpPr>
        <p:spPr>
          <a:xfrm rot="10800000" flipH="1">
            <a:off x="5410200" y="3897311"/>
            <a:ext cx="3733800" cy="19208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Shape 12"/>
          <p:cNvSpPr txBox="1"/>
          <p:nvPr/>
        </p:nvSpPr>
        <p:spPr>
          <a:xfrm rot="10800000" flipH="1">
            <a:off x="5410200" y="4114801"/>
            <a:ext cx="3733800" cy="952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/>
          <p:nvPr/>
        </p:nvSpPr>
        <p:spPr>
          <a:xfrm rot="10800000" flipH="1">
            <a:off x="5410201" y="4164013"/>
            <a:ext cx="1965324" cy="19049"/>
          </a:xfrm>
          <a:prstGeom prst="rect">
            <a:avLst/>
          </a:prstGeom>
          <a:solidFill>
            <a:schemeClr val="accent2">
              <a:alpha val="59607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/>
          <p:nvPr/>
        </p:nvSpPr>
        <p:spPr>
          <a:xfrm rot="10800000" flipH="1">
            <a:off x="5410201" y="4198938"/>
            <a:ext cx="1965324" cy="952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5410200" y="3962401"/>
            <a:ext cx="3063875" cy="269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/>
          <p:nvPr/>
        </p:nvSpPr>
        <p:spPr>
          <a:xfrm>
            <a:off x="7377113" y="4060825"/>
            <a:ext cx="1600199" cy="365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0" y="3649662"/>
            <a:ext cx="9144000" cy="24447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/>
          <p:nvPr/>
        </p:nvSpPr>
        <p:spPr>
          <a:xfrm rot="10800000" flipH="1">
            <a:off x="6413501" y="3643313"/>
            <a:ext cx="2730500" cy="2476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0" y="1"/>
            <a:ext cx="9144000" cy="37020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705601" y="4206875"/>
            <a:ext cx="960436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320087" y="1587"/>
            <a:ext cx="7477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0" y="1"/>
            <a:ext cx="9144000" cy="3111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0" y="307976"/>
            <a:ext cx="9144000" cy="920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Shape 36"/>
          <p:cNvSpPr txBox="1"/>
          <p:nvPr/>
        </p:nvSpPr>
        <p:spPr>
          <a:xfrm rot="10800000" flipH="1">
            <a:off x="5410200" y="360362"/>
            <a:ext cx="3733800" cy="904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/>
        </p:nvSpPr>
        <p:spPr>
          <a:xfrm rot="10800000" flipH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7373938" y="588963"/>
            <a:ext cx="1600199" cy="365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/>
          <p:nvPr/>
        </p:nvSpPr>
        <p:spPr>
          <a:xfrm>
            <a:off x="9085262" y="-1585"/>
            <a:ext cx="57151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Shape 41"/>
          <p:cNvSpPr txBox="1"/>
          <p:nvPr/>
        </p:nvSpPr>
        <p:spPr>
          <a:xfrm>
            <a:off x="9043987" y="-1585"/>
            <a:ext cx="28575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Shape 42"/>
          <p:cNvSpPr txBox="1"/>
          <p:nvPr/>
        </p:nvSpPr>
        <p:spPr>
          <a:xfrm>
            <a:off x="9024937" y="-1585"/>
            <a:ext cx="9524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Shape 43"/>
          <p:cNvSpPr txBox="1"/>
          <p:nvPr/>
        </p:nvSpPr>
        <p:spPr>
          <a:xfrm>
            <a:off x="8975725" y="-1585"/>
            <a:ext cx="26987" cy="6207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8915401" y="0"/>
            <a:ext cx="55561" cy="5857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8874126" y="0"/>
            <a:ext cx="7937" cy="5857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65125" marR="0" lvl="0" indent="-857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657225" marR="0" lvl="1" indent="-85725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922338" marR="0" lvl="2" indent="-71437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179513" marR="0" lvl="3" indent="-61912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1389063" marR="0" lvl="4" indent="-55562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▫"/>
              <a:defRPr sz="2000" b="0" i="0" u="none" strike="noStrike" cap="none">
                <a:solidFill>
                  <a:srgbClr val="A04DA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1609344" marR="0" lvl="5" indent="-72644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1828800" marR="0" lvl="6" indent="-88900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2029968" marR="0" lvl="7" indent="-93217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2240280" marR="0" lvl="8" indent="-93979" algn="l" rtl="0">
              <a:spcBef>
                <a:spcPts val="300"/>
              </a:spcBef>
              <a:buClr>
                <a:schemeClr val="accent3"/>
              </a:buClr>
              <a:buSzPct val="1000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6586536" y="612775"/>
            <a:ext cx="957261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i="0" u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‹N°›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Etude de faisabilité : réutilisation des certificats du 8ème jour et cancers de l’enfant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457201" y="5062325"/>
            <a:ext cx="80769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 dirty="0" err="1"/>
              <a:t>Axelle</a:t>
            </a:r>
            <a:r>
              <a:rPr lang="en-US" sz="1200" dirty="0"/>
              <a:t> </a:t>
            </a:r>
            <a:r>
              <a:rPr lang="en-US" sz="1200" dirty="0" err="1"/>
              <a:t>Dupont</a:t>
            </a:r>
            <a:r>
              <a:rPr lang="en-US" sz="1200" dirty="0"/>
              <a:t> interne de santé </a:t>
            </a:r>
            <a:r>
              <a:rPr lang="en-US" sz="1200" dirty="0" err="1" smtClean="0"/>
              <a:t>publique</a:t>
            </a:r>
            <a:endParaRPr lang="en-US" sz="1200" dirty="0" smtClean="0"/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 dirty="0" smtClean="0"/>
              <a:t>Louise Petit</a:t>
            </a:r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 dirty="0" smtClean="0"/>
              <a:t>Jacqueline </a:t>
            </a:r>
            <a:r>
              <a:rPr lang="en-US" sz="1200" dirty="0" err="1" smtClean="0"/>
              <a:t>Clavel</a:t>
            </a:r>
            <a:r>
              <a:rPr lang="en-US" sz="1200" dirty="0" smtClean="0"/>
              <a:t> </a:t>
            </a:r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lang="en-US" sz="1200" dirty="0" smtClean="0"/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 dirty="0" smtClean="0"/>
              <a:t>CRESS </a:t>
            </a:r>
            <a:r>
              <a:rPr lang="en-US" sz="1200" dirty="0" err="1" smtClean="0"/>
              <a:t>équipe</a:t>
            </a:r>
            <a:r>
              <a:rPr lang="en-US" sz="1200" dirty="0" smtClean="0"/>
              <a:t> EPICEA</a:t>
            </a:r>
            <a:endParaRPr lang="en-US" sz="1200" dirty="0"/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lang="en-US" sz="1200" dirty="0" smtClean="0"/>
          </a:p>
          <a:p>
            <a:pPr marL="64008" marR="0" lvl="0" indent="-507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200" dirty="0" err="1" smtClean="0"/>
              <a:t>Présentation</a:t>
            </a:r>
            <a:r>
              <a:rPr lang="en-US" sz="1200" dirty="0" smtClean="0"/>
              <a:t> </a:t>
            </a:r>
            <a:r>
              <a:rPr lang="en-US" sz="1200" dirty="0"/>
              <a:t>aux PMI- </a:t>
            </a:r>
            <a:r>
              <a:rPr lang="en-US" sz="1200" dirty="0" err="1"/>
              <a:t>jeudi</a:t>
            </a:r>
            <a:r>
              <a:rPr lang="en-US" sz="1200" dirty="0"/>
              <a:t> 17 </a:t>
            </a:r>
            <a:r>
              <a:rPr lang="en-US" sz="1200" dirty="0" err="1"/>
              <a:t>novembre</a:t>
            </a:r>
            <a:r>
              <a:rPr lang="en-US" sz="1200" dirty="0"/>
              <a:t> 2016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20087" y="1587"/>
            <a:ext cx="74771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Georgia"/>
                <a:buNone/>
              </a:pPr>
              <a:t>1</a:t>
            </a:fld>
            <a:endParaRPr lang="en-US" sz="1800" b="0" i="0" u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95287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Population et méthodes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3525" algn="just">
              <a:spcBef>
                <a:spcPts val="0"/>
              </a:spcBef>
            </a:pPr>
            <a:r>
              <a:rPr lang="en-US" sz="2000" dirty="0" smtClean="0"/>
              <a:t>La surveillance des cancers de </a:t>
            </a:r>
            <a:r>
              <a:rPr lang="en-US" sz="2000" dirty="0" err="1" smtClean="0"/>
              <a:t>l’enfant</a:t>
            </a:r>
            <a:r>
              <a:rPr lang="en-US" sz="2000" dirty="0" smtClean="0"/>
              <a:t> </a:t>
            </a:r>
            <a:r>
              <a:rPr lang="en-US" sz="2000" dirty="0" err="1" smtClean="0"/>
              <a:t>assurée</a:t>
            </a:r>
            <a:r>
              <a:rPr lang="en-US" sz="2000" dirty="0" smtClean="0"/>
              <a:t> par le </a:t>
            </a:r>
            <a:r>
              <a:rPr lang="en-US" sz="2000" dirty="0" err="1" smtClean="0"/>
              <a:t>registre</a:t>
            </a:r>
            <a:r>
              <a:rPr lang="en-US" sz="2000" dirty="0" smtClean="0"/>
              <a:t> national du cancer des </a:t>
            </a:r>
            <a:r>
              <a:rPr lang="en-US" sz="2000" dirty="0" err="1" smtClean="0"/>
              <a:t>enfants</a:t>
            </a:r>
            <a:r>
              <a:rPr lang="en-US" sz="2000" dirty="0" smtClean="0"/>
              <a:t> (RNCE). Les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</a:t>
            </a:r>
            <a:r>
              <a:rPr lang="en-US" sz="2000" dirty="0" err="1" smtClean="0"/>
              <a:t>collectées</a:t>
            </a:r>
            <a:r>
              <a:rPr lang="en-US" sz="2000" dirty="0" smtClean="0"/>
              <a:t> </a:t>
            </a:r>
            <a:r>
              <a:rPr lang="en-US" sz="2000" dirty="0" err="1" smtClean="0"/>
              <a:t>concernent</a:t>
            </a:r>
            <a:r>
              <a:rPr lang="en-US" sz="2000" dirty="0" smtClean="0"/>
              <a:t> </a:t>
            </a:r>
            <a:r>
              <a:rPr lang="en-US" sz="2000" dirty="0" err="1" smtClean="0"/>
              <a:t>l’état</a:t>
            </a:r>
            <a:r>
              <a:rPr lang="en-US" sz="2000" dirty="0" smtClean="0"/>
              <a:t> civil , des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de santé </a:t>
            </a:r>
            <a:r>
              <a:rPr lang="en-US" sz="2000" dirty="0" err="1" smtClean="0"/>
              <a:t>concernant</a:t>
            </a:r>
            <a:r>
              <a:rPr lang="en-US" sz="2000" dirty="0" smtClean="0"/>
              <a:t> le cancer, son </a:t>
            </a:r>
            <a:r>
              <a:rPr lang="en-US" sz="2000" dirty="0" err="1" smtClean="0"/>
              <a:t>traitement</a:t>
            </a:r>
            <a:r>
              <a:rPr lang="en-US" sz="2000" dirty="0" smtClean="0"/>
              <a:t>, les </a:t>
            </a:r>
            <a:r>
              <a:rPr lang="en-US" sz="2000" dirty="0" err="1" smtClean="0"/>
              <a:t>antécédents</a:t>
            </a:r>
            <a:r>
              <a:rPr lang="en-US" sz="2000" dirty="0" smtClean="0"/>
              <a:t>, </a:t>
            </a:r>
            <a:r>
              <a:rPr lang="en-US" sz="2000" dirty="0" err="1" smtClean="0"/>
              <a:t>l’adresse</a:t>
            </a:r>
            <a:r>
              <a:rPr lang="en-US" sz="2000" dirty="0" smtClean="0"/>
              <a:t> de </a:t>
            </a:r>
            <a:r>
              <a:rPr lang="en-US" sz="2000" dirty="0" err="1" smtClean="0"/>
              <a:t>résidence</a:t>
            </a:r>
            <a:r>
              <a:rPr lang="en-US" sz="2000" dirty="0" smtClean="0"/>
              <a:t> au diagnostic.</a:t>
            </a:r>
          </a:p>
          <a:p>
            <a:pPr marL="365125" marR="0" lvl="0" indent="-2635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None/>
            </a:pPr>
            <a:endParaRPr lang="en-US" sz="2000" dirty="0" smtClean="0"/>
          </a:p>
          <a:p>
            <a:pPr marL="365125" marR="0" lvl="0" indent="-2635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0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nés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entre le 1/1/2010 et le 31/12/2013 en Ile de France, avec un cancer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diagnostiqué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avant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5 ans.</a:t>
            </a: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lang="fr-FR" sz="2000" b="0" i="0" u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3525" algn="just">
              <a:buFont typeface="Arial" pitchFamily="34" charset="0"/>
              <a:buChar char="•"/>
            </a:pPr>
            <a:r>
              <a:rPr lang="en-US" sz="2000" dirty="0" err="1" smtClean="0"/>
              <a:t>Cohorte</a:t>
            </a:r>
            <a:r>
              <a:rPr lang="en-US" sz="2000" dirty="0" smtClean="0"/>
              <a:t> : </a:t>
            </a:r>
            <a:r>
              <a:rPr lang="en-US" sz="2000" dirty="0" err="1" smtClean="0"/>
              <a:t>constituée</a:t>
            </a:r>
            <a:r>
              <a:rPr lang="en-US" sz="2000" dirty="0" smtClean="0"/>
              <a:t> des </a:t>
            </a:r>
            <a:r>
              <a:rPr lang="en-US" sz="2000" dirty="0" err="1" smtClean="0"/>
              <a:t>naissances</a:t>
            </a:r>
            <a:r>
              <a:rPr lang="en-US" sz="2000" dirty="0" smtClean="0"/>
              <a:t> </a:t>
            </a:r>
            <a:r>
              <a:rPr lang="en-US" sz="2000" dirty="0" err="1" smtClean="0"/>
              <a:t>d’enfants</a:t>
            </a:r>
            <a:r>
              <a:rPr lang="en-US" sz="2000" dirty="0" smtClean="0"/>
              <a:t> </a:t>
            </a:r>
            <a:r>
              <a:rPr lang="en-US" sz="2000" dirty="0" err="1" smtClean="0"/>
              <a:t>nés</a:t>
            </a:r>
            <a:r>
              <a:rPr lang="en-US" sz="2000" dirty="0" smtClean="0"/>
              <a:t> et </a:t>
            </a:r>
            <a:r>
              <a:rPr lang="en-US" sz="2000" dirty="0" err="1" smtClean="0"/>
              <a:t>résidants</a:t>
            </a:r>
            <a:r>
              <a:rPr lang="en-US" sz="2000" dirty="0" smtClean="0"/>
              <a:t> </a:t>
            </a:r>
            <a:r>
              <a:rPr lang="en-US" sz="2000" dirty="0" err="1" smtClean="0"/>
              <a:t>dans</a:t>
            </a:r>
            <a:r>
              <a:rPr lang="en-US" sz="2000" dirty="0" smtClean="0"/>
              <a:t> le </a:t>
            </a:r>
            <a:r>
              <a:rPr lang="en-US" sz="2000" dirty="0" err="1" smtClean="0"/>
              <a:t>même</a:t>
            </a:r>
            <a:r>
              <a:rPr lang="en-US" sz="2000" dirty="0" smtClean="0"/>
              <a:t> </a:t>
            </a:r>
            <a:r>
              <a:rPr lang="en-US" sz="2000" dirty="0" err="1" smtClean="0"/>
              <a:t>département</a:t>
            </a:r>
            <a:r>
              <a:rPr lang="en-US" sz="2000" dirty="0" smtClean="0"/>
              <a:t> (75, 78 </a:t>
            </a:r>
            <a:r>
              <a:rPr lang="en-US" sz="2000" dirty="0" err="1" smtClean="0"/>
              <a:t>ou</a:t>
            </a:r>
            <a:r>
              <a:rPr lang="en-US" sz="2000" dirty="0" smtClean="0"/>
              <a:t> 95).</a:t>
            </a: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CT : 10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nés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résidant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 Ile de France.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Choisi</a:t>
            </a:r>
            <a:r>
              <a:rPr lang="en-US" sz="2000" dirty="0" err="1"/>
              <a:t>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aléatoirement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la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même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direction de PMI (75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95),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où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été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repéré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nominativement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10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57200" y="6392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err="1" smtClean="0"/>
              <a:t>Certificat</a:t>
            </a:r>
            <a:r>
              <a:rPr lang="en-US" dirty="0"/>
              <a:t> </a:t>
            </a:r>
            <a:r>
              <a:rPr lang="en-US" dirty="0" smtClean="0"/>
              <a:t>du 8ème </a:t>
            </a:r>
            <a:r>
              <a:rPr lang="en-US" dirty="0"/>
              <a:t>jour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467544" y="1844824"/>
            <a:ext cx="8229600" cy="43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sz="2400" dirty="0" err="1" smtClean="0"/>
              <a:t>Obligatoire</a:t>
            </a:r>
            <a:r>
              <a:rPr lang="en-US" sz="2400" dirty="0" smtClean="0"/>
              <a:t> </a:t>
            </a:r>
            <a:r>
              <a:rPr lang="en-US" sz="2400" dirty="0"/>
              <a:t>pour </a:t>
            </a:r>
            <a:r>
              <a:rPr lang="en-US" sz="2400" dirty="0" err="1"/>
              <a:t>toutes</a:t>
            </a:r>
            <a:r>
              <a:rPr lang="en-US" sz="2400" dirty="0"/>
              <a:t> </a:t>
            </a:r>
            <a:r>
              <a:rPr lang="en-US" sz="2400" dirty="0" err="1"/>
              <a:t>naissances</a:t>
            </a:r>
            <a:r>
              <a:rPr lang="en-US" sz="2400" dirty="0"/>
              <a:t>.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sz="2400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Il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nominatif</a:t>
            </a:r>
            <a:r>
              <a:rPr lang="en-US" sz="2400" dirty="0"/>
              <a:t> et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transmis</a:t>
            </a:r>
            <a:r>
              <a:rPr lang="en-US" sz="2400" dirty="0"/>
              <a:t> aux directions </a:t>
            </a:r>
            <a:r>
              <a:rPr lang="en-US" sz="2400" dirty="0" err="1"/>
              <a:t>départementales</a:t>
            </a:r>
            <a:r>
              <a:rPr lang="en-US" sz="2400" dirty="0"/>
              <a:t> des PMI.</a:t>
            </a:r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endParaRPr sz="2400" dirty="0"/>
          </a:p>
          <a:p>
            <a:pPr lv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dirty="0"/>
              <a:t>L’ORS </a:t>
            </a:r>
            <a:r>
              <a:rPr lang="en-US" sz="2400" dirty="0" err="1"/>
              <a:t>possède</a:t>
            </a:r>
            <a:r>
              <a:rPr lang="en-US" sz="2400" dirty="0"/>
              <a:t> </a:t>
            </a:r>
            <a:r>
              <a:rPr lang="en-US" sz="2400" dirty="0" err="1"/>
              <a:t>l’ensemble</a:t>
            </a:r>
            <a:r>
              <a:rPr lang="en-US" sz="2400" dirty="0"/>
              <a:t> des </a:t>
            </a:r>
            <a:r>
              <a:rPr lang="en-US" sz="2400" dirty="0" err="1"/>
              <a:t>certificats</a:t>
            </a:r>
            <a:r>
              <a:rPr lang="en-US" sz="2400" dirty="0"/>
              <a:t> </a:t>
            </a:r>
            <a:r>
              <a:rPr lang="en-US" sz="2400" dirty="0" err="1" smtClean="0"/>
              <a:t>d’Ile</a:t>
            </a:r>
            <a:r>
              <a:rPr lang="en-US" sz="2400" dirty="0" smtClean="0"/>
              <a:t> de France </a:t>
            </a:r>
            <a:r>
              <a:rPr lang="en-US" sz="2400" dirty="0" err="1" smtClean="0"/>
              <a:t>anonymes</a:t>
            </a:r>
            <a:r>
              <a:rPr lang="en-US" sz="2400" dirty="0" smtClean="0"/>
              <a:t> </a:t>
            </a:r>
            <a:r>
              <a:rPr lang="en-US" sz="2400" dirty="0"/>
              <a:t>et sans </a:t>
            </a:r>
            <a:r>
              <a:rPr lang="en-US" sz="2400" dirty="0" err="1"/>
              <a:t>adresses</a:t>
            </a:r>
            <a:r>
              <a:rPr lang="en-US" sz="2400" dirty="0"/>
              <a:t> de </a:t>
            </a:r>
            <a:r>
              <a:rPr lang="en-US" sz="2400" dirty="0" err="1" smtClean="0"/>
              <a:t>résidence</a:t>
            </a:r>
            <a:r>
              <a:rPr lang="en-US" sz="2400" dirty="0" smtClean="0"/>
              <a:t>.</a:t>
            </a:r>
            <a:endParaRPr lang="en-US" sz="2400" dirty="0"/>
          </a:p>
          <a:p>
            <a:pPr lvl="0">
              <a:spcBef>
                <a:spcPts val="0"/>
              </a:spcBef>
              <a:buNone/>
            </a:pPr>
            <a:endParaRPr lang="fr-FR" dirty="0" smtClean="0"/>
          </a:p>
          <a:p>
            <a:pPr lvl="0">
              <a:spcBef>
                <a:spcPts val="0"/>
              </a:spcBef>
              <a:buNone/>
            </a:pPr>
            <a:r>
              <a:rPr lang="fr-FR" dirty="0" smtClean="0"/>
              <a:t>Tableau </a:t>
            </a:r>
            <a:r>
              <a:rPr lang="fr-FR" dirty="0" err="1" smtClean="0"/>
              <a:t>dress</a:t>
            </a:r>
            <a:endParaRPr dirty="0"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6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FFFFFF"/>
                </a:buClr>
                <a:buSzPct val="25000"/>
                <a:buFont typeface="Georgia"/>
                <a:buNone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457200" y="2249486"/>
            <a:ext cx="8229600" cy="4324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174036" y="1586"/>
            <a:ext cx="762000" cy="3666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FFFFFF"/>
                </a:buClr>
                <a:buSzPct val="25000"/>
                <a:buFont typeface="Georgia"/>
                <a:buNone/>
              </a:pPr>
              <a:t>12</a:t>
            </a:fld>
            <a:endParaRPr lang="en-US"/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="" xmlns:wpc="http://schemas.microsoft.com/office/word/2010/wordprocessingCanvas" xmlns:mo="http://schemas.microsoft.com/office/mac/office/2008/main" xmlns:mc="http://schemas.openxmlformats.org/markup-compatibility/2006" xmlns:mv="urn:schemas-microsoft-com:mac:vml" xmlns:o="urn:schemas-microsoft-com:office:office" xmlns:v="urn:schemas-microsoft-com:vml" xmlns:wp14="http://schemas.microsoft.com/office/word/2010/wordprocessingDrawing" xmlns:w10="urn:schemas-microsoft-com:office:word" xmlns:w="http://schemas.openxmlformats.org/wordprocessingml/2006/main" xmlns:w14="http://schemas.microsoft.com/office/word/2010/wordml" xmlns:wpg="http://schemas.microsoft.com/office/word/2010/wordprocessingGroup" xmlns:wpi="http://schemas.microsoft.com/office/word/2010/wordprocessingInk" xmlns:wps="http://schemas.microsoft.com/office/word/2010/wordprocessingShape" xmlns:a14="http://schemas.microsoft.com/office/drawing/2010/main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99390" y="327356"/>
            <a:ext cx="7745223" cy="620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Reccueil</a:t>
            </a:r>
            <a:r>
              <a:rPr lang="en-US" sz="36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3600" b="0" i="0" u="none" strike="noStrike" cap="none" dirty="0" err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données</a:t>
            </a:r>
            <a:endParaRPr lang="en-US" sz="36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67544" y="1484784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3525">
              <a:lnSpc>
                <a:spcPct val="80000"/>
              </a:lnSpc>
              <a:buSzPct val="25000"/>
              <a:buFont typeface="Arial" pitchFamily="34" charset="0"/>
              <a:buChar char="•"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Arial" pitchFamily="34" charset="0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recherche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nominative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PMI. </a:t>
            </a:r>
          </a:p>
          <a:p>
            <a:pPr indent="-263525">
              <a:lnSpc>
                <a:spcPct val="80000"/>
              </a:lnSpc>
              <a:buSzPct val="25000"/>
              <a:buFont typeface="Arial" pitchFamily="34" charset="0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Poids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taille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 date de naissance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maternelle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sexe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relevés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Adresse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à la naissance </a:t>
            </a:r>
            <a:r>
              <a:rPr lang="en-US" sz="2400" dirty="0" err="1"/>
              <a:t>que</a:t>
            </a:r>
            <a:r>
              <a:rPr lang="en-US" sz="2400" dirty="0"/>
              <a:t> </a:t>
            </a:r>
            <a:r>
              <a:rPr lang="en-US" sz="2400" dirty="0" err="1"/>
              <a:t>dans</a:t>
            </a:r>
            <a:r>
              <a:rPr lang="en-US" sz="2400" dirty="0"/>
              <a:t> </a:t>
            </a:r>
            <a:r>
              <a:rPr lang="en-US" sz="2400" dirty="0" err="1"/>
              <a:t>l’étude</a:t>
            </a:r>
            <a:r>
              <a:rPr lang="en-US" sz="2400" dirty="0"/>
              <a:t> </a:t>
            </a:r>
            <a:r>
              <a:rPr lang="en-US" sz="2400" dirty="0" err="1"/>
              <a:t>cas-témoins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lang="en-US"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63525">
              <a:lnSpc>
                <a:spcPct val="80000"/>
              </a:lnSpc>
              <a:buFont typeface="Arial" pitchFamily="34" charset="0"/>
              <a:buChar char="•"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Arial" pitchFamily="34" charset="0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Mêmes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relevées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pour les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CT.</a:t>
            </a:r>
          </a:p>
          <a:p>
            <a:pPr indent="-263525">
              <a:lnSpc>
                <a:spcPct val="80000"/>
              </a:lnSpc>
              <a:buFont typeface="Arial" pitchFamily="34" charset="0"/>
              <a:buChar char="•"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Arial" pitchFamily="34" charset="0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étaient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nécessaires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pour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repérer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(et 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dans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bases du CS8.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lang="fr-FR" sz="2400" b="0" i="0" u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indent="-263525">
              <a:lnSpc>
                <a:spcPct val="90000"/>
              </a:lnSpc>
              <a:spcBef>
                <a:spcPts val="0"/>
              </a:spcBef>
            </a:pPr>
            <a:r>
              <a:rPr lang="fr-FR" sz="2400" dirty="0" smtClean="0"/>
              <a:t>Géocodage des adresses : attribution à l’IRIS et  à l’EDI.</a:t>
            </a:r>
          </a:p>
          <a:p>
            <a:pPr lvl="0" indent="-263525">
              <a:lnSpc>
                <a:spcPct val="90000"/>
              </a:lnSpc>
              <a:buNone/>
            </a:pPr>
            <a:endParaRPr lang="fr-FR" sz="2400" dirty="0" smtClean="0"/>
          </a:p>
          <a:p>
            <a:pPr lvl="0" indent="-263525">
              <a:lnSpc>
                <a:spcPct val="90000"/>
              </a:lnSpc>
            </a:pPr>
            <a:r>
              <a:rPr lang="fr-FR" sz="2400" dirty="0" smtClean="0"/>
              <a:t>Calcul des expositions au benzène et au NO</a:t>
            </a:r>
            <a:r>
              <a:rPr lang="fr-FR" sz="2400" baseline="-25000" dirty="0" smtClean="0"/>
              <a:t>2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2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13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68312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Méthodes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95287" y="1844675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études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étude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en-US" sz="2400" dirty="0" err="1"/>
              <a:t>é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gression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logistique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conditionnelle</a:t>
            </a:r>
            <a:endParaRPr lang="en-US"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étude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cohorte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avec un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modèle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Cox</a:t>
            </a:r>
          </a:p>
          <a:p>
            <a:pPr marL="365125" marR="0" lvl="0" indent="-26352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14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95287" y="33337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 dirty="0" err="1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Cohorte</a:t>
            </a:r>
            <a:r>
              <a:rPr lang="en-US" sz="4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181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cas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, 223 772 </a:t>
            </a:r>
            <a:r>
              <a:rPr lang="en-US" sz="2000" b="0" i="0" u="none" strike="noStrike" cap="none" dirty="0" err="1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enfants,PA</a:t>
            </a:r>
            <a:r>
              <a:rPr lang="en-US" sz="2000" b="0" i="0" u="none" strike="noStrike" cap="none" dirty="0" smtClean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2000" b="0" i="0" u="none" strike="noStrike" cap="none" dirty="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468312" y="1844676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6" name="Shape 256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15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57" name="Shape 257"/>
          <p:cNvGraphicFramePr/>
          <p:nvPr/>
        </p:nvGraphicFramePr>
        <p:xfrm>
          <a:off x="395536" y="1700808"/>
          <a:ext cx="8353400" cy="340587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93800"/>
                <a:gridCol w="1192200"/>
                <a:gridCol w="1193800"/>
                <a:gridCol w="1193800"/>
                <a:gridCol w="1192200"/>
                <a:gridCol w="1193800"/>
                <a:gridCol w="11938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0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1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HR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IC 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p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err="1">
                          <a:sym typeface="Calibri"/>
                        </a:rPr>
                        <a:t>Sexe</a:t>
                      </a:r>
                      <a:r>
                        <a:rPr lang="en-US" sz="1100" u="none" dirty="0">
                          <a:sym typeface="Calibri"/>
                        </a:rPr>
                        <a:t>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err="1">
                          <a:latin typeface="+mj-lt"/>
                          <a:sym typeface="Calibri"/>
                        </a:rPr>
                        <a:t>Masculin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114010 ( </a:t>
                      </a:r>
                      <a:r>
                        <a:rPr lang="en-US" sz="1100" u="none" dirty="0" smtClean="0">
                          <a:sym typeface="Calibri"/>
                        </a:rPr>
                        <a:t>51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103 ( </a:t>
                      </a:r>
                      <a:r>
                        <a:rPr lang="en-US" sz="1100" u="none" dirty="0" smtClean="0">
                          <a:sym typeface="Calibri"/>
                        </a:rPr>
                        <a:t>56.9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r>
                        <a:rPr lang="en-US" sz="1100" u="none" dirty="0" smtClean="0">
                          <a:sym typeface="Calibri"/>
                        </a:rPr>
                        <a:t>Ref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-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err="1">
                          <a:latin typeface="+mj-lt"/>
                          <a:sym typeface="Calibri"/>
                        </a:rPr>
                        <a:t>Feminin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109363 ( </a:t>
                      </a:r>
                      <a:r>
                        <a:rPr lang="en-US" sz="1100" u="none" dirty="0" smtClean="0">
                          <a:sym typeface="Calibri"/>
                        </a:rPr>
                        <a:t>49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78 ( </a:t>
                      </a:r>
                      <a:r>
                        <a:rPr lang="en-US" sz="1100" u="none" dirty="0" smtClean="0">
                          <a:sym typeface="Calibri"/>
                        </a:rPr>
                        <a:t>43.1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0.79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[0.17-3.71]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0.12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219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[0-0]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>
                          <a:sym typeface="Calibri"/>
                        </a:rPr>
                        <a:t>0.99</a:t>
                      </a:r>
                      <a:endParaRPr lang="en-US"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sym typeface="Calibri"/>
                        </a:rPr>
                        <a:t> Age </a:t>
                      </a:r>
                      <a:r>
                        <a:rPr lang="en-US" sz="1100" u="none" dirty="0" err="1" smtClean="0">
                          <a:sym typeface="Calibri"/>
                        </a:rPr>
                        <a:t>maternel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latin typeface="+mj-lt"/>
                          <a:sym typeface="Calibri"/>
                        </a:rPr>
                        <a:t>&lt;25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19969 ( </a:t>
                      </a:r>
                      <a:r>
                        <a:rPr lang="en-US" sz="1100" u="none" dirty="0" smtClean="0">
                          <a:sym typeface="Calibri"/>
                        </a:rPr>
                        <a:t>9.3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13 ( </a:t>
                      </a:r>
                      <a:r>
                        <a:rPr lang="en-US" sz="1100" u="none" dirty="0" smtClean="0">
                          <a:sym typeface="Calibri"/>
                        </a:rPr>
                        <a:t>7.8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0.81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[0.17-3.96]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0.49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latin typeface="+mj-lt"/>
                          <a:sym typeface="Calibri"/>
                        </a:rPr>
                        <a:t>25-30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54176 ( 25.1 )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42 ( </a:t>
                      </a:r>
                      <a:r>
                        <a:rPr lang="en-US" sz="1100" u="none" dirty="0" smtClean="0">
                          <a:sym typeface="Calibri"/>
                        </a:rPr>
                        <a:t>25.2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0.97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[0.15-6.41]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0.86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latin typeface="+mj-lt"/>
                          <a:sym typeface="Calibri"/>
                        </a:rPr>
                        <a:t>30-35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78598 ( </a:t>
                      </a:r>
                      <a:r>
                        <a:rPr lang="en-US" sz="1100" u="none" dirty="0" smtClean="0">
                          <a:sym typeface="Calibri"/>
                        </a:rPr>
                        <a:t>36.4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63 ( </a:t>
                      </a:r>
                      <a:r>
                        <a:rPr lang="en-US" sz="1100" u="none" dirty="0" smtClean="0">
                          <a:sym typeface="Calibri"/>
                        </a:rPr>
                        <a:t>37.7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r>
                        <a:rPr lang="en-US" sz="1100" u="none" dirty="0" smtClean="0">
                          <a:sym typeface="Calibri"/>
                        </a:rPr>
                        <a:t>Ref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35-40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48157 ( </a:t>
                      </a:r>
                      <a:r>
                        <a:rPr lang="en-US" sz="1100" u="none" dirty="0" smtClean="0">
                          <a:sym typeface="Calibri"/>
                        </a:rPr>
                        <a:t>22.3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40 ( </a:t>
                      </a:r>
                      <a:r>
                        <a:rPr lang="en-US" sz="1100" u="none" dirty="0" smtClean="0">
                          <a:sym typeface="Calibri"/>
                        </a:rPr>
                        <a:t>24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1.04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[0.14-7.9]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0.86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&gt;=40</a:t>
                      </a:r>
                      <a:r>
                        <a:rPr lang="en-US" sz="1100" b="0" i="0" u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14952 ( </a:t>
                      </a:r>
                      <a:r>
                        <a:rPr lang="en-US" sz="1100" u="none" dirty="0" smtClean="0">
                          <a:sym typeface="Calibri"/>
                        </a:rPr>
                        <a:t>6.9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9 ( </a:t>
                      </a:r>
                      <a:r>
                        <a:rPr lang="en-US" sz="1100" u="none" dirty="0" smtClean="0">
                          <a:sym typeface="Calibri"/>
                        </a:rPr>
                        <a:t>5.4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0.75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[0.17-3.29]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0.42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7740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14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2.25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>
                          <a:sym typeface="Calibri"/>
                        </a:rPr>
                        <a:t>[0.03-186.73]</a:t>
                      </a:r>
                      <a:endParaRPr lang="en-US" sz="11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0.01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err="1">
                          <a:sym typeface="Calibri"/>
                        </a:rPr>
                        <a:t>Parite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98434 ( </a:t>
                      </a:r>
                      <a:r>
                        <a:rPr lang="en-US" sz="1100" u="none" dirty="0" smtClean="0">
                          <a:sym typeface="Calibri"/>
                        </a:rPr>
                        <a:t>44.3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89 ( </a:t>
                      </a:r>
                      <a:r>
                        <a:rPr lang="en-US" sz="1100" u="none" dirty="0" smtClean="0">
                          <a:sym typeface="Calibri"/>
                        </a:rPr>
                        <a:t>49.7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r>
                        <a:rPr lang="en-US" sz="1100" u="none" dirty="0" smtClean="0">
                          <a:sym typeface="Calibri"/>
                        </a:rPr>
                        <a:t>Ref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-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73306 ( </a:t>
                      </a:r>
                      <a:r>
                        <a:rPr lang="en-US" sz="1100" u="none" dirty="0" smtClean="0">
                          <a:sym typeface="Calibri"/>
                        </a:rPr>
                        <a:t>33.0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56 ( </a:t>
                      </a:r>
                      <a:r>
                        <a:rPr lang="en-US" sz="1100" u="none" dirty="0" smtClean="0">
                          <a:sym typeface="Calibri"/>
                        </a:rPr>
                        <a:t>31.3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0.85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[0.16-4.44]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0.33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3 et +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50294 ( </a:t>
                      </a:r>
                      <a:r>
                        <a:rPr lang="en-US" sz="1100" u="none" dirty="0" smtClean="0">
                          <a:sym typeface="Calibri"/>
                        </a:rPr>
                        <a:t>22.7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34 ( </a:t>
                      </a:r>
                      <a:r>
                        <a:rPr lang="en-US" sz="1100" u="none" dirty="0" smtClean="0">
                          <a:sym typeface="Calibri"/>
                        </a:rPr>
                        <a:t>19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0.75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[0.17-3.25]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0.15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NA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1558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1.45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[0.08-24.69]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0.61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Accouchement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err="1">
                          <a:latin typeface="+mj-lt"/>
                          <a:sym typeface="Calibri"/>
                        </a:rPr>
                        <a:t>Cesarienne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51325 ( </a:t>
                      </a:r>
                      <a:r>
                        <a:rPr lang="en-US" sz="1100" u="none" dirty="0" smtClean="0">
                          <a:sym typeface="Calibri"/>
                        </a:rPr>
                        <a:t>23.8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41 ( 23.3 )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r>
                        <a:rPr lang="en-US" sz="1100" u="none" dirty="0" smtClean="0">
                          <a:sym typeface="Calibri"/>
                        </a:rPr>
                        <a:t>Ref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-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err="1">
                          <a:latin typeface="+mj-lt"/>
                          <a:sym typeface="Calibri"/>
                        </a:rPr>
                        <a:t>Voie</a:t>
                      </a:r>
                      <a:r>
                        <a:rPr lang="en-US" sz="1100" u="none" dirty="0">
                          <a:latin typeface="+mj-lt"/>
                          <a:sym typeface="Calibri"/>
                        </a:rPr>
                        <a:t> </a:t>
                      </a:r>
                      <a:r>
                        <a:rPr lang="en-US" sz="1100" u="none" dirty="0" err="1" smtClean="0">
                          <a:latin typeface="+mj-lt"/>
                          <a:sym typeface="Calibri"/>
                        </a:rPr>
                        <a:t>basse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164645 ( </a:t>
                      </a:r>
                      <a:r>
                        <a:rPr lang="en-US" sz="1100" u="none" dirty="0" smtClean="0">
                          <a:sym typeface="Calibri"/>
                        </a:rPr>
                        <a:t>76.2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135 ( 76.7 )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1.03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[0.14-7.68]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0.88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NA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7622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0.83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[0.16-4.17]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0.69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799"/>
          </a:xfrm>
        </p:spPr>
        <p:txBody>
          <a:bodyPr/>
          <a:lstStyle/>
          <a:p>
            <a:r>
              <a:rPr lang="en-US" dirty="0" err="1" smtClean="0"/>
              <a:t>Cohorte</a:t>
            </a:r>
            <a:r>
              <a:rPr lang="en-US" dirty="0" smtClean="0"/>
              <a:t> suite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16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7" name="Tableau 6"/>
          <p:cNvGraphicFramePr>
            <a:graphicFrameLocks noGrp="1"/>
          </p:cNvGraphicFramePr>
          <p:nvPr/>
        </p:nvGraphicFramePr>
        <p:xfrm>
          <a:off x="611560" y="1988840"/>
          <a:ext cx="7704858" cy="3709279"/>
        </p:xfrm>
        <a:graphic>
          <a:graphicData uri="http://schemas.openxmlformats.org/drawingml/2006/table">
            <a:tbl>
              <a:tblPr firstRow="1" bandRow="1">
                <a:tableStyleId>{5ED031A4-5FE6-434C-908F-2D63D1446B15}</a:tableStyleId>
              </a:tblPr>
              <a:tblGrid>
                <a:gridCol w="1100694"/>
                <a:gridCol w="1100694"/>
                <a:gridCol w="1100694"/>
                <a:gridCol w="1100694"/>
                <a:gridCol w="1100694"/>
                <a:gridCol w="1100694"/>
                <a:gridCol w="1100694"/>
              </a:tblGrid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0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1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HR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 IC 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sym typeface="Calibri"/>
                        </a:rPr>
                        <a:t>p </a:t>
                      </a:r>
                      <a:endParaRPr lang="en-US" sz="1200" b="0" i="0" u="none" dirty="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3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r>
                        <a:rPr lang="en-US" sz="1100" u="none" dirty="0" smtClean="0">
                          <a:sym typeface="Calibri"/>
                        </a:rPr>
                        <a:t>Age </a:t>
                      </a:r>
                      <a:r>
                        <a:rPr lang="en-US" sz="1100" u="none" dirty="0" err="1" smtClean="0">
                          <a:sym typeface="Calibri"/>
                        </a:rPr>
                        <a:t>gestationnel</a:t>
                      </a:r>
                      <a:endParaRPr lang="en-US" sz="1100" b="0" i="0" u="none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&lt;35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4714 ( </a:t>
                      </a:r>
                      <a:r>
                        <a:rPr lang="en-US" sz="1100" u="none" dirty="0" smtClean="0">
                          <a:sym typeface="Calibri"/>
                        </a:rPr>
                        <a:t>2.1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6 ( </a:t>
                      </a:r>
                      <a:r>
                        <a:rPr lang="en-US" sz="1100" u="none" dirty="0" smtClean="0">
                          <a:sym typeface="Calibri"/>
                        </a:rPr>
                        <a:t>3.4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1.6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[0.07-37.24]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0.26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latin typeface="+mj-lt"/>
                          <a:sym typeface="Calibri"/>
                        </a:rPr>
                        <a:t>35-38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22219 ( </a:t>
                      </a:r>
                      <a:r>
                        <a:rPr lang="en-US" sz="1100" u="none" dirty="0" smtClean="0">
                          <a:sym typeface="Calibri"/>
                        </a:rPr>
                        <a:t>10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19 ( </a:t>
                      </a:r>
                      <a:r>
                        <a:rPr lang="en-US" sz="1100" u="none" dirty="0" smtClean="0">
                          <a:sym typeface="Calibri"/>
                        </a:rPr>
                        <a:t>10.6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1.08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[0.13-8.91]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0.77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latin typeface="+mj-lt"/>
                          <a:sym typeface="Calibri"/>
                        </a:rPr>
                        <a:t>38-40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97041 ( </a:t>
                      </a:r>
                      <a:r>
                        <a:rPr lang="en-US" sz="1100" u="none" dirty="0" smtClean="0">
                          <a:sym typeface="Calibri"/>
                        </a:rPr>
                        <a:t>43.6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77 ( </a:t>
                      </a:r>
                      <a:r>
                        <a:rPr lang="en-US" sz="1100" u="none" dirty="0" smtClean="0">
                          <a:sym typeface="Calibri"/>
                        </a:rPr>
                        <a:t>43.0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r>
                        <a:rPr lang="en-US" sz="1100" u="none" dirty="0" smtClean="0">
                          <a:sym typeface="Calibri"/>
                        </a:rPr>
                        <a:t>Ref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-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&gt;=40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98743 ( </a:t>
                      </a:r>
                      <a:r>
                        <a:rPr lang="en-US" sz="1100" u="none" dirty="0" smtClean="0">
                          <a:sym typeface="Calibri"/>
                        </a:rPr>
                        <a:t>44.3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77 ( </a:t>
                      </a:r>
                      <a:r>
                        <a:rPr lang="en-US" sz="1100" u="none" dirty="0" smtClean="0">
                          <a:sym typeface="Calibri"/>
                        </a:rPr>
                        <a:t>43.0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0.98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[0.14-6.76]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0.92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875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2.92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[0.01-894.39]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0.13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r>
                        <a:rPr lang="en-US" sz="1100" u="none" dirty="0" err="1" smtClean="0">
                          <a:sym typeface="Calibri"/>
                        </a:rPr>
                        <a:t>Poids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 smtClean="0">
                          <a:latin typeface="+mj-lt"/>
                          <a:sym typeface="Calibri"/>
                        </a:rPr>
                        <a:t>&lt; 2.5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13993 ( </a:t>
                      </a:r>
                      <a:r>
                        <a:rPr lang="en-US" sz="1100" u="none" dirty="0" smtClean="0">
                          <a:sym typeface="Calibri"/>
                        </a:rPr>
                        <a:t>6.3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16 ( </a:t>
                      </a:r>
                      <a:r>
                        <a:rPr lang="en-US" sz="1100" u="none" dirty="0" smtClean="0">
                          <a:sym typeface="Calibri"/>
                        </a:rPr>
                        <a:t>8.8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1.49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[0.08-27.93]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0.15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2.5-3.0</a:t>
                      </a:r>
                      <a:r>
                        <a:rPr lang="en-US" sz="1100" b="0" i="0" u="none" baseline="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42347 ( </a:t>
                      </a:r>
                      <a:r>
                        <a:rPr lang="en-US" sz="1100" u="none" dirty="0" smtClean="0">
                          <a:sym typeface="Calibri"/>
                        </a:rPr>
                        <a:t>19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36 ( </a:t>
                      </a:r>
                      <a:r>
                        <a:rPr lang="en-US" sz="1100" u="none" dirty="0" smtClean="0">
                          <a:sym typeface="Calibri"/>
                        </a:rPr>
                        <a:t>19.9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1.11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[0.13-9.81]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0.61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3.0-3.5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90252 ( </a:t>
                      </a:r>
                      <a:r>
                        <a:rPr lang="en-US" sz="1100" u="none" dirty="0" smtClean="0">
                          <a:sym typeface="Calibri"/>
                        </a:rPr>
                        <a:t>40.4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69 ( </a:t>
                      </a:r>
                      <a:r>
                        <a:rPr lang="en-US" sz="1100" u="none" dirty="0" smtClean="0">
                          <a:sym typeface="Calibri"/>
                        </a:rPr>
                        <a:t>38.1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r>
                        <a:rPr lang="en-US" sz="1100" u="none" dirty="0" smtClean="0">
                          <a:sym typeface="Calibri"/>
                        </a:rPr>
                        <a:t>Ref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-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 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3.5-4.0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60059 ( 26.9 )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47 ( </a:t>
                      </a:r>
                      <a:r>
                        <a:rPr lang="en-US" sz="1100" u="none" dirty="0" smtClean="0">
                          <a:sym typeface="Calibri"/>
                        </a:rPr>
                        <a:t>26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1.02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[0.14-7.6]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0.9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 &gt;=4.0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16643 ( </a:t>
                      </a:r>
                      <a:r>
                        <a:rPr lang="en-US" sz="1100" u="none" dirty="0" smtClean="0">
                          <a:sym typeface="Calibri"/>
                        </a:rPr>
                        <a:t>7.5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13 ( </a:t>
                      </a:r>
                      <a:r>
                        <a:rPr lang="en-US" sz="1100" u="none" dirty="0" smtClean="0">
                          <a:sym typeface="Calibri"/>
                        </a:rPr>
                        <a:t>7.2 </a:t>
                      </a:r>
                      <a:r>
                        <a:rPr lang="en-US" sz="1100" u="none" dirty="0">
                          <a:sym typeface="Calibri"/>
                        </a:rPr>
                        <a:t>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1.02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[0.14-7.54]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0.95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 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298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0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[0-0]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u="none" dirty="0">
                          <a:sym typeface="Calibri"/>
                        </a:rPr>
                        <a:t>1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Score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Petit </a:t>
                      </a:r>
                      <a:r>
                        <a:rPr lang="en-US" sz="1100" b="0" i="0" u="none" dirty="0" err="1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pour</a:t>
                      </a:r>
                      <a:r>
                        <a:rPr lang="en-US" sz="1100" b="0" i="0" u="none" baseline="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le </a:t>
                      </a:r>
                      <a:r>
                        <a:rPr lang="en-US" sz="1100" b="0" i="0" u="none" baseline="0" dirty="0" err="1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terme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4218 ( 1.9 )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(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2.8)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err="1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normal pour le </a:t>
                      </a:r>
                      <a:r>
                        <a:rPr lang="en-US" sz="1100" b="0" i="0" u="none" dirty="0" err="1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terme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212200 (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95.4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169 (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94.4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 err="1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important pour le </a:t>
                      </a:r>
                      <a:r>
                        <a:rPr lang="en-US" sz="1100" b="0" i="0" u="none" dirty="0" err="1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terme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6089 (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2.7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 (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2.8 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Leucémies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17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70" name="Shape 270"/>
          <p:cNvGraphicFramePr/>
          <p:nvPr/>
        </p:nvGraphicFramePr>
        <p:xfrm>
          <a:off x="3059113" y="12861926"/>
          <a:ext cx="8229575" cy="2827495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306500"/>
                <a:gridCol w="750875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conf_sup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Pr(&gt;|z|)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78598 ( 36.41 )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( 35.29 )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19969 ( 9.25 )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( 8.82 )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54176 ( 25.1 )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( 23.53 )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48157 ( 22.31 )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( 26.47 )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14952 ( 6.93 )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( 5.88 )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5.37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232.97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152743 ( 70.76 )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( 67.65 )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63109 ( 29.24 )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( 32.35 )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[0,27)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36187 ( 16.76 )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( 11.76 )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[27,80]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179665 ( 83.24 )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( 88.24 )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2126.73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106970 ( 49.56 )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( 52.94 )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108882 ( 50.44 )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( 47.06 )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446 ( 0.34 )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32004 ( 14.41 )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18290 ( 8.24 )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50294 ( 22.65 )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( 16.67 )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6730.23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6729.68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3486.74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77235 ( 34.87 )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( 38.89 )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3948.3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68749 ( 31.03 )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( 38.89 )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2507.38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38996 ( 17.6 )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1628.11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gestite.fna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36536 ( 16.49 )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9552.89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2069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( 51.04 )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( 48.96 )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2076 ( 0.93 )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213999 ( 95.71 )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( 91.89 )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3437875.49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7344 ( 3.28 )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9296187.39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 ( 0.07 )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4714 ( 2.12 )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22219 ( 9.98 )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5.56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123974 ( 55.66 )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( 62.16 )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195784 ( 87.91 )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( 89.19 )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vbi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30236 ( 14 )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( 23.53 )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564.56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vbni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134409 ( 62.24 )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( 61.76 )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( 76.24 )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( 85.29 )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13744.51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( 40.42 )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( 18.96 )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( 24.32 )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( 7.45 )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209301 ( 93.73 )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( 94.59 )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109294 ( 48.95 )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114000 ( 51.05 )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56340 ( 25.23 )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( 13.51 )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166954 ( 74.77 )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( 86.49 )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47399 ( 22.9 )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159581 ( 77.1 )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( 80 )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5252.78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71" name="Shape 271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18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72" name="Shape 272"/>
          <p:cNvGraphicFramePr/>
          <p:nvPr/>
        </p:nvGraphicFramePr>
        <p:xfrm>
          <a:off x="539552" y="764704"/>
          <a:ext cx="7921601" cy="547878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341425"/>
                <a:gridCol w="1179500"/>
                <a:gridCol w="1111251"/>
                <a:gridCol w="1184275"/>
                <a:gridCol w="1184275"/>
                <a:gridCol w="1184275"/>
                <a:gridCol w="7366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676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51.0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Feminin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47.2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[0.15-5.8]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148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</a:t>
                      </a: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maternel</a:t>
                      </a:r>
                      <a:endParaRPr lang="en-US" sz="1200" b="0" i="0" u="none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&lt;25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19969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0.14-6.7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25-30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54176 ( 25.1 )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24.2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0.15-6.41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30-35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78598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36.4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36.4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35-40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48157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0.13-9.17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&gt;=40</a:t>
                      </a:r>
                      <a:r>
                        <a:rPr lang="en-US" sz="1200" b="0" i="0" u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14952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0.16-4.91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0.02-364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48.6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33.0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37.1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[0.14-7.72]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50294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22.7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[0.19-1.79]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[0-6750.47]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Accouchement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Cesarienne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23.8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15.2)</a:t>
                      </a: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basse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84.9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[0.06-53.61]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[0-11968.86]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</a:t>
                      </a:r>
                      <a:endParaRPr lang="en-US" sz="1200" b="0" i="0" u="none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&lt;35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4714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35-38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22219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11.1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[0.15-5.57]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38-40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43.6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&gt;=40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36.1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[0.18-2.52]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&lt; 2.5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[0.18-2.56]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2.5-3.0</a:t>
                      </a:r>
                      <a:r>
                        <a:rPr lang="en-US" sz="1200" b="0" i="0" u="none" baseline="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[0.17-0.65]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3.0-3.5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40.4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52.8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3.5-4.0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[0.18-2.87]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 &gt;=4.0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7.5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 </a:t>
                      </a: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[0.16-4.57]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468312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Résultats Cas-Témoins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28 leucémies-29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SNC- </a:t>
            </a:r>
            <a:r>
              <a:rPr lang="en-US" sz="28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34 </a:t>
            </a:r>
            <a:r>
              <a:rPr lang="en-US" sz="28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8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embryonnaires</a:t>
            </a:r>
            <a:endParaRPr lang="en-US"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10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témoins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pour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chaque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19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89" y="2060576"/>
            <a:ext cx="6745287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68312" y="54927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/>
              <a:t>Plan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263525">
              <a:buNone/>
            </a:pPr>
            <a:r>
              <a:rPr lang="en-US" sz="2400" dirty="0" err="1" smtClean="0"/>
              <a:t>Objectifs</a:t>
            </a:r>
            <a:endParaRPr lang="en-US" sz="2400" dirty="0" smtClean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lang="fr-FR" sz="2400" dirty="0" smtClean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 dirty="0" smtClean="0"/>
              <a:t>Introduction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 dirty="0"/>
              <a:t>Population et </a:t>
            </a:r>
            <a:r>
              <a:rPr lang="en-US" sz="2400" dirty="0" err="1"/>
              <a:t>Méthodes</a:t>
            </a:r>
            <a:endParaRPr lang="en-US"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 dirty="0" err="1"/>
              <a:t>Résultats</a:t>
            </a:r>
            <a:endParaRPr lang="en-US"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dirty="0"/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400" dirty="0"/>
              <a:t>Conclusion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Résultats géocodage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20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84 % des adresses  géolocalisées au numéro exact</a:t>
            </a:r>
            <a:b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7 % à moins de 10 numéros de différences. </a:t>
            </a:r>
            <a:b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91 % du géocodage a été réalisé de manière satisfaisante.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Différence entre Paris (97 %)  et le Val Oise (78,9 %).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/>
              <a:t>91 % des IRIS ont été affectés de manière certaine.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240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19 adresses n’ont pas été retrouvées initialement et 37 ont du être affectées manuellement à l’IRIS.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39751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Ensemble des cancers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Benzène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21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10" name="Shape 210"/>
          <p:cNvGraphicFramePr/>
          <p:nvPr/>
        </p:nvGraphicFramePr>
        <p:xfrm>
          <a:off x="900113" y="2420937"/>
          <a:ext cx="7488225" cy="101440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069975"/>
                <a:gridCol w="1068375"/>
                <a:gridCol w="1069975"/>
                <a:gridCol w="1069975"/>
                <a:gridCol w="1069975"/>
                <a:gridCol w="1069975"/>
                <a:gridCol w="1069975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6.2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1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6.9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" name="Shape 211"/>
          <p:cNvGraphicFramePr/>
          <p:nvPr/>
        </p:nvGraphicFramePr>
        <p:xfrm>
          <a:off x="900112" y="4149726"/>
          <a:ext cx="7559650" cy="119156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079500"/>
                <a:gridCol w="1079500"/>
                <a:gridCol w="1081075"/>
                <a:gridCol w="1079500"/>
                <a:gridCol w="1081075"/>
                <a:gridCol w="1079500"/>
                <a:gridCol w="1079500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1st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3rd Qu.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Max.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40.8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50.1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54.1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54.3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58.2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83.1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14.1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26.1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29.9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30.1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34.8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68</a:t>
                      </a:r>
                      <a:endParaRPr lang="fr-F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77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17" name="Shape 217"/>
          <p:cNvGraphicFramePr/>
          <p:nvPr/>
        </p:nvGraphicFramePr>
        <p:xfrm>
          <a:off x="395536" y="548680"/>
          <a:ext cx="8229577" cy="5961888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295400"/>
                <a:gridCol w="1657351"/>
                <a:gridCol w="1295400"/>
                <a:gridCol w="1152525"/>
                <a:gridCol w="792151"/>
                <a:gridCol w="1100125"/>
                <a:gridCol w="936625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Modalité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(n=1380)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(n=138)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pvalue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679 ( 49.2 )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lang="en-US"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Feminin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701 ( 50.8 )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[0.51-1.03]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0.072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Etudes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Primaire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Secondaire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Baccalauréat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12.5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Supérieur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76.2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634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</a:t>
                      </a: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maternel</a:t>
                      </a:r>
                      <a:endParaRPr lang="en-US" sz="1200" b="0" i="0" u="none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&lt;25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1.24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[0.62-2.49]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25-30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[0.54-1.43]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30-35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lang="en-US"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35-40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[0.54-1.4]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&gt;=40</a:t>
                      </a:r>
                      <a:r>
                        <a:rPr lang="en-US" sz="1200" b="0" i="0" u="none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5.7)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[0.23-1.15]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</a:p>
                  </a:txBody>
                  <a:tcPr marL="44451" marR="44451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[1.68-8.61]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( 50 )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8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442 (32.1)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 (29.4)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[0.55-1.26]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3+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307 (22.2)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 (20.4)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[0.53-1.34]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[0.82-24.91]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Basse 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Voie basse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76.5)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[0.67-1.57]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Cesarienne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23.5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23.1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err="1" smtClean="0">
                          <a:solidFill>
                            <a:schemeClr val="dk1"/>
                          </a:solidFill>
                          <a:latin typeface="Calibri" pitchFamily="34" charset="0"/>
                          <a:ea typeface="Georgia"/>
                          <a:cs typeface="Georgia"/>
                          <a:sym typeface="Georgia"/>
                        </a:rPr>
                        <a:t>Ref</a:t>
                      </a:r>
                      <a:endParaRPr sz="1200" dirty="0">
                        <a:solidFill>
                          <a:schemeClr val="dk1"/>
                        </a:solidFill>
                        <a:latin typeface="Calibri" pitchFamily="34" charset="0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6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[0.23-2.04]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218" name="Shape 218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22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24" name="Shape 224"/>
          <p:cNvGraphicFramePr/>
          <p:nvPr/>
        </p:nvGraphicFramePr>
        <p:xfrm>
          <a:off x="323851" y="765175"/>
          <a:ext cx="8234301" cy="5261641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173151"/>
                <a:gridCol w="1176325"/>
                <a:gridCol w="1176325"/>
                <a:gridCol w="1177925"/>
                <a:gridCol w="1176325"/>
                <a:gridCol w="1177925"/>
                <a:gridCol w="1176325"/>
              </a:tblGrid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Modalité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pvalue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Poids</a:t>
                      </a:r>
                      <a:endParaRPr sz="12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&lt;2.5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[1.79-6.21]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2.5-3.0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252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[0.9-2.39]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3.0-3.5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3.5-4.0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25.2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24.1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[0.76-1.93]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&gt;=4.0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[0.59-2.29]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82293926.7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[0-Inf]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Age gestationnel</a:t>
                      </a:r>
                      <a:endParaRPr sz="12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&lt;35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( 5.8 )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[2.59-18.17]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35-38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[0.77-2.52]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38-40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639 ( 46.3 )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43.5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endParaRPr lang="en-US"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78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44.2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[0.67-1.45]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Benzene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&lt;1.8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684 (49.7)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 (53.6)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 =1.8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686 (80.3)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(46.4)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[0.51-1.21]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NO2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&lt;50.4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694 (50.3)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(47.1)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&gt;=50.4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686 (49.7)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 (52.9)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[0.78-2.13]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Exposition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Aucune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expo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581(42.1)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 (44.2)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et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581 (42.1)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(43.5)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[0.54-1.55]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 (15.6)</a:t>
                      </a:r>
                    </a:p>
                  </a:txBody>
                  <a:tcPr marL="44451" marR="44451" marT="0" marB="0" anchor="b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(12.3)</a:t>
                      </a:r>
                    </a:p>
                  </a:txBody>
                  <a:tcPr marL="44451" marR="44451" marT="0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0.69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[0.36-1.33]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  <a:endParaRPr sz="11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225" name="Shape 225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23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Leucémies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24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38" name="Shape 238"/>
          <p:cNvGraphicFramePr/>
          <p:nvPr/>
        </p:nvGraphicFramePr>
        <p:xfrm>
          <a:off x="468313" y="53043138"/>
          <a:ext cx="8229553" cy="35604350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176325"/>
                <a:gridCol w="1174751"/>
                <a:gridCol w="1176325"/>
                <a:gridCol w="1174751"/>
                <a:gridCol w="1176325"/>
                <a:gridCol w="1174751"/>
                <a:gridCol w="1176325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modalité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1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 ( 38.18 )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( 7.64 )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( 20 )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1.1-14.12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( 22.91 )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0.46-4.64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( 24.73 )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( 6.55 )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0.08-6.61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8.93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1.8-44.15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most_dep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 ( 81.43 )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( 82.14 )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most_dep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 ( 18.57 )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0.35-2.61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( 45.88 )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( 51.85 )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( 30.47 )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( 33.33 )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0.4-2.26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( 15.05 )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( 14.81 )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0.27-2.92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( 8.6 )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0.53-141.98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( 45.88 )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( 51.85 )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( 30.47 )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( 33.33 )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0.4-2.24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( 23.66 )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( 14.81 )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0.18-1.76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0.52-139.65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sexé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 ( 52.5 )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sexé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 ( 47.5 )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0.59-2.71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 ( 98.92 )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( 92.86 )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( 1.08 )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1.11-39.9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nbfoetus.f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[22,35)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[35,38)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0.44-5.96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0.41-2.09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0.4-5.52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0.41-2.09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[22,40)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 ( 53.57 )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( 57.14 )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0.4-1.9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[38,45]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 ( 92.86 )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( 89.29 )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0.18-2.29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 ( 62.55 )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( 65.38 )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( 12.73 )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( 30.77 )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 prog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( 6.37 )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 urg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 ( 17.98 )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0.41-33.94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 sp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( 0.37 )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0.19-13.52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 ( 62.55 )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( 65.38 )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1.81-125.91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vbi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 ( 12.73 )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( 30.77 )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6.53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0.85-50.15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cesar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( 24.72 )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naissancepar.f2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( 24.72 )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( 3.85 )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 ( 75.28 )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( 96.15 )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8.11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1.08-60.94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9.79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0.84-114.07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( 42.5 )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0.28-8.02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 ( 19.29 )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0.14-1.89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 ( 24.64 )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0.35-2.44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( 9.29 )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0.29-3.87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[0.7,1.37)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 ( 26.79 )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[1.37,1.7)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 ( 27.14 )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( 21.43 )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0.12-1.33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[1.7,2.39)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 ( 23.21 )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0.06-1.15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[2.39,8.09]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( 22.86 )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0.11-1.76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[14.3,36)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 ( 31.79 )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[36,49.6)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 ( 27.86 )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( 21.43 )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0.12-2.77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[49.6,56)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 ( 18.57 )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0.08-5.17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[56,86.2]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 ( 21.79 )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0.1-6.2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[0.699,1.4)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( 30.36 )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[1.4,1.82)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( 24.29 )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0.19-2.46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[1.82,2.4)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 ( 22.86 )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( 10.71 )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0.05-1.55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[2.4,7.94]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( 22.5 )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0.17-3.46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[14.1,35.9)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 ( 32.5 )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[35.9,50.4)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 ( 26.43 )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0.13-3.03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[50.4,56.1)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 ( 20 )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( 28.57 )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0.16-10.47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[56.1,84.1]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 ( 21.07 )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( 17.86 )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0.09-6.84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 ( 48.93 )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( 57.14 )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 ( 35.36 )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0.26-2.54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 ( 15.71 )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0.02-1.41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 ( 49.29 )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( 50 )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( 35.71 )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0.28-3.31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forte_expop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0.25-3.43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 ( 53.93 )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moyenne_benzene.f2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 ( 46.07 )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0.66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0.25-1.72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167 ( 59.64 )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 ( 57.14 )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moyenne_no2.f2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 ( 40.36 )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( 42.86 )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1.25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0.38-4.11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 ( 54.64 )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( 60.71 )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mopb.f2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( 45.36 )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( 39.29 )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0.26-1.8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 ( 58.93 )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( 53.57 )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4206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mopn.f2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 ( 41.07 )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( 46.43 )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1.69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0.46-6.18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</a:p>
                  </a:txBody>
                  <a:tcPr marL="44451" marR="44451" marT="0" marB="0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  <p:sp>
        <p:nvSpPr>
          <p:cNvPr id="239" name="Shape 239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25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40" name="Shape 240"/>
          <p:cNvGraphicFramePr/>
          <p:nvPr/>
        </p:nvGraphicFramePr>
        <p:xfrm>
          <a:off x="611560" y="836712"/>
          <a:ext cx="7921600" cy="541210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1341425"/>
                <a:gridCol w="1184275"/>
                <a:gridCol w="1106475"/>
                <a:gridCol w="1184275"/>
                <a:gridCol w="1184275"/>
                <a:gridCol w="1184275"/>
                <a:gridCol w="736600"/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(n=280)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(n=28)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Masculin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 ( 52.5 )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Féminin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133 ( 47.5 )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0.59-2.71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maternel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[30,35)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38.2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( 28 )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[0,25)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( 20 )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1.1-14.12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[25,30)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1.46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0.46-4.64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[35,40)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[40,80]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( 4 )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0.08-6.61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30.5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0.4-2.24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et +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14.8)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0.18-1.76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0.52-139.65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25000"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 </a:t>
                      </a: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gestationnel</a:t>
                      </a:r>
                      <a:endParaRPr lang="en-US" sz="1200" b="0" i="0" u="none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&lt;35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( 0.71 )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( 0 )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0-Inf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35-38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1.61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0.44-5.96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38-40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sym typeface="Calibri"/>
                        </a:rPr>
                        <a:t>&gt;=40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0.41-2.09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0.85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fr-FR" sz="1200" dirty="0" smtClean="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Poids</a:t>
                      </a:r>
                      <a:endParaRPr sz="12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>
                          <a:latin typeface="+mj-lt"/>
                          <a:sym typeface="Calibri"/>
                        </a:rPr>
                        <a:t> NA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0.28-8.02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u="none" dirty="0" smtClean="0">
                          <a:latin typeface="+mj-lt"/>
                          <a:sym typeface="Calibri"/>
                        </a:rPr>
                        <a:t>&lt; 2.5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0.14-1.89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2.5-3.0</a:t>
                      </a:r>
                      <a:r>
                        <a:rPr lang="en-US" sz="1200" b="0" i="0" u="none" baseline="0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 ( 42.5 )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3.0-3.5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( 25 )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0.35-2.44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3.5-4.0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+mj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0.29-3.87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26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683568" y="1412776"/>
          <a:ext cx="7920878" cy="434797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31554"/>
                <a:gridCol w="1131554"/>
                <a:gridCol w="1131554"/>
                <a:gridCol w="1131554"/>
                <a:gridCol w="1131554"/>
                <a:gridCol w="1131554"/>
                <a:gridCol w="1131554"/>
              </a:tblGrid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Variables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(n=280)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smtClean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(n=28)</a:t>
                      </a:r>
                      <a:endParaRPr lang="en-US" sz="1200" b="0" i="0" u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IC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79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Défaveur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sociale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82.1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791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17.8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0.35-2.61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79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Exposition au benzene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0.26-1.8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D"/>
                    </a:solidFill>
                  </a:tcPr>
                </a:tc>
              </a:tr>
              <a:tr h="43791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Expsotion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 NO2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58.9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53.6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41.1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46.4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0.46-6.18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D"/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Forte_expo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Aucune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expo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138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49.3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( 50 )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</a:t>
                      </a:r>
                      <a:endParaRPr lang="en-US" sz="1200" b="0" i="0" u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et No2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 ( </a:t>
                      </a:r>
                      <a:r>
                        <a:rPr lang="en-US" sz="1200" b="0" i="0" u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35.7 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0.28-3.31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9ED"/>
                    </a:solidFill>
                  </a:tcPr>
                </a:tc>
              </a:tr>
              <a:tr h="43272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</a:t>
                      </a:r>
                      <a:r>
                        <a:rPr lang="en-US" sz="1200" b="0" i="0" u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</a:t>
                      </a: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 ( 15 )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( 14.29 )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0.25-3.43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200" b="0" i="0" u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1DA">
                        <a:alpha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539751" y="4762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Puissance</a:t>
            </a:r>
          </a:p>
        </p:txBody>
      </p:sp>
      <p:sp>
        <p:nvSpPr>
          <p:cNvPr id="246" name="Shape 246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27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457200" y="224948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8" name="Shape 2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49" y="1268413"/>
            <a:ext cx="6249987" cy="536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/>
        </p:nvSpPr>
        <p:spPr>
          <a:xfrm>
            <a:off x="6011863" y="4652962"/>
            <a:ext cx="2844800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Pourcentage d’exposition des témoins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Puissance de 80 %, Risque bilatéral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457200" y="114300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4000" b="0" i="0" u="none" strike="noStrike" cap="non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63" name="Shape 263"/>
          <p:cNvGraphicFramePr/>
          <p:nvPr/>
        </p:nvGraphicFramePr>
        <p:xfrm>
          <a:off x="539749" y="836612"/>
          <a:ext cx="7775556" cy="1604896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971551"/>
                <a:gridCol w="973125"/>
                <a:gridCol w="971551"/>
                <a:gridCol w="971551"/>
                <a:gridCol w="971551"/>
                <a:gridCol w="973125"/>
                <a:gridCol w="971551"/>
                <a:gridCol w="971551"/>
              </a:tblGrid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rr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conf_sup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conf_inf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Pr(&gt;|z|)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[0,35)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152743 ( 70.76 )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( 67.65 )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[35,80]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63109 ( 29.24 )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( 32.35 )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11.88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5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7740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261.93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98434 ( 44.33 )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 ( 47.22 )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73306 ( 33.02 )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( 36.11 )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parite.f2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32004 ( 14.41 )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( 13.89 )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et +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18290 ( 8.24 )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( 2.78 )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114010 ( 51.04 )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109363 ( 48.96 )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6.84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28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sexe.fna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97041 ( 43.57 )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17.63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agegestationnel.f2na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[22,40)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123974 ( 55.66 )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 ( 62.16 )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[40,45]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98743 ( 44.34 )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 ( 37.84 )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[22,38)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26933 ( 12.09 )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[38,45]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195784 ( 87.91 )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 ( 89.19 )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agegestationnel.f4na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51325 ( 23.76 )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( 14.71 )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164645 ( 76.24 )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 ( 85.29 )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64.97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vbna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7622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13744.51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[3e+03,3.5e+03)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90252 ( 40.42 )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[2.5e+03,3e+03)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42347 ( 18.96 )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( 8.11 )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[3.5e+03,4e+03)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60059 ( 26.9 )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( 24.32 )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[4e+03,8e+03]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16643 ( 7.45 )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( 10.81 )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10.32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[0,2.5e+03)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13993 ( 6.27 )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( 5.41 )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[2.5e+03,8e+03]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209301 ( 93.73 )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 ( 94.59 )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poids.f3na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109294 ( 48.95 )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 ( 48.65 )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114000 ( 51.05 )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 ( 51.35 )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7.23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poids.f4na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56340 ( 25.23 )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( 13.51 )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166954 ( 74.77 )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 ( 86.49 )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2.15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145.34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poids.f5na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47399 ( 22.9 )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( 20 )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159581 ( 77.1 )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 ( 80 )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12.9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allaitementna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16612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3.7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5252.78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Calibri"/>
                        <a:buNone/>
                      </a:pPr>
                      <a:r>
                        <a:rPr lang="en-US" sz="1100" b="0" i="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</a:t>
                      </a:r>
                    </a:p>
                  </a:txBody>
                  <a:tcPr marL="9525" marR="9525" marT="9525" marB="0" anchor="b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sp>
        <p:nvSpPr>
          <p:cNvPr id="264" name="Shape 26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28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Puissance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29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9" name="Shape 27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0350" y="1412876"/>
            <a:ext cx="5895975" cy="511651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Shape 280"/>
          <p:cNvSpPr txBox="1"/>
          <p:nvPr/>
        </p:nvSpPr>
        <p:spPr>
          <a:xfrm>
            <a:off x="6011863" y="4652962"/>
            <a:ext cx="2844800" cy="1200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Pourcentage d’exposition des témoins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Puissance de 80 %, Risque bilatéral à 5%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Objectifs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Evaluer la possibilité d’exploiter le certificats du 8</a:t>
            </a:r>
            <a:r>
              <a:rPr lang="en-US" sz="2000" b="0" i="0" u="none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ème</a:t>
            </a: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jour (CS8) en lien avec le Registre National des Cancers de l'Enfant pour étudier les facteurs de risque de cancer avant l’âge de 5 ans.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Evaluer la faisabilité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du linkage entre les données de PMI et  celles du Registre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de l’utilisation de la base des PMI comme cohorte des naissances et de l’extraction de témoins appariés à chaque cas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d’exploiter les adresses de résidence à la naissance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Conduire les analyses de l’étude pilote sur le risque de cancer avant 5 ans associé :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aux caractéristiques périnatales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0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aux expositions résidentielles aux polluants de l’air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Etablir des recommandations pour la réalisation d’une étude de cohorte (données périnatales) et d’une étude cas-témoins (données périnatales et données environnementales basées sur les adresses individuelles) en grandeur réelle.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3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68312" y="1916111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données concernant l’état de santé et l’adresse à la naissance sont de bonne qualité. </a:t>
            </a: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D’autres variables ne sont pas utilsables.</a:t>
            </a: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Retrouver les cas parmi les certificats dans les départements peut être rendu difficile selon le lieu d’enregistrement.</a:t>
            </a: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just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Relever les poids, la taille, la date de naissance de l’enfant et de la mère est suffisant pour repérer un enfant dans les bases du CS8.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600" b="0" i="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30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468312" y="1700212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dirty="0"/>
              <a:t>Premiers </a:t>
            </a:r>
            <a:r>
              <a:rPr lang="en-US" dirty="0" err="1"/>
              <a:t>résultats</a:t>
            </a:r>
            <a:r>
              <a:rPr lang="en-US" dirty="0"/>
              <a:t> </a:t>
            </a:r>
            <a:r>
              <a:rPr lang="en-US" dirty="0" err="1"/>
              <a:t>exploratoires</a:t>
            </a:r>
            <a:r>
              <a:rPr lang="en-US" dirty="0"/>
              <a:t>, à confirmer.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Grande variation des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effectifs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nécessaires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selon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8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l’odds</a:t>
            </a:r>
            <a:r>
              <a:rPr lang="en-US" sz="28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ratio.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dirty="0" err="1"/>
              <a:t>Nécessaire</a:t>
            </a:r>
            <a:r>
              <a:rPr lang="en-US" dirty="0"/>
              <a:t> </a:t>
            </a:r>
            <a:r>
              <a:rPr lang="en-US" dirty="0" err="1"/>
              <a:t>d’au</a:t>
            </a:r>
            <a:r>
              <a:rPr lang="en-US" dirty="0"/>
              <a:t> </a:t>
            </a:r>
            <a:r>
              <a:rPr lang="en-US" dirty="0" err="1"/>
              <a:t>moins</a:t>
            </a:r>
            <a:r>
              <a:rPr lang="en-US" dirty="0"/>
              <a:t> </a:t>
            </a:r>
            <a:r>
              <a:rPr lang="en-US" dirty="0" err="1"/>
              <a:t>doubler</a:t>
            </a:r>
            <a:r>
              <a:rPr lang="en-US" dirty="0"/>
              <a:t> la </a:t>
            </a:r>
            <a:r>
              <a:rPr lang="en-US" dirty="0" err="1"/>
              <a:t>période</a:t>
            </a:r>
            <a:r>
              <a:rPr lang="en-US" dirty="0"/>
              <a:t> </a:t>
            </a:r>
            <a:r>
              <a:rPr lang="en-US" dirty="0" err="1"/>
              <a:t>d’étude</a:t>
            </a:r>
            <a:r>
              <a:rPr lang="en-US" dirty="0"/>
              <a:t> et de </a:t>
            </a:r>
            <a:r>
              <a:rPr lang="en-US" dirty="0" err="1"/>
              <a:t>l’élargir</a:t>
            </a:r>
            <a:r>
              <a:rPr lang="en-US" dirty="0"/>
              <a:t> à </a:t>
            </a:r>
            <a:r>
              <a:rPr lang="en-US" dirty="0" err="1"/>
              <a:t>d’autres</a:t>
            </a:r>
            <a:r>
              <a:rPr lang="en-US" dirty="0"/>
              <a:t> </a:t>
            </a:r>
            <a:r>
              <a:rPr lang="en-US" dirty="0" err="1"/>
              <a:t>départements</a:t>
            </a:r>
            <a:r>
              <a:rPr lang="en-US" dirty="0" smtClean="0"/>
              <a:t>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endParaRPr lang="en-US" dirty="0" smtClean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dirty="0" err="1" smtClean="0"/>
              <a:t>Exemple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dirty="0"/>
              <a:t>Accord CNIL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4" name="Shape 29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31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68312" y="5492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68312" y="1700211"/>
            <a:ext cx="8229600" cy="4326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1700 nouveaux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cancers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diagnostiqués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l’âge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15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 an, en France, 50 %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avant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5 ans.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Leucémies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du SNC,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tumeurs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embryonnaires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plus </a:t>
            </a:r>
            <a:r>
              <a:rPr lang="en-US" sz="2400" b="0" i="0" u="none" strike="noStrike" cap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fréquents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L’étiologie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des cancers des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l’enfant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relève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processus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multifactoriels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8174036" y="1586"/>
            <a:ext cx="762000" cy="36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4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5889295" cy="401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5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323528" y="772160"/>
          <a:ext cx="8424936" cy="4912360"/>
        </p:xfrm>
        <a:graphic>
          <a:graphicData uri="http://schemas.openxmlformats.org/drawingml/2006/table">
            <a:tbl>
              <a:tblPr firstRow="1" bandRow="1">
                <a:tableStyleId>{5ED031A4-5FE6-434C-908F-2D63D1446B15}</a:tableStyleId>
              </a:tblPr>
              <a:tblGrid>
                <a:gridCol w="2106234"/>
                <a:gridCol w="2106234"/>
                <a:gridCol w="2106234"/>
                <a:gridCol w="210623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noProof="0" dirty="0" smtClean="0"/>
                        <a:t>Diagnostic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noProof="0" dirty="0" smtClean="0"/>
                        <a:t>~</a:t>
                      </a:r>
                      <a:r>
                        <a:rPr lang="fr-FR" sz="1400" baseline="0" noProof="0" dirty="0" smtClean="0"/>
                        <a:t> Cas/an</a:t>
                      </a:r>
                      <a:r>
                        <a:rPr lang="fr-FR" sz="1400" noProof="0" dirty="0" smtClean="0"/>
                        <a:t>* 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 smtClean="0"/>
                        <a:t>Ratio</a:t>
                      </a:r>
                      <a:r>
                        <a:rPr lang="fr-FR" sz="1400" baseline="0" noProof="0" dirty="0" smtClean="0"/>
                        <a:t> garçon : fille*</a:t>
                      </a:r>
                      <a:endParaRPr lang="fr-FR" sz="1400" noProof="0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400" noProof="0" dirty="0" smtClean="0"/>
                        <a:t>Taux de guérison 5 ans**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noProof="0" dirty="0" err="1" smtClean="0"/>
                        <a:t>Leucemie</a:t>
                      </a:r>
                      <a:r>
                        <a:rPr lang="fr-FR" sz="1400" b="1" noProof="0" dirty="0" smtClean="0"/>
                        <a:t>	</a:t>
                      </a:r>
                      <a:r>
                        <a:rPr lang="fr-FR" sz="1400" noProof="0" dirty="0" smtClean="0"/>
                        <a:t>	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noProof="0" dirty="0" smtClean="0"/>
                        <a:t>470</a:t>
                      </a:r>
                      <a:endParaRPr lang="fr-FR" sz="1400" b="1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400" noProof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96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1463" algn="l"/>
                        </a:tabLst>
                        <a:defRPr/>
                      </a:pPr>
                      <a:r>
                        <a:rPr lang="fr-FR" sz="1400" noProof="0" smtClean="0"/>
                        <a:t>	LAL		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360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1,2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90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96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1463" algn="l"/>
                        </a:tabLst>
                        <a:defRPr/>
                      </a:pPr>
                      <a:r>
                        <a:rPr lang="fr-FR" sz="1400" noProof="0" dirty="0" smtClean="0"/>
                        <a:t>	LAM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80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1,1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>
                          <a:solidFill>
                            <a:srgbClr val="C00000"/>
                          </a:solidFill>
                        </a:rPr>
                        <a:t>64</a:t>
                      </a:r>
                      <a:endParaRPr lang="fr-FR" sz="14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i="0" u="none" strike="noStrike" kern="1200" baseline="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Tumeurs Cérébrales </a:t>
                      </a:r>
                      <a:endParaRPr lang="fr-FR" sz="1400" b="1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noProof="0" smtClean="0"/>
                        <a:t>400</a:t>
                      </a:r>
                      <a:endParaRPr lang="fr-FR" sz="1400" b="1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400" noProof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96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1463" algn="l"/>
                        </a:tabLst>
                        <a:defRPr/>
                      </a:pPr>
                      <a:r>
                        <a:rPr lang="fr-FR" sz="1400" noProof="0" smtClean="0"/>
                        <a:t>	Ependymome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30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1,2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>
                          <a:solidFill>
                            <a:srgbClr val="C00000"/>
                          </a:solidFill>
                        </a:rPr>
                        <a:t>69</a:t>
                      </a:r>
                      <a:endParaRPr lang="fr-FR" sz="14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89693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71463" algn="l"/>
                        </a:tabLst>
                        <a:defRPr/>
                      </a:pPr>
                      <a:r>
                        <a:rPr lang="fr-FR" sz="1400" noProof="0" smtClean="0"/>
                        <a:t>	Astrocytome***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150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1,1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87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71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smtClean="0"/>
                        <a:t>	Autre gliome		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50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>
                          <a:solidFill>
                            <a:srgbClr val="C00000"/>
                          </a:solidFill>
                        </a:rPr>
                        <a:t>35</a:t>
                      </a:r>
                      <a:endParaRPr lang="fr-FR" sz="14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271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 smtClean="0"/>
                        <a:t>	Tumeurs</a:t>
                      </a:r>
                      <a:r>
                        <a:rPr lang="fr-FR" sz="1400" baseline="0" noProof="0" dirty="0" smtClean="0"/>
                        <a:t> embryonnaires </a:t>
                      </a:r>
                      <a:endParaRPr lang="fr-FR" sz="1400" noProof="0" dirty="0" smtClean="0"/>
                    </a:p>
                    <a:p>
                      <a:pPr marL="0" marR="0" indent="0" algn="l" defTabSz="2714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noProof="0" dirty="0" smtClean="0"/>
                        <a:t>		Médulloblastome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80</a:t>
                      </a:r>
                    </a:p>
                    <a:p>
                      <a:pPr algn="ctr"/>
                      <a:r>
                        <a:rPr lang="fr-FR" sz="1400" noProof="0" smtClean="0"/>
                        <a:t>60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1,5</a:t>
                      </a:r>
                    </a:p>
                    <a:p>
                      <a:pPr algn="ctr"/>
                      <a:r>
                        <a:rPr lang="fr-FR" sz="1400" noProof="0" dirty="0" smtClean="0">
                          <a:solidFill>
                            <a:srgbClr val="C00000"/>
                          </a:solidFill>
                        </a:rPr>
                        <a:t>1,8</a:t>
                      </a:r>
                      <a:endParaRPr lang="fr-FR" sz="14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>
                          <a:solidFill>
                            <a:srgbClr val="C00000"/>
                          </a:solidFill>
                        </a:rPr>
                        <a:t>54</a:t>
                      </a:r>
                      <a:endParaRPr lang="fr-FR" sz="1400" noProof="0" dirty="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noProof="0" dirty="0" smtClean="0"/>
                        <a:t>Neuroblastome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145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1,0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74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noProof="0" smtClean="0"/>
                        <a:t>Retinoblastome</a:t>
                      </a:r>
                      <a:endParaRPr lang="fr-FR" sz="1400" b="1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50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0,9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99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noProof="0" dirty="0" smtClean="0"/>
                        <a:t>Néphroblastome</a:t>
                      </a:r>
                      <a:endParaRPr lang="fr-FR" sz="1400" b="1" noProof="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90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smtClean="0"/>
                        <a:t>0,9</a:t>
                      </a:r>
                      <a:endParaRPr lang="fr-FR" sz="1400" noProof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noProof="0" dirty="0" smtClean="0"/>
                        <a:t>92</a:t>
                      </a:r>
                      <a:endParaRPr lang="fr-FR" sz="1400" noProof="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868144" y="5877272"/>
            <a:ext cx="29878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* Incidence des cancers de l’enfant en France : RNCE, 2000–2004. Lacour 2010  </a:t>
            </a:r>
          </a:p>
          <a:p>
            <a:r>
              <a:rPr lang="fr-FR" sz="900" dirty="0" smtClean="0"/>
              <a:t>** taux de survie des cancers de l’enfant en France, 2000–2008 Lacour: 2000–2004. 2010</a:t>
            </a:r>
          </a:p>
          <a:p>
            <a:r>
              <a:rPr lang="fr-FR" sz="900" dirty="0" smtClean="0"/>
              <a:t>*** la plupart </a:t>
            </a:r>
            <a:r>
              <a:rPr lang="fr-FR" sz="900" dirty="0"/>
              <a:t>sont </a:t>
            </a:r>
            <a:r>
              <a:rPr lang="fr-FR" sz="900" dirty="0" err="1" smtClean="0"/>
              <a:t>pilocytiques</a:t>
            </a:r>
            <a:r>
              <a:rPr lang="fr-FR" sz="900" dirty="0" smtClean="0"/>
              <a:t> (bénins)</a:t>
            </a:r>
            <a:endParaRPr lang="fr-F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 smtClean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6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Trebuchet MS"/>
              <a:buNone/>
            </a:pPr>
            <a:r>
              <a:rPr lang="en-US" sz="3600" b="0" i="0" u="none" strike="noStrike" cap="none" dirty="0" err="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</a:t>
            </a:r>
            <a:r>
              <a:rPr lang="en-US" sz="3600" b="0" i="0" u="none" strike="noStrike" cap="none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risque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des </a:t>
            </a:r>
            <a:r>
              <a:rPr lang="en-US" sz="3600" b="0" i="0" u="none" strike="noStrike" cap="none" dirty="0" err="1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leucémies</a:t>
            </a:r>
            <a:r>
              <a:rPr lang="en-US" sz="3600" b="0" i="0" u="none" strike="noStrike" cap="none" dirty="0" smtClean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US" sz="18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lang="en-US" sz="1800" b="1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68312" y="1628776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trisomie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21</a:t>
            </a:r>
            <a:endParaRPr lang="en-US"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Radiations </a:t>
            </a:r>
            <a:r>
              <a:rPr lang="en-US" sz="24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ionisantes</a:t>
            </a: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à forte dose </a:t>
            </a:r>
          </a:p>
          <a:p>
            <a:pPr marL="0" marR="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Exposition aux pesticides :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parentale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l’enfant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domestiques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</a:t>
            </a:r>
            <a:r>
              <a:rPr lang="en-US" sz="24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professionnelles</a:t>
            </a:r>
            <a:endParaRPr lang="en-US" sz="2400" b="0" i="0" u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400" dirty="0" err="1" smtClean="0"/>
              <a:t>Tabagisme</a:t>
            </a:r>
            <a:r>
              <a:rPr lang="en-US" sz="2400" dirty="0" smtClean="0"/>
              <a:t> :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None/>
            </a:pP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Paternel</a:t>
            </a:r>
            <a:r>
              <a:rPr lang="en-US" sz="2400" b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</a:t>
            </a:r>
            <a:r>
              <a:rPr lang="en-US" sz="2400" b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passif</a:t>
            </a:r>
            <a:r>
              <a:rPr lang="en-US" sz="2400" b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</a:t>
            </a: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l’enfant</a:t>
            </a:r>
            <a:endParaRPr lang="en-US" sz="2400" b="0" u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Arial" pitchFamily="34" charset="0"/>
              <a:buChar char="•"/>
            </a:pPr>
            <a:endParaRPr lang="en-US" sz="2400" dirty="0" smtClean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Font typeface="Arial" pitchFamily="34" charset="0"/>
              <a:buChar char="•"/>
            </a:pP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Niveau</a:t>
            </a:r>
            <a:r>
              <a:rPr lang="en-US" sz="2400" b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socio-</a:t>
            </a: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économique</a:t>
            </a:r>
            <a:r>
              <a:rPr lang="en-US" sz="2400" b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400" b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élévé</a:t>
            </a:r>
            <a:endParaRPr lang="en-US" sz="2000" b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000" i="1" dirty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4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7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468312" y="620713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 périnataux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468312" y="1916111"/>
            <a:ext cx="8229600" cy="432593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Croissance</a:t>
            </a:r>
            <a:r>
              <a:rPr lang="en-US" sz="16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foetale</a:t>
            </a:r>
            <a:r>
              <a:rPr lang="en-US" sz="16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rapide</a:t>
            </a:r>
            <a:r>
              <a:rPr lang="en-US" sz="16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 </a:t>
            </a:r>
            <a:endParaRPr lang="en-US" sz="1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77800" lvl="2" indent="177800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dk1"/>
                </a:solidFill>
              </a:rPr>
              <a:t>Poids de naissance supérieur à 4 000g (</a:t>
            </a:r>
            <a:r>
              <a:rPr lang="en-US" sz="1600" dirty="0" err="1" smtClean="0">
                <a:solidFill>
                  <a:schemeClr val="dk1"/>
                </a:solidFill>
              </a:rPr>
              <a:t>Shu</a:t>
            </a:r>
            <a:r>
              <a:rPr lang="fr-FR" sz="1600" dirty="0" smtClean="0">
                <a:solidFill>
                  <a:schemeClr val="dk1"/>
                </a:solidFill>
              </a:rPr>
              <a:t>,)</a:t>
            </a:r>
          </a:p>
          <a:p>
            <a:pPr marL="177800" lvl="2" indent="177800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dk1"/>
                </a:solidFill>
              </a:rPr>
              <a:t>Poids de naissance élevé pour l’âge gestationnel (LGA) (</a:t>
            </a:r>
            <a:r>
              <a:rPr lang="fr-FR" sz="1600" dirty="0" err="1" smtClean="0">
                <a:solidFill>
                  <a:schemeClr val="dk1"/>
                </a:solidFill>
              </a:rPr>
              <a:t>Milne</a:t>
            </a:r>
            <a:r>
              <a:rPr lang="fr-FR" sz="1600" dirty="0" smtClean="0">
                <a:solidFill>
                  <a:schemeClr val="dk1"/>
                </a:solidFill>
              </a:rPr>
              <a:t>, 2013)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lang="fr-FR" sz="1600" b="0" i="0" u="none" dirty="0" smtClean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1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Age </a:t>
            </a:r>
            <a:r>
              <a:rPr lang="en-US" sz="1600" b="0" i="0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maternel</a:t>
            </a:r>
            <a:r>
              <a:rPr lang="en-US" sz="16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(Oksuzyan,2012)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: </a:t>
            </a:r>
          </a:p>
          <a:p>
            <a:pPr marL="355600" lvl="2" indent="-177800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Georgia" pitchFamily="18" charset="0"/>
              </a:rPr>
              <a:t>Maternel &gt; 35 ans et &lt; 25 ans</a:t>
            </a:r>
          </a:p>
          <a:p>
            <a:pPr marL="355600" lvl="2" indent="-177800">
              <a:buFont typeface="Arial" pitchFamily="34" charset="0"/>
              <a:buChar char="•"/>
            </a:pPr>
            <a:r>
              <a:rPr lang="fr-FR" sz="1600" dirty="0" smtClean="0">
                <a:solidFill>
                  <a:schemeClr val="tx1"/>
                </a:solidFill>
                <a:latin typeface="Georgia" pitchFamily="18" charset="0"/>
              </a:rPr>
              <a:t>Paternel élevé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16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Parité</a:t>
            </a:r>
            <a:r>
              <a:rPr lang="en-US" sz="16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: </a:t>
            </a:r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1600" b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Rang de naissance &gt;4  </a:t>
            </a:r>
            <a:r>
              <a:rPr lang="en-US" sz="1600" b="0" i="1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(Von </a:t>
            </a:r>
            <a:r>
              <a:rPr lang="en-US" sz="1600" b="0" i="1" u="none" dirty="0" err="1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Behren</a:t>
            </a:r>
            <a:r>
              <a:rPr lang="en-US" sz="1600" b="0" i="1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, 2011)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600" dirty="0" smtClean="0"/>
              <a:t>Sexe masculin</a:t>
            </a:r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fr-FR" sz="1600" dirty="0" smtClean="0"/>
          </a:p>
          <a:p>
            <a:pPr marL="0" marR="0" lvl="0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sz="1600" dirty="0" smtClean="0"/>
              <a:t>Traitement de l’infertilité </a:t>
            </a:r>
            <a:endParaRPr sz="1600" dirty="0"/>
          </a:p>
          <a:p>
            <a:pPr marL="365125" marR="0" lvl="0" indent="-263525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13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13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Shape 134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8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68312" y="692151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Trebuchet MS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Facteurs environnementaux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68312" y="1773237"/>
            <a:ext cx="8229600" cy="43243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65125" marR="0" lvl="0" indent="-263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enfants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smtClean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exposés 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benzène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essentiellement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du fait du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trafic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routier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Exposition au </a:t>
            </a:r>
            <a:r>
              <a:rPr lang="en-US" sz="2000" b="0" i="0" u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benzène</a:t>
            </a:r>
            <a:r>
              <a:rPr lang="en-US" sz="20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0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None/>
            </a:pPr>
            <a:endParaRPr lang="en-US" sz="2000" dirty="0" smtClean="0"/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r>
              <a:rPr lang="en-US" sz="2000" dirty="0" smtClean="0"/>
              <a:t>Exposition </a:t>
            </a:r>
            <a:r>
              <a:rPr lang="en-US" sz="2000" dirty="0"/>
              <a:t>au </a:t>
            </a:r>
            <a:r>
              <a:rPr lang="en-US" sz="2000" dirty="0" err="1"/>
              <a:t>trafic</a:t>
            </a:r>
            <a:r>
              <a:rPr lang="en-US" sz="2000" dirty="0"/>
              <a:t> </a:t>
            </a:r>
            <a:r>
              <a:rPr lang="en-US" sz="2000" dirty="0" err="1"/>
              <a:t>routier</a:t>
            </a:r>
            <a:r>
              <a:rPr lang="en-US" sz="2000" dirty="0"/>
              <a:t> :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</a:p>
          <a:p>
            <a:pPr marL="365125" marR="0" lvl="0" indent="-26352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25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65125" marR="0" lvl="0" indent="-263525" algn="l" rtl="0"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Pct val="100000"/>
              <a:buFont typeface="Georgia"/>
              <a:buNone/>
            </a:pPr>
            <a:endParaRPr sz="2800" b="0" i="0" u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8174036" y="1586"/>
            <a:ext cx="762000" cy="3667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Georgia"/>
              <a:buNone/>
            </a:pPr>
            <a:fld id="{00000000-1234-1234-1234-123412341234}" type="slidenum">
              <a:rPr lang="en-US" sz="1800" b="0" i="0" u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Georgia"/>
                <a:buNone/>
              </a:pPr>
              <a:t>9</a:t>
            </a:fld>
            <a:endParaRPr lang="en-US" sz="1800" b="0" i="0" u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539750" y="3284537"/>
          <a:ext cx="8316901" cy="1440607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4197351"/>
                <a:gridCol w="2287575"/>
                <a:gridCol w="1831975"/>
              </a:tblGrid>
              <a:tr h="3183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Auteur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6182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Raaschou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-Nielsen </a:t>
                      </a:r>
                      <a:r>
                        <a:rPr lang="en-US" sz="1800" b="0" i="1" u="none" baseline="0" dirty="0" smtClean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r>
                        <a:rPr lang="en-US" sz="1800" b="0" i="1" u="none" dirty="0" smtClean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2001</a:t>
                      </a:r>
                      <a:endParaRPr lang="en-US" sz="1800" b="0" i="1" u="none" dirty="0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Benzene &gt;= 3.5 ug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 [0.4-1.9]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Carlos-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Wallas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r>
                        <a:rPr lang="en-US" sz="1800" b="0" i="1" u="none" dirty="0" smtClean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2016</a:t>
                      </a:r>
                      <a:endParaRPr lang="en-US" sz="1800" b="0" i="1" u="none" dirty="0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SRR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1.48 [1.10-1.99]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Shape 143"/>
          <p:cNvGraphicFramePr/>
          <p:nvPr/>
        </p:nvGraphicFramePr>
        <p:xfrm>
          <a:off x="467544" y="5229200"/>
          <a:ext cx="8424853" cy="1468755"/>
        </p:xfrm>
        <a:graphic>
          <a:graphicData uri="http://schemas.openxmlformats.org/drawingml/2006/table">
            <a:tbl>
              <a:tblPr>
                <a:noFill/>
                <a:tableStyleId>{5ED031A4-5FE6-434C-908F-2D63D1446B15}</a:tableStyleId>
              </a:tblPr>
              <a:tblGrid>
                <a:gridCol w="4248151"/>
                <a:gridCol w="2303451"/>
                <a:gridCol w="187325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1" i="0" u="none" dirty="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Auteur 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Boothe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Am J 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Prev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Med. </a:t>
                      </a:r>
                      <a:r>
                        <a:rPr lang="en-US" sz="1800" b="0" i="1" u="none" dirty="0" err="1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avr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2014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SRR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1.53 [1.12, 2.10]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r>
                        <a:rPr lang="en-US" sz="1800" b="0" i="1" u="none" dirty="0" err="1" smtClean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Houot</a:t>
                      </a:r>
                      <a:r>
                        <a:rPr lang="en-US" sz="1800" b="0" i="1" u="none" baseline="0" dirty="0" smtClean="0">
                          <a:solidFill>
                            <a:srgbClr val="000000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 lang="en-US" sz="1800" b="0" i="1" u="none" dirty="0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endParaRPr lang="en-US" sz="1800" b="0" i="0" u="none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Georgia"/>
                        <a:buNone/>
                      </a:pPr>
                      <a:endParaRPr lang="en-US" sz="1800" b="0" i="0" u="none" dirty="0">
                        <a:solidFill>
                          <a:srgbClr val="000000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Urbain">
  <a:themeElements>
    <a:clrScheme name="Urbai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in">
  <a:themeElements>
    <a:clrScheme name="Urbai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4988</Words>
  <Application>Microsoft Office PowerPoint</Application>
  <PresentationFormat>Affichage à l'écran (4:3)</PresentationFormat>
  <Paragraphs>2534</Paragraphs>
  <Slides>31</Slides>
  <Notes>26</Notes>
  <HiddenSlides>2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3" baseType="lpstr">
      <vt:lpstr>1_Urbain</vt:lpstr>
      <vt:lpstr>Urbain</vt:lpstr>
      <vt:lpstr>Etude de faisabilité : réutilisation des certificats du 8ème jour et cancers de l’enfant</vt:lpstr>
      <vt:lpstr>Plan</vt:lpstr>
      <vt:lpstr>Objectifs</vt:lpstr>
      <vt:lpstr>Introduction</vt:lpstr>
      <vt:lpstr>Diapositive 5</vt:lpstr>
      <vt:lpstr>Diapositive 6</vt:lpstr>
      <vt:lpstr>Facteurs de risque des leucémies  </vt:lpstr>
      <vt:lpstr>Facteurs périnataux</vt:lpstr>
      <vt:lpstr>Facteurs environnementaux</vt:lpstr>
      <vt:lpstr>Population et méthodes</vt:lpstr>
      <vt:lpstr>Certificat du 8ème jour</vt:lpstr>
      <vt:lpstr>Diapositive 12</vt:lpstr>
      <vt:lpstr>Reccueil des données</vt:lpstr>
      <vt:lpstr>Méthodes</vt:lpstr>
      <vt:lpstr>Cohorte : 181 cas, 223 772 enfants,PA </vt:lpstr>
      <vt:lpstr>Cohorte suite</vt:lpstr>
      <vt:lpstr>Leucémies</vt:lpstr>
      <vt:lpstr>Diapositive 18</vt:lpstr>
      <vt:lpstr>Résultats Cas-Témoins</vt:lpstr>
      <vt:lpstr>Résultats géocodage</vt:lpstr>
      <vt:lpstr>Ensemble des cancers</vt:lpstr>
      <vt:lpstr>Diapositive 22</vt:lpstr>
      <vt:lpstr>Diapositive 23</vt:lpstr>
      <vt:lpstr>Leucémies</vt:lpstr>
      <vt:lpstr>Diapositive 25</vt:lpstr>
      <vt:lpstr>Diapositive 26</vt:lpstr>
      <vt:lpstr>Puissance</vt:lpstr>
      <vt:lpstr>Diapositive 28</vt:lpstr>
      <vt:lpstr>Puissance</vt:lpstr>
      <vt:lpstr>Conclusion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faisabilité : réutilisation des certificats du 8ème jour et cancers de l’enfant</dc:title>
  <dc:creator>Axelle</dc:creator>
  <cp:lastModifiedBy>User</cp:lastModifiedBy>
  <cp:revision>31</cp:revision>
  <dcterms:modified xsi:type="dcterms:W3CDTF">2016-11-15T22:53:05Z</dcterms:modified>
</cp:coreProperties>
</file>