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png" ContentType="image/png"/>
  <Override PartName="/ppt/media/image2.png" ContentType="image/png"/>
  <Override PartName="/ppt/media/image7.jpeg" ContentType="image/jpeg"/>
  <Override PartName="/ppt/media/image3.png" ContentType="image/png"/>
  <Override PartName="/ppt/media/image4.png" ContentType="image/png"/>
  <Override PartName="/ppt/media/image10.png" ContentType="image/png"/>
  <Override PartName="/ppt/media/image5.png" ContentType="image/png"/>
  <Override PartName="/ppt/media/image6.png" ContentType="image/png"/>
  <Override PartName="/ppt/media/image8.png" ContentType="image/png"/>
  <Override PartName="/ppt/media/image9.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2C80DAC-BB75-45D3-8605-8BACD1EBB59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48210806-F658-4A39-99AD-ECC03932AE8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BF780BBD-4735-4EB2-80CD-7532B2973E6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1AFA0E53-8057-4AE4-9A60-AB60434AF4DB}"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5B450A8B-B58F-4D9D-A2BD-DDB277282295}"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FD9CFAC9-9F82-4ABF-A75D-D31CBBC9958B}"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24F46B3D-EBE5-48B9-886F-521490295A4F}"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D3CCC4D4-3F9F-4D7D-9D97-B18C89311834}"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8DB8003C-DCC1-4EEF-BB72-7F411FB7219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94517148-81FE-4942-8062-B8E014FB9E5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F6DBF165-11F5-4819-83C0-AF5A605C697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C5FD3DA9-0C0A-49F9-92E5-A304358FB2C5}"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C41318BD-619C-442D-A3BB-AD73DFC0A39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25A6EB0D-3FE8-42E3-B1CA-B2A4765B039A}"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62C1866D-5F68-4688-9C36-1935300E77E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A3A1831E-375B-48D1-A743-A192FAB2E77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DD5AB0F8-72CE-46E9-943C-5B9CF7420E25}"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A5360955-072E-4BA5-BCD2-A8A6F3F1F622}"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F8AFE848-618E-4BF7-8CA7-16E9194DE5BB}"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8667345F-F882-4AFA-8E4D-FA6EFA02F03B}"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C110BA5D-9C06-453B-A3AD-B049CE8CD4A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525A6131-1539-4FE7-998C-19A8E8CCF56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A7447234-49F6-4406-9B0E-01F98F5AA349}"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3"/>
          </p:nvPr>
        </p:nvSpPr>
        <p:spPr/>
        <p:txBody>
          <a:bodyPr/>
          <a:p>
            <a:fld id="{78E130C3-7360-4145-88E6-BAD2CE67A278}"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C3B895C9-455C-4C8E-A76E-2931D5DA94C3}"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E30AF072-3848-49D6-A145-5E7D29063423}"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68948035-11C2-468C-B972-EF203964E4CA}"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E2F5D0A6-C5D7-40A4-98A8-0855281494D9}"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789C75DF-6B35-4197-9DA4-39575CB6E50E}"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587AE119-659F-49A3-A623-989F178539B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A38F0FDB-87B6-4FA2-8628-F4F0D89E4CA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38821766-506A-4209-8F02-6FE0D86496D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D64CFA62-AE61-42B1-B415-B71CC0A33984}"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3B1E6439-5980-47EF-B0A9-6469A65AC4E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04A81FBA-1212-43F7-BA0A-8FB8256F46B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01790C37-D4A2-4E13-86B4-61386DF1C19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Autofit/>
          </a:bodyPr>
          <a:p>
            <a:pPr indent="0">
              <a:buNone/>
            </a:pP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1E72042B-2FF2-4526-9876-D83A1B5FA4B2}"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EC69296-82F2-4D32-8F16-D27868D1A0B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79" name="PlaceHolder 2"/>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C90EE59-BD2E-4671-8858-763675249ADC}"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8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744480"/>
            <a:ext cx="8520120" cy="2052360"/>
          </a:xfrm>
          <a:prstGeom prst="rect">
            <a:avLst/>
          </a:prstGeom>
          <a:noFill/>
          <a:ln w="0">
            <a:noFill/>
          </a:ln>
        </p:spPr>
        <p:txBody>
          <a:bodyPr tIns="91440" bIns="91440" anchor="b">
            <a:noAutofit/>
          </a:bodyPr>
          <a:p>
            <a:pPr indent="0" algn="ctr">
              <a:lnSpc>
                <a:spcPct val="100000"/>
              </a:lnSpc>
              <a:buNone/>
            </a:pPr>
            <a:r>
              <a:rPr b="1" lang="en-US" sz="4800" spc="-1" strike="noStrike">
                <a:solidFill>
                  <a:schemeClr val="dk1"/>
                </a:solidFill>
                <a:latin typeface="Raleway"/>
                <a:ea typeface="Raleway"/>
              </a:rPr>
              <a:t>Using Visual A.I to check commercial viability</a:t>
            </a:r>
            <a:endParaRPr b="0" lang="en-US" sz="4800" spc="-1" strike="noStrike">
              <a:solidFill>
                <a:srgbClr val="000000"/>
              </a:solidFill>
              <a:latin typeface="Arial"/>
            </a:endParaRPr>
          </a:p>
        </p:txBody>
      </p:sp>
      <p:sp>
        <p:nvSpPr>
          <p:cNvPr id="118" name="PlaceHolder 2"/>
          <p:cNvSpPr>
            <a:spLocks noGrp="1"/>
          </p:cNvSpPr>
          <p:nvPr>
            <p:ph type="subTitle"/>
          </p:nvPr>
        </p:nvSpPr>
        <p:spPr>
          <a:xfrm>
            <a:off x="311760" y="2834280"/>
            <a:ext cx="8520120" cy="2125080"/>
          </a:xfrm>
          <a:prstGeom prst="rect">
            <a:avLst/>
          </a:prstGeom>
          <a:noFill/>
          <a:ln w="0">
            <a:noFill/>
          </a:ln>
        </p:spPr>
        <p:txBody>
          <a:bodyPr tIns="91440" bIns="91440" anchor="t">
            <a:noAutofit/>
          </a:bodyPr>
          <a:p>
            <a:pPr indent="0" algn="ctr">
              <a:lnSpc>
                <a:spcPct val="100000"/>
              </a:lnSpc>
              <a:buNone/>
              <a:tabLst>
                <a:tab algn="l" pos="0"/>
              </a:tabLst>
            </a:pPr>
            <a:r>
              <a:rPr b="0" lang="en-US" sz="2800" spc="-1" strike="noStrike">
                <a:solidFill>
                  <a:schemeClr val="dk2"/>
                </a:solidFill>
                <a:latin typeface="Lato"/>
                <a:ea typeface="Lato"/>
              </a:rPr>
              <a:t>Axel Scicluna</a:t>
            </a:r>
            <a:endParaRPr b="0" lang="en-US" sz="2800" spc="-1" strike="noStrike">
              <a:solidFill>
                <a:srgbClr val="000000"/>
              </a:solidFill>
              <a:latin typeface="Arial"/>
            </a:endParaRPr>
          </a:p>
          <a:p>
            <a:pPr indent="0" algn="ctr">
              <a:lnSpc>
                <a:spcPct val="100000"/>
              </a:lnSpc>
              <a:buNone/>
              <a:tabLst>
                <a:tab algn="l" pos="0"/>
              </a:tabLst>
            </a:pPr>
            <a:r>
              <a:rPr b="0" lang="en" sz="2400" spc="-1" strike="noStrike">
                <a:solidFill>
                  <a:schemeClr val="dk2"/>
                </a:solidFill>
                <a:latin typeface="Lato"/>
                <a:ea typeface="Lato"/>
              </a:rPr>
              <a:t>Institute of Information &amp; Communication Technology</a:t>
            </a:r>
            <a:endParaRPr b="0" lang="en-US" sz="2400" spc="-1" strike="noStrike">
              <a:solidFill>
                <a:srgbClr val="000000"/>
              </a:solidFill>
              <a:latin typeface="Arial"/>
            </a:endParaRPr>
          </a:p>
          <a:p>
            <a:pPr indent="0" algn="ctr">
              <a:lnSpc>
                <a:spcPct val="100000"/>
              </a:lnSpc>
              <a:buNone/>
              <a:tabLst>
                <a:tab algn="l" pos="0"/>
              </a:tabLst>
            </a:pPr>
            <a:r>
              <a:rPr b="0" lang="en" sz="2400" spc="-1" strike="noStrike">
                <a:solidFill>
                  <a:schemeClr val="dk2"/>
                </a:solidFill>
                <a:latin typeface="Lato"/>
                <a:ea typeface="Lato"/>
              </a:rPr>
              <a:t>MCAST, Paola, Malta</a:t>
            </a:r>
            <a:endParaRPr b="0" lang="en-US" sz="2400" spc="-1" strike="noStrike">
              <a:solidFill>
                <a:srgbClr val="000000"/>
              </a:solidFill>
              <a:latin typeface="Arial"/>
            </a:endParaRPr>
          </a:p>
          <a:p>
            <a:pPr indent="0" algn="ctr">
              <a:lnSpc>
                <a:spcPct val="100000"/>
              </a:lnSpc>
              <a:buNone/>
              <a:tabLst>
                <a:tab algn="l" pos="0"/>
              </a:tabLst>
            </a:pPr>
            <a:endParaRPr b="0" lang="en-US" sz="2400" spc="-1" strike="noStrike">
              <a:solidFill>
                <a:srgbClr val="000000"/>
              </a:solidFill>
              <a:latin typeface="Arial"/>
            </a:endParaRPr>
          </a:p>
        </p:txBody>
      </p:sp>
      <p:cxnSp>
        <p:nvCxnSpPr>
          <p:cNvPr id="119" name="Straight Connector 3"/>
          <p:cNvCxnSpPr/>
          <p:nvPr/>
        </p:nvCxnSpPr>
        <p:spPr>
          <a:xfrm>
            <a:off x="119160" y="2794320"/>
            <a:ext cx="8932320" cy="360"/>
          </a:xfrm>
          <a:prstGeom prst="straightConnector1">
            <a:avLst/>
          </a:prstGeom>
          <a:ln w="38100">
            <a:solidFill>
              <a:srgbClr val="fea839"/>
            </a:solidFill>
            <a:round/>
          </a:ln>
        </p:spPr>
      </p:cxnSp>
      <p:pic>
        <p:nvPicPr>
          <p:cNvPr id="120" name="Picture 7" descr="Shape&#10;&#10;Description automatically generated with medium confidence"/>
          <p:cNvPicPr/>
          <p:nvPr/>
        </p:nvPicPr>
        <p:blipFill>
          <a:blip r:embed="rId1"/>
          <a:stretch/>
        </p:blipFill>
        <p:spPr>
          <a:xfrm>
            <a:off x="6382440" y="4102920"/>
            <a:ext cx="2449440" cy="8560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Evaluation / Argumentation</a:t>
            </a:r>
            <a:endParaRPr b="0" lang="en-US" sz="2800" spc="-1" strike="noStrike">
              <a:solidFill>
                <a:srgbClr val="000000"/>
              </a:solidFill>
              <a:latin typeface="Arial"/>
            </a:endParaRPr>
          </a:p>
        </p:txBody>
      </p:sp>
      <p:sp>
        <p:nvSpPr>
          <p:cNvPr id="15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Arial"/>
              </a:rPr>
              <a:t>Program works however for more high </a:t>
            </a:r>
            <a:r>
              <a:rPr b="0" lang="en-US" sz="2200" spc="-1" strike="noStrike">
                <a:solidFill>
                  <a:srgbClr val="000000"/>
                </a:solidFill>
                <a:latin typeface="Arial"/>
              </a:rPr>
              <a:t>accuracy</a:t>
            </a:r>
            <a:r>
              <a:rPr b="0" lang="en-US" sz="2200" spc="-1" strike="noStrike">
                <a:solidFill>
                  <a:srgbClr val="000000"/>
                </a:solidFill>
                <a:latin typeface="Arial"/>
              </a:rPr>
              <a:t> a change in computer vision technology would be better for bigger crowds.</a:t>
            </a:r>
            <a:endParaRPr b="0" lang="en-US" sz="2200" spc="-1" strike="noStrike">
              <a:solidFill>
                <a:srgbClr val="000000"/>
              </a:solidFill>
              <a:latin typeface="Arial"/>
            </a:endParaRPr>
          </a:p>
          <a:p>
            <a:pPr marL="432000" indent="0">
              <a:spcBef>
                <a:spcPts val="1417"/>
              </a:spcBef>
              <a:buNone/>
            </a:pP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200" spc="-1" strike="noStrike">
                <a:solidFill>
                  <a:srgbClr val="000000"/>
                </a:solidFill>
                <a:latin typeface="Arial"/>
              </a:rPr>
              <a:t>With current system one can still have an idea how many people would visit approximately at least</a:t>
            </a:r>
            <a:endParaRPr b="0" lang="en-US" sz="2200" spc="-1" strike="noStrike">
              <a:solidFill>
                <a:srgbClr val="000000"/>
              </a:solidFill>
              <a:latin typeface="Arial"/>
            </a:endParaRPr>
          </a:p>
          <a:p>
            <a:pPr marL="432000" indent="0">
              <a:spcBef>
                <a:spcPts val="1417"/>
              </a:spcBef>
              <a:buNone/>
            </a:pPr>
            <a:endParaRPr b="0" lang="en-US" sz="1400" spc="-1" strike="noStrike">
              <a:solidFill>
                <a:srgbClr val="000000"/>
              </a:solidFill>
              <a:latin typeface="Arial"/>
            </a:endParaRPr>
          </a:p>
        </p:txBody>
      </p:sp>
      <p:cxnSp>
        <p:nvCxnSpPr>
          <p:cNvPr id="153" name="Straight Connector 4"/>
          <p:cNvCxnSpPr/>
          <p:nvPr/>
        </p:nvCxnSpPr>
        <p:spPr>
          <a:xfrm>
            <a:off x="112680" y="1002600"/>
            <a:ext cx="8932320" cy="360"/>
          </a:xfrm>
          <a:prstGeom prst="straightConnector1">
            <a:avLst/>
          </a:prstGeom>
          <a:ln w="38100">
            <a:solidFill>
              <a:srgbClr val="fea839"/>
            </a:solidFill>
            <a:roun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3</a:t>
            </a:r>
            <a:r>
              <a:rPr b="1" lang="en-GB" sz="2800" spc="-1" strike="noStrike" baseline="30000">
                <a:solidFill>
                  <a:schemeClr val="dk1"/>
                </a:solidFill>
                <a:latin typeface="Raleway"/>
                <a:ea typeface="Raleway"/>
              </a:rPr>
              <a:t>rd</a:t>
            </a:r>
            <a:r>
              <a:rPr b="1" lang="en-GB" sz="2800" spc="-1" strike="noStrike">
                <a:solidFill>
                  <a:schemeClr val="dk1"/>
                </a:solidFill>
                <a:latin typeface="Raleway"/>
                <a:ea typeface="Raleway"/>
              </a:rPr>
              <a:t> party comparison</a:t>
            </a:r>
            <a:endParaRPr b="0" lang="en-US" sz="2800" spc="-1" strike="noStrike">
              <a:solidFill>
                <a:srgbClr val="000000"/>
              </a:solidFill>
              <a:latin typeface="Arial"/>
            </a:endParaRPr>
          </a:p>
        </p:txBody>
      </p:sp>
      <p:sp>
        <p:nvSpPr>
          <p:cNvPr id="15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To compare my data I used google visit data since no other </a:t>
            </a:r>
            <a:r>
              <a:rPr b="0" lang="en-US" sz="1400" spc="-1" strike="noStrike">
                <a:solidFill>
                  <a:srgbClr val="000000"/>
                </a:solidFill>
                <a:latin typeface="Arial"/>
              </a:rPr>
              <a:t>entity</a:t>
            </a:r>
            <a:r>
              <a:rPr b="0" lang="en-US" sz="1400" spc="-1" strike="noStrike">
                <a:solidFill>
                  <a:srgbClr val="000000"/>
                </a:solidFill>
                <a:latin typeface="Arial"/>
              </a:rPr>
              <a:t> would gather such data.</a:t>
            </a:r>
            <a:endParaRPr b="0" lang="en-US" sz="1400" spc="-1" strike="noStrike">
              <a:solidFill>
                <a:srgbClr val="000000"/>
              </a:solidFill>
              <a:latin typeface="Arial"/>
            </a:endParaRPr>
          </a:p>
          <a:p>
            <a:pPr marL="432000" indent="0">
              <a:spcBef>
                <a:spcPts val="1417"/>
              </a:spcBef>
              <a:buNone/>
            </a:pP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It takes the average popularity of the location over a period of months to plot the popular times trough the week.</a:t>
            </a:r>
            <a:endParaRPr b="0" lang="en-US" sz="1400" spc="-1" strike="noStrike">
              <a:solidFill>
                <a:srgbClr val="000000"/>
              </a:solidFill>
              <a:latin typeface="Arial"/>
            </a:endParaRPr>
          </a:p>
          <a:p>
            <a:pPr marL="432000" indent="0">
              <a:spcBef>
                <a:spcPts val="1417"/>
              </a:spcBef>
              <a:buNone/>
            </a:pPr>
            <a:endParaRPr b="0" lang="en-US" sz="1400" spc="-1" strike="noStrike">
              <a:solidFill>
                <a:srgbClr val="000000"/>
              </a:solidFill>
              <a:latin typeface="Arial"/>
            </a:endParaRPr>
          </a:p>
          <a:p>
            <a:pPr marL="432000" indent="0">
              <a:spcBef>
                <a:spcPts val="1417"/>
              </a:spcBef>
              <a:buNone/>
            </a:pPr>
            <a:endParaRPr b="0" lang="en-US" sz="1400" spc="-1" strike="noStrike">
              <a:solidFill>
                <a:srgbClr val="000000"/>
              </a:solidFill>
              <a:latin typeface="Arial"/>
            </a:endParaRPr>
          </a:p>
        </p:txBody>
      </p:sp>
      <p:cxnSp>
        <p:nvCxnSpPr>
          <p:cNvPr id="156" name="Straight Connector 4"/>
          <p:cNvCxnSpPr/>
          <p:nvPr/>
        </p:nvCxnSpPr>
        <p:spPr>
          <a:xfrm>
            <a:off x="112680" y="1002600"/>
            <a:ext cx="8932320" cy="360"/>
          </a:xfrm>
          <a:prstGeom prst="straightConnector1">
            <a:avLst/>
          </a:prstGeom>
          <a:ln w="38100">
            <a:solidFill>
              <a:srgbClr val="fea839"/>
            </a:solidFill>
            <a:round/>
          </a:ln>
        </p:spPr>
      </p:cxnSp>
      <p:pic>
        <p:nvPicPr>
          <p:cNvPr id="157" name="" descr=""/>
          <p:cNvPicPr/>
          <p:nvPr/>
        </p:nvPicPr>
        <p:blipFill>
          <a:blip r:embed="rId1"/>
          <a:stretch/>
        </p:blipFill>
        <p:spPr>
          <a:xfrm>
            <a:off x="2743200" y="2481840"/>
            <a:ext cx="3657600" cy="25473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Pipeline evaluation</a:t>
            </a:r>
            <a:endParaRPr b="0" lang="en-US" sz="2800" spc="-1" strike="noStrike">
              <a:solidFill>
                <a:srgbClr val="000000"/>
              </a:solidFill>
              <a:latin typeface="Arial"/>
            </a:endParaRPr>
          </a:p>
        </p:txBody>
      </p:sp>
      <p:sp>
        <p:nvSpPr>
          <p:cNvPr id="159"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0">
              <a:lnSpc>
                <a:spcPct val="115000"/>
              </a:lnSpc>
              <a:buNone/>
            </a:pPr>
            <a:endParaRPr b="0" lang="en-US" sz="1800" spc="-1" strike="noStrike">
              <a:solidFill>
                <a:schemeClr val="dk2"/>
              </a:solidFill>
              <a:latin typeface="Arial"/>
              <a:ea typeface="Arial"/>
            </a:endParaRPr>
          </a:p>
          <a:p>
            <a:pPr marL="457200" indent="0">
              <a:lnSpc>
                <a:spcPct val="115000"/>
              </a:lnSpc>
              <a:buNone/>
            </a:pPr>
            <a:r>
              <a:rPr b="0" lang="en-US" sz="2400" spc="-1" strike="noStrike">
                <a:solidFill>
                  <a:schemeClr val="dk2"/>
                </a:solidFill>
                <a:latin typeface="Arial"/>
              </a:rPr>
              <a:t>The pipeline worked pretty well for me it was a step by step progress, the hardest part is creating the program and trying to stay </a:t>
            </a:r>
            <a:r>
              <a:rPr b="0" lang="en-US" sz="2400" spc="-1" strike="noStrike">
                <a:solidFill>
                  <a:schemeClr val="dk2"/>
                </a:solidFill>
                <a:latin typeface="Arial"/>
              </a:rPr>
              <a:t>consistent</a:t>
            </a:r>
            <a:r>
              <a:rPr b="0" lang="en-US" sz="2400" spc="-1" strike="noStrike">
                <a:solidFill>
                  <a:schemeClr val="dk2"/>
                </a:solidFill>
                <a:latin typeface="Arial"/>
              </a:rPr>
              <a:t> in data gathering trough the 2 weeks of data</a:t>
            </a:r>
            <a:endParaRPr b="0" lang="en-US" sz="2400" spc="-1" strike="noStrike">
              <a:solidFill>
                <a:schemeClr val="dk2"/>
              </a:solidFill>
              <a:latin typeface="Arial"/>
              <a:ea typeface="Arial"/>
            </a:endParaRPr>
          </a:p>
        </p:txBody>
      </p:sp>
      <p:cxnSp>
        <p:nvCxnSpPr>
          <p:cNvPr id="160" name="Straight Connector 4"/>
          <p:cNvCxnSpPr/>
          <p:nvPr/>
        </p:nvCxnSpPr>
        <p:spPr>
          <a:xfrm>
            <a:off x="112680" y="1002600"/>
            <a:ext cx="8932320" cy="360"/>
          </a:xfrm>
          <a:prstGeom prst="straightConnector1">
            <a:avLst/>
          </a:prstGeom>
          <a:ln w="38100">
            <a:solidFill>
              <a:srgbClr val="fea839"/>
            </a:solidFill>
            <a:round/>
          </a:ln>
        </p:spPr>
      </p:cxn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Research Question evaluation</a:t>
            </a:r>
            <a:endParaRPr b="0" lang="en-US" sz="2800" spc="-1" strike="noStrike">
              <a:solidFill>
                <a:srgbClr val="000000"/>
              </a:solidFill>
              <a:latin typeface="Arial"/>
            </a:endParaRPr>
          </a:p>
        </p:txBody>
      </p:sp>
      <p:sp>
        <p:nvSpPr>
          <p:cNvPr id="16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There is no other feasible way to check crowd traffic apart from staying on location and physically counting.</a:t>
            </a:r>
            <a:endParaRPr b="0" lang="en-US" sz="1400" spc="-1" strike="noStrike">
              <a:solidFill>
                <a:srgbClr val="000000"/>
              </a:solidFill>
              <a:latin typeface="Arial"/>
            </a:endParaRPr>
          </a:p>
          <a:p>
            <a:pPr marL="432000" indent="0">
              <a:spcBef>
                <a:spcPts val="1417"/>
              </a:spcBef>
              <a:buNone/>
            </a:pP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With this method one can set up multiple recordings at the same time to check a whole block</a:t>
            </a:r>
            <a:endParaRPr b="0" lang="en-US" sz="1400" spc="-1" strike="noStrike">
              <a:solidFill>
                <a:srgbClr val="000000"/>
              </a:solidFill>
              <a:latin typeface="Arial"/>
            </a:endParaRPr>
          </a:p>
        </p:txBody>
      </p:sp>
      <p:cxnSp>
        <p:nvCxnSpPr>
          <p:cNvPr id="163" name="Straight Connector 4"/>
          <p:cNvCxnSpPr/>
          <p:nvPr/>
        </p:nvCxnSpPr>
        <p:spPr>
          <a:xfrm>
            <a:off x="112680" y="1002600"/>
            <a:ext cx="8932320" cy="360"/>
          </a:xfrm>
          <a:prstGeom prst="straightConnector1">
            <a:avLst/>
          </a:prstGeom>
          <a:ln w="38100">
            <a:solidFill>
              <a:srgbClr val="fea839"/>
            </a:solidFill>
            <a:round/>
          </a:ln>
        </p:spPr>
      </p:cxnSp>
      <p:pic>
        <p:nvPicPr>
          <p:cNvPr id="164" name="" descr=""/>
          <p:cNvPicPr/>
          <p:nvPr/>
        </p:nvPicPr>
        <p:blipFill>
          <a:blip r:embed="rId1"/>
          <a:stretch/>
        </p:blipFill>
        <p:spPr>
          <a:xfrm>
            <a:off x="3429000" y="2743200"/>
            <a:ext cx="2057400" cy="2057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311760" y="444960"/>
            <a:ext cx="8520120" cy="98172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Conclusions - Achievements</a:t>
            </a:r>
            <a:endParaRPr b="0" lang="en-US" sz="2800" spc="-1" strike="noStrike">
              <a:solidFill>
                <a:srgbClr val="000000"/>
              </a:solidFill>
              <a:latin typeface="Arial"/>
            </a:endParaRPr>
          </a:p>
        </p:txBody>
      </p:sp>
      <p:cxnSp>
        <p:nvCxnSpPr>
          <p:cNvPr id="166" name="Straight Connector 4"/>
          <p:cNvCxnSpPr/>
          <p:nvPr/>
        </p:nvCxnSpPr>
        <p:spPr>
          <a:xfrm>
            <a:off x="112680" y="1002600"/>
            <a:ext cx="8932320" cy="360"/>
          </a:xfrm>
          <a:prstGeom prst="straightConnector1">
            <a:avLst/>
          </a:prstGeom>
          <a:ln w="38100">
            <a:solidFill>
              <a:srgbClr val="fea839"/>
            </a:solidFill>
            <a:round/>
          </a:ln>
        </p:spPr>
      </p:cxnSp>
      <p:sp>
        <p:nvSpPr>
          <p:cNvPr id="167" name="PlaceHolder 2"/>
          <p:cNvSpPr>
            <a:spLocks noGrp="1"/>
          </p:cNvSpPr>
          <p:nvPr>
            <p:ph/>
          </p:nvPr>
        </p:nvSpPr>
        <p:spPr>
          <a:xfrm>
            <a:off x="316440" y="1176480"/>
            <a:ext cx="8429760" cy="3344040"/>
          </a:xfrm>
          <a:prstGeom prst="rect">
            <a:avLst/>
          </a:prstGeom>
          <a:noFill/>
          <a:ln w="0">
            <a:noFill/>
          </a:ln>
        </p:spPr>
        <p:txBody>
          <a:bodyPr tIns="91440" bIns="91440" anchor="t">
            <a:noAutofit/>
          </a:bodyPr>
          <a:p>
            <a:pPr indent="0">
              <a:lnSpc>
                <a:spcPct val="115000"/>
              </a:lnSpc>
              <a:buNone/>
            </a:pPr>
            <a:endParaRPr b="0" lang="en-US" sz="1050" spc="-1" strike="noStrike">
              <a:solidFill>
                <a:srgbClr val="000000"/>
              </a:solidFill>
              <a:latin typeface="Arial"/>
            </a:endParaRPr>
          </a:p>
          <a:p>
            <a:pPr marL="114480" indent="0">
              <a:lnSpc>
                <a:spcPct val="115000"/>
              </a:lnSpc>
              <a:buNone/>
              <a:tabLst>
                <a:tab algn="l" pos="0"/>
              </a:tabLst>
            </a:pPr>
            <a:endParaRPr b="0" lang="en-US" sz="1050" spc="-1" strike="noStrike">
              <a:solidFill>
                <a:srgbClr val="000000"/>
              </a:solidFill>
              <a:latin typeface="Arial"/>
            </a:endParaRPr>
          </a:p>
          <a:p>
            <a:pPr indent="0">
              <a:lnSpc>
                <a:spcPct val="115000"/>
              </a:lnSpc>
              <a:buNone/>
              <a:tabLst>
                <a:tab algn="l" pos="0"/>
              </a:tabLst>
            </a:pPr>
            <a:endParaRPr b="0" lang="en-US" sz="800" spc="-1" strike="noStrike">
              <a:solidFill>
                <a:srgbClr val="000000"/>
              </a:solidFill>
              <a:latin typeface="Arial"/>
            </a:endParaRPr>
          </a:p>
          <a:p>
            <a:pPr marL="596880" indent="0">
              <a:lnSpc>
                <a:spcPct val="115000"/>
              </a:lnSpc>
              <a:buNone/>
              <a:tabLst>
                <a:tab algn="l" pos="0"/>
              </a:tabLst>
            </a:pPr>
            <a:r>
              <a:rPr b="0" lang="en-US" sz="1500" spc="-1" strike="noStrike">
                <a:solidFill>
                  <a:schemeClr val="dk2"/>
                </a:solidFill>
                <a:latin typeface="Arial"/>
                <a:ea typeface="Arial"/>
              </a:rPr>
              <a:t>The data collected reflects what I believe to be true which is foot traffic is important to establishing a successful business, identifying a good street should be done before you decide on what location to buy to weed out any potential duds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444960"/>
            <a:ext cx="8520120" cy="98172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Conclusions - Recommendations</a:t>
            </a:r>
            <a:endParaRPr b="0" lang="en-US" sz="2800" spc="-1" strike="noStrike">
              <a:solidFill>
                <a:srgbClr val="000000"/>
              </a:solidFill>
              <a:latin typeface="Arial"/>
            </a:endParaRPr>
          </a:p>
        </p:txBody>
      </p:sp>
      <p:cxnSp>
        <p:nvCxnSpPr>
          <p:cNvPr id="169" name="Straight Connector 4"/>
          <p:cNvCxnSpPr/>
          <p:nvPr/>
        </p:nvCxnSpPr>
        <p:spPr>
          <a:xfrm>
            <a:off x="112680" y="1002600"/>
            <a:ext cx="8932320" cy="360"/>
          </a:xfrm>
          <a:prstGeom prst="straightConnector1">
            <a:avLst/>
          </a:prstGeom>
          <a:ln w="38100">
            <a:solidFill>
              <a:srgbClr val="fea839"/>
            </a:solidFill>
            <a:round/>
          </a:ln>
        </p:spPr>
      </p:cxnSp>
      <p:sp>
        <p:nvSpPr>
          <p:cNvPr id="170" name="PlaceHolder 2"/>
          <p:cNvSpPr>
            <a:spLocks noGrp="1"/>
          </p:cNvSpPr>
          <p:nvPr>
            <p:ph/>
          </p:nvPr>
        </p:nvSpPr>
        <p:spPr>
          <a:xfrm>
            <a:off x="316440" y="1176480"/>
            <a:ext cx="8429760" cy="3344040"/>
          </a:xfrm>
          <a:prstGeom prst="rect">
            <a:avLst/>
          </a:prstGeom>
          <a:noFill/>
          <a:ln w="0">
            <a:noFill/>
          </a:ln>
        </p:spPr>
        <p:txBody>
          <a:bodyPr tIns="91440" bIns="91440" anchor="t">
            <a:noAutofit/>
          </a:bodyPr>
          <a:p>
            <a:pPr indent="0">
              <a:lnSpc>
                <a:spcPct val="115000"/>
              </a:lnSpc>
              <a:buNone/>
            </a:pPr>
            <a:endParaRPr b="0" lang="en-US" sz="1050" spc="-1" strike="noStrike">
              <a:solidFill>
                <a:srgbClr val="000000"/>
              </a:solidFill>
              <a:latin typeface="Arial"/>
            </a:endParaRPr>
          </a:p>
          <a:p>
            <a:pPr marL="114480" indent="0">
              <a:lnSpc>
                <a:spcPct val="115000"/>
              </a:lnSpc>
              <a:buNone/>
              <a:tabLst>
                <a:tab algn="l" pos="0"/>
              </a:tabLst>
            </a:pPr>
            <a:r>
              <a:rPr b="0" lang="en-US" sz="2000" spc="-1" strike="noStrike">
                <a:solidFill>
                  <a:schemeClr val="dk2"/>
                </a:solidFill>
                <a:latin typeface="Arial"/>
                <a:ea typeface="Arial"/>
              </a:rPr>
              <a:t>I would have researched a bit more on different Computer vision technologies as Object detection is not accurate on crowds of people</a:t>
            </a:r>
            <a:endParaRPr b="0" lang="en-US" sz="2000" spc="-1" strike="noStrike">
              <a:solidFill>
                <a:srgbClr val="000000"/>
              </a:solidFill>
              <a:latin typeface="Arial"/>
            </a:endParaRPr>
          </a:p>
          <a:p>
            <a:pPr indent="0">
              <a:lnSpc>
                <a:spcPct val="115000"/>
              </a:lnSpc>
              <a:buNone/>
              <a:tabLst>
                <a:tab algn="l" pos="0"/>
              </a:tabLst>
            </a:pPr>
            <a:endParaRPr b="0" lang="en-US" sz="800" spc="-1" strike="noStrike">
              <a:solidFill>
                <a:srgbClr val="000000"/>
              </a:solidFill>
              <a:latin typeface="Arial"/>
            </a:endParaRPr>
          </a:p>
          <a:p>
            <a:pPr indent="0">
              <a:lnSpc>
                <a:spcPct val="115000"/>
              </a:lnSpc>
              <a:buNone/>
              <a:tabLst>
                <a:tab algn="l" pos="0"/>
              </a:tabLst>
            </a:pPr>
            <a:endParaRPr b="0" lang="en-US" sz="800" spc="-1" strike="noStrike">
              <a:solidFill>
                <a:srgbClr val="000000"/>
              </a:solidFill>
              <a:latin typeface="Arial"/>
            </a:endParaRPr>
          </a:p>
        </p:txBody>
      </p:sp>
      <p:pic>
        <p:nvPicPr>
          <p:cNvPr id="171" name="" descr=""/>
          <p:cNvPicPr/>
          <p:nvPr/>
        </p:nvPicPr>
        <p:blipFill>
          <a:blip r:embed="rId1"/>
          <a:stretch/>
        </p:blipFill>
        <p:spPr>
          <a:xfrm>
            <a:off x="2590920" y="2457360"/>
            <a:ext cx="3124080" cy="23432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11760" y="444960"/>
            <a:ext cx="8520120" cy="98172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Conclusions - Limitations</a:t>
            </a:r>
            <a:endParaRPr b="0" lang="en-US" sz="2800" spc="-1" strike="noStrike">
              <a:solidFill>
                <a:srgbClr val="000000"/>
              </a:solidFill>
              <a:latin typeface="Arial"/>
            </a:endParaRPr>
          </a:p>
        </p:txBody>
      </p:sp>
      <p:cxnSp>
        <p:nvCxnSpPr>
          <p:cNvPr id="173" name="Straight Connector 4"/>
          <p:cNvCxnSpPr/>
          <p:nvPr/>
        </p:nvCxnSpPr>
        <p:spPr>
          <a:xfrm>
            <a:off x="112680" y="1002600"/>
            <a:ext cx="8932320" cy="360"/>
          </a:xfrm>
          <a:prstGeom prst="straightConnector1">
            <a:avLst/>
          </a:prstGeom>
          <a:ln w="38100">
            <a:solidFill>
              <a:srgbClr val="fea839"/>
            </a:solidFill>
            <a:round/>
          </a:ln>
        </p:spPr>
      </p:cxnSp>
      <p:sp>
        <p:nvSpPr>
          <p:cNvPr id="174" name="PlaceHolder 2"/>
          <p:cNvSpPr>
            <a:spLocks noGrp="1"/>
          </p:cNvSpPr>
          <p:nvPr>
            <p:ph/>
          </p:nvPr>
        </p:nvSpPr>
        <p:spPr>
          <a:xfrm>
            <a:off x="316440" y="1176480"/>
            <a:ext cx="8429760" cy="3344040"/>
          </a:xfrm>
          <a:prstGeom prst="rect">
            <a:avLst/>
          </a:prstGeom>
          <a:noFill/>
          <a:ln w="0">
            <a:noFill/>
          </a:ln>
        </p:spPr>
        <p:txBody>
          <a:bodyPr tIns="91440" bIns="91440" anchor="t">
            <a:noAutofit/>
          </a:bodyPr>
          <a:p>
            <a:pPr indent="0">
              <a:lnSpc>
                <a:spcPct val="115000"/>
              </a:lnSpc>
              <a:buNone/>
            </a:pPr>
            <a:endParaRPr b="0" lang="en-US" sz="1050" spc="-1" strike="noStrike">
              <a:solidFill>
                <a:srgbClr val="000000"/>
              </a:solidFill>
              <a:latin typeface="Arial"/>
            </a:endParaRPr>
          </a:p>
          <a:p>
            <a:pPr marL="114480" indent="0">
              <a:lnSpc>
                <a:spcPct val="115000"/>
              </a:lnSpc>
              <a:buNone/>
              <a:tabLst>
                <a:tab algn="l" pos="0"/>
              </a:tabLst>
            </a:pPr>
            <a:endParaRPr b="0" lang="en-US" sz="1050" spc="-1" strike="noStrike">
              <a:solidFill>
                <a:srgbClr val="000000"/>
              </a:solidFill>
              <a:latin typeface="Arial"/>
            </a:endParaRPr>
          </a:p>
          <a:p>
            <a:pPr indent="0">
              <a:lnSpc>
                <a:spcPct val="115000"/>
              </a:lnSpc>
              <a:buNone/>
              <a:tabLst>
                <a:tab algn="l" pos="0"/>
              </a:tabLst>
            </a:pPr>
            <a:endParaRPr b="0" lang="en-US" sz="800" spc="-1" strike="noStrike">
              <a:solidFill>
                <a:srgbClr val="000000"/>
              </a:solidFill>
              <a:latin typeface="Arial"/>
            </a:endParaRPr>
          </a:p>
          <a:p>
            <a:pPr marL="596880" indent="0">
              <a:lnSpc>
                <a:spcPct val="115000"/>
              </a:lnSpc>
              <a:buNone/>
              <a:tabLst>
                <a:tab algn="l" pos="0"/>
              </a:tabLst>
            </a:pPr>
            <a:r>
              <a:rPr b="0" lang="en-US" sz="1500" spc="-1" strike="noStrike">
                <a:solidFill>
                  <a:schemeClr val="dk2"/>
                </a:solidFill>
                <a:latin typeface="Arial"/>
                <a:ea typeface="Arial"/>
              </a:rPr>
              <a:t>The software I coded had some flaws in it which can be fixed with some more work. The gathering of data had to be started and stopped manually which can be inefficient when doing multiple streets at once.</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11760" y="444960"/>
            <a:ext cx="8520120" cy="981720"/>
          </a:xfrm>
          <a:prstGeom prst="rect">
            <a:avLst/>
          </a:prstGeom>
          <a:noFill/>
          <a:ln w="0">
            <a:noFill/>
          </a:ln>
        </p:spPr>
        <p:txBody>
          <a:bodyPr tIns="91440" bIns="91440" anchor="t">
            <a:noAutofit/>
          </a:bodyPr>
          <a:p>
            <a:pPr indent="0" algn="ctr">
              <a:lnSpc>
                <a:spcPct val="100000"/>
              </a:lnSpc>
              <a:buNone/>
            </a:pPr>
            <a:r>
              <a:rPr b="1" lang="en-GB" sz="2800" spc="-1" strike="noStrike">
                <a:solidFill>
                  <a:schemeClr val="dk1"/>
                </a:solidFill>
                <a:latin typeface="Raleway"/>
                <a:ea typeface="Raleway"/>
              </a:rPr>
              <a:t>Future Recommendations</a:t>
            </a:r>
            <a:endParaRPr b="0" lang="en-US" sz="2800" spc="-1" strike="noStrike">
              <a:solidFill>
                <a:srgbClr val="000000"/>
              </a:solidFill>
              <a:latin typeface="Arial"/>
            </a:endParaRPr>
          </a:p>
        </p:txBody>
      </p:sp>
      <p:cxnSp>
        <p:nvCxnSpPr>
          <p:cNvPr id="176" name="Straight Connector 4"/>
          <p:cNvCxnSpPr/>
          <p:nvPr/>
        </p:nvCxnSpPr>
        <p:spPr>
          <a:xfrm>
            <a:off x="112680" y="1002600"/>
            <a:ext cx="8932320" cy="360"/>
          </a:xfrm>
          <a:prstGeom prst="straightConnector1">
            <a:avLst/>
          </a:prstGeom>
          <a:ln w="38100">
            <a:solidFill>
              <a:srgbClr val="fea839"/>
            </a:solidFill>
            <a:round/>
          </a:ln>
        </p:spPr>
      </p:cxnSp>
      <p:sp>
        <p:nvSpPr>
          <p:cNvPr id="177" name="PlaceHolder 2"/>
          <p:cNvSpPr>
            <a:spLocks noGrp="1"/>
          </p:cNvSpPr>
          <p:nvPr>
            <p:ph/>
          </p:nvPr>
        </p:nvSpPr>
        <p:spPr>
          <a:xfrm>
            <a:off x="316440" y="1176480"/>
            <a:ext cx="8429760" cy="3344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US" sz="1800" spc="-1" strike="noStrike">
                <a:solidFill>
                  <a:schemeClr val="dk2"/>
                </a:solidFill>
                <a:latin typeface="Arial"/>
              </a:rPr>
              <a:t>Implement an automated scheduled start and stop to gather more accurate data</a:t>
            </a:r>
            <a:endParaRPr b="0" lang="en-US" sz="1800" spc="-1" strike="noStrike">
              <a:solidFill>
                <a:schemeClr val="dk2"/>
              </a:solidFill>
              <a:latin typeface="Arial"/>
              <a:ea typeface="Arial"/>
            </a:endParaRPr>
          </a:p>
          <a:p>
            <a:pPr marL="457200" indent="-343080">
              <a:lnSpc>
                <a:spcPct val="115000"/>
              </a:lnSpc>
              <a:buClr>
                <a:srgbClr val="595959"/>
              </a:buClr>
              <a:buFont typeface="Arial"/>
              <a:buChar char="●"/>
            </a:pPr>
            <a:r>
              <a:rPr b="0" lang="en-US" sz="1800" spc="-1" strike="noStrike">
                <a:solidFill>
                  <a:schemeClr val="dk2"/>
                </a:solidFill>
                <a:latin typeface="Arial"/>
              </a:rPr>
              <a:t>Use more streets and provide an overview of crowd statistics over each other</a:t>
            </a:r>
            <a:endParaRPr b="0" lang="en-US" sz="1800" spc="-1" strike="noStrike">
              <a:solidFill>
                <a:schemeClr val="dk2"/>
              </a:solidFill>
              <a:latin typeface="Arial"/>
              <a:ea typeface="Arial"/>
            </a:endParaRPr>
          </a:p>
          <a:p>
            <a:pPr marL="457200" indent="-343080">
              <a:lnSpc>
                <a:spcPct val="115000"/>
              </a:lnSpc>
              <a:buClr>
                <a:srgbClr val="595959"/>
              </a:buClr>
              <a:buFont typeface="Arial"/>
              <a:buChar char="●"/>
            </a:pPr>
            <a:r>
              <a:rPr b="0" lang="en-US" sz="1800" spc="-1" strike="noStrike">
                <a:solidFill>
                  <a:schemeClr val="dk2"/>
                </a:solidFill>
                <a:latin typeface="Arial"/>
              </a:rPr>
              <a:t>Identify heat maps where people tend to visit over the street</a:t>
            </a:r>
            <a:endParaRPr b="0" lang="en-US" sz="1800" spc="-1" strike="noStrike">
              <a:solidFill>
                <a:schemeClr val="dk2"/>
              </a:solidFill>
              <a:latin typeface="Arial"/>
              <a:ea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11760" y="2151000"/>
            <a:ext cx="8520120" cy="1294200"/>
          </a:xfrm>
          <a:prstGeom prst="rect">
            <a:avLst/>
          </a:prstGeom>
          <a:noFill/>
          <a:ln w="0">
            <a:noFill/>
          </a:ln>
        </p:spPr>
        <p:txBody>
          <a:bodyPr tIns="91440" bIns="91440" anchor="ctr">
            <a:noAutofit/>
          </a:bodyPr>
          <a:p>
            <a:pPr indent="0" algn="ctr">
              <a:lnSpc>
                <a:spcPct val="100000"/>
              </a:lnSpc>
              <a:buNone/>
            </a:pPr>
            <a:r>
              <a:rPr b="1" lang="en-US" sz="3600" spc="-1" strike="noStrike">
                <a:solidFill>
                  <a:schemeClr val="dk1"/>
                </a:solidFill>
                <a:latin typeface="Raleway"/>
                <a:ea typeface="Arial"/>
              </a:rPr>
              <a:t>Thank you</a:t>
            </a:r>
            <a:br>
              <a:rPr sz="3600"/>
            </a:br>
            <a:br>
              <a:rPr sz="800"/>
            </a:br>
            <a:r>
              <a:rPr b="0" lang="en-US" sz="2000" spc="-1" strike="noStrike">
                <a:solidFill>
                  <a:schemeClr val="dk1"/>
                </a:solidFill>
                <a:latin typeface="Arial"/>
                <a:ea typeface="Arial"/>
              </a:rPr>
              <a:t>Axel Scicluna</a:t>
            </a:r>
            <a:endParaRPr b="0" lang="en-US" sz="2000" spc="-1" strike="noStrike">
              <a:solidFill>
                <a:srgbClr val="000000"/>
              </a:solidFill>
              <a:latin typeface="Arial"/>
            </a:endParaRPr>
          </a:p>
        </p:txBody>
      </p:sp>
      <p:cxnSp>
        <p:nvCxnSpPr>
          <p:cNvPr id="179" name="Straight Connector 2"/>
          <p:cNvCxnSpPr/>
          <p:nvPr/>
        </p:nvCxnSpPr>
        <p:spPr>
          <a:xfrm>
            <a:off x="112320" y="2939040"/>
            <a:ext cx="8932320" cy="360"/>
          </a:xfrm>
          <a:prstGeom prst="straightConnector1">
            <a:avLst/>
          </a:prstGeom>
          <a:ln w="38100">
            <a:solidFill>
              <a:srgbClr val="fea839"/>
            </a:solidFill>
            <a:round/>
          </a:ln>
        </p:spPr>
      </p:cxnSp>
      <p:pic>
        <p:nvPicPr>
          <p:cNvPr id="180" name="Picture 5" descr="Shape&#10;&#10;Description automatically generated with medium confidence"/>
          <p:cNvPicPr/>
          <p:nvPr/>
        </p:nvPicPr>
        <p:blipFill>
          <a:blip r:embed="rId1"/>
          <a:stretch/>
        </p:blipFill>
        <p:spPr>
          <a:xfrm>
            <a:off x="2581920" y="3538080"/>
            <a:ext cx="3980160" cy="13914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Problem Definition</a:t>
            </a:r>
            <a:endParaRPr b="0" lang="en-US" sz="2800" spc="-1" strike="noStrike">
              <a:solidFill>
                <a:srgbClr val="000000"/>
              </a:solidFill>
              <a:latin typeface="Arial"/>
            </a:endParaRPr>
          </a:p>
        </p:txBody>
      </p:sp>
      <p:sp>
        <p:nvSpPr>
          <p:cNvPr id="122" name="PlaceHolder 2"/>
          <p:cNvSpPr>
            <a:spLocks noGrp="1"/>
          </p:cNvSpPr>
          <p:nvPr>
            <p:ph/>
          </p:nvPr>
        </p:nvSpPr>
        <p:spPr>
          <a:xfrm>
            <a:off x="311760" y="1143000"/>
            <a:ext cx="8520120" cy="3416040"/>
          </a:xfrm>
          <a:prstGeom prst="rect">
            <a:avLst/>
          </a:prstGeom>
          <a:noFill/>
          <a:ln w="0">
            <a:noFill/>
          </a:ln>
        </p:spPr>
        <p:txBody>
          <a:bodyPr tIns="91440" bIns="91440" anchor="t">
            <a:noAutofit/>
          </a:bodyPr>
          <a:p>
            <a:pPr marL="432000" indent="0" algn="just">
              <a:spcBef>
                <a:spcPts val="1417"/>
              </a:spcBef>
              <a:buNone/>
            </a:pPr>
            <a:endParaRPr b="0" lang="en-US" sz="2800" spc="-1" strike="noStrike">
              <a:solidFill>
                <a:srgbClr val="000000"/>
              </a:solidFill>
              <a:latin typeface="Arial"/>
            </a:endParaRPr>
          </a:p>
          <a:p>
            <a:pPr marL="432000" indent="0" algn="ctr">
              <a:spcBef>
                <a:spcPts val="1417"/>
              </a:spcBef>
              <a:buNone/>
            </a:pPr>
            <a:r>
              <a:rPr b="0" lang="en-US" sz="2800" spc="-1" strike="noStrike">
                <a:solidFill>
                  <a:srgbClr val="000000"/>
                </a:solidFill>
                <a:latin typeface="Arial"/>
              </a:rPr>
              <a:t>Can we use computer vision to help with decision making of choosing a business location?</a:t>
            </a:r>
            <a:endParaRPr b="0" lang="en-US" sz="2800" spc="-1" strike="noStrike">
              <a:solidFill>
                <a:srgbClr val="000000"/>
              </a:solidFill>
              <a:latin typeface="Arial"/>
            </a:endParaRPr>
          </a:p>
        </p:txBody>
      </p:sp>
      <p:cxnSp>
        <p:nvCxnSpPr>
          <p:cNvPr id="123" name="Straight Connector 4"/>
          <p:cNvCxnSpPr/>
          <p:nvPr/>
        </p:nvCxnSpPr>
        <p:spPr>
          <a:xfrm>
            <a:off x="112680" y="1002600"/>
            <a:ext cx="8932320" cy="360"/>
          </a:xfrm>
          <a:prstGeom prst="straightConnector1">
            <a:avLst/>
          </a:prstGeom>
          <a:ln w="38100">
            <a:solidFill>
              <a:srgbClr val="fea839"/>
            </a:solidFill>
            <a:round/>
          </a:ln>
        </p:spPr>
      </p:cxnSp>
      <p:pic>
        <p:nvPicPr>
          <p:cNvPr id="124" name="" descr=""/>
          <p:cNvPicPr/>
          <p:nvPr/>
        </p:nvPicPr>
        <p:blipFill>
          <a:blip r:embed="rId1"/>
          <a:stretch/>
        </p:blipFill>
        <p:spPr>
          <a:xfrm>
            <a:off x="3886200" y="2971800"/>
            <a:ext cx="1828800" cy="1828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pPr>
            <a:r>
              <a:rPr b="1" lang="en-GB" sz="2800" spc="-1" strike="noStrike">
                <a:solidFill>
                  <a:schemeClr val="dk1"/>
                </a:solidFill>
                <a:latin typeface="Raleway"/>
                <a:ea typeface="Raleway"/>
              </a:rPr>
              <a:t>Literature</a:t>
            </a:r>
            <a:endParaRPr b="0" lang="en-US" sz="2800" spc="-1" strike="noStrike">
              <a:solidFill>
                <a:srgbClr val="000000"/>
              </a:solidFill>
              <a:latin typeface="Arial"/>
            </a:endParaRPr>
          </a:p>
        </p:txBody>
      </p:sp>
      <p:sp>
        <p:nvSpPr>
          <p:cNvPr id="126" name="PlaceHolder 2"/>
          <p:cNvSpPr>
            <a:spLocks noGrp="1"/>
          </p:cNvSpPr>
          <p:nvPr>
            <p:ph/>
          </p:nvPr>
        </p:nvSpPr>
        <p:spPr>
          <a:xfrm>
            <a:off x="457200" y="1155960"/>
            <a:ext cx="8520120" cy="3416040"/>
          </a:xfrm>
          <a:prstGeom prst="rect">
            <a:avLst/>
          </a:prstGeom>
          <a:noFill/>
          <a:ln w="0">
            <a:noFill/>
          </a:ln>
        </p:spPr>
        <p:txBody>
          <a:bodyPr tIns="91440" bIns="91440" anchor="t">
            <a:noAutofit/>
          </a:bodyPr>
          <a:p>
            <a:pPr indent="0" algn="ctr">
              <a:lnSpc>
                <a:spcPct val="115000"/>
              </a:lnSpc>
              <a:buNone/>
              <a:tabLst>
                <a:tab algn="l" pos="0"/>
              </a:tabLst>
            </a:pPr>
            <a:endParaRPr b="0" lang="en-US" sz="1400" spc="-1" strike="noStrike">
              <a:solidFill>
                <a:srgbClr val="000000"/>
              </a:solidFill>
              <a:latin typeface="Arial"/>
            </a:endParaRPr>
          </a:p>
          <a:p>
            <a:pPr indent="0" algn="ctr">
              <a:lnSpc>
                <a:spcPct val="115000"/>
              </a:lnSpc>
              <a:buNone/>
              <a:tabLst>
                <a:tab algn="l" pos="0"/>
              </a:tabLst>
            </a:pPr>
            <a:r>
              <a:rPr b="0" lang="en-GB" sz="1400" spc="-1" strike="noStrike">
                <a:solidFill>
                  <a:schemeClr val="dk2"/>
                </a:solidFill>
                <a:latin typeface="Arial"/>
                <a:ea typeface="Arial"/>
              </a:rPr>
              <a:t>Computer vision has been used in a lot of different ways over a lot of fields</a:t>
            </a:r>
            <a:endParaRPr b="0" lang="en-US" sz="1400" spc="-1" strike="noStrike">
              <a:solidFill>
                <a:srgbClr val="000000"/>
              </a:solidFill>
              <a:latin typeface="Arial"/>
            </a:endParaRPr>
          </a:p>
          <a:p>
            <a:pPr indent="0" algn="ctr">
              <a:lnSpc>
                <a:spcPct val="115000"/>
              </a:lnSpc>
              <a:buNone/>
              <a:tabLst>
                <a:tab algn="l" pos="0"/>
              </a:tabLst>
            </a:pPr>
            <a:endParaRPr b="0" lang="en-US" sz="1400" spc="-1" strike="noStrike">
              <a:solidFill>
                <a:srgbClr val="000000"/>
              </a:solidFill>
              <a:latin typeface="Arial"/>
            </a:endParaRPr>
          </a:p>
          <a:p>
            <a:pPr indent="0" algn="ctr">
              <a:lnSpc>
                <a:spcPct val="115000"/>
              </a:lnSpc>
              <a:buNone/>
              <a:tabLst>
                <a:tab algn="l" pos="0"/>
              </a:tabLst>
            </a:pPr>
            <a:r>
              <a:rPr b="1" lang="en-GB" sz="1400" spc="-1" strike="noStrike">
                <a:solidFill>
                  <a:schemeClr val="dk2"/>
                </a:solidFill>
                <a:latin typeface="Arial"/>
                <a:ea typeface="Arial"/>
              </a:rPr>
              <a:t>Energy and Utility</a:t>
            </a:r>
            <a:endParaRPr b="0" lang="en-US" sz="1400" spc="-1" strike="noStrike">
              <a:solidFill>
                <a:srgbClr val="000000"/>
              </a:solidFill>
              <a:latin typeface="Arial"/>
            </a:endParaRPr>
          </a:p>
          <a:p>
            <a:pPr indent="0" algn="ctr">
              <a:lnSpc>
                <a:spcPct val="115000"/>
              </a:lnSpc>
              <a:buNone/>
              <a:tabLst>
                <a:tab algn="l" pos="0"/>
              </a:tabLst>
            </a:pPr>
            <a:r>
              <a:rPr b="0" lang="en-GB" sz="1400" spc="-1" strike="noStrike">
                <a:solidFill>
                  <a:schemeClr val="dk2"/>
                </a:solidFill>
                <a:latin typeface="Arial"/>
                <a:ea typeface="Arial"/>
              </a:rPr>
              <a:t>Detects Defects in electric</a:t>
            </a:r>
            <a:r>
              <a:rPr b="0" lang="en-GB" sz="1400" spc="-1" strike="noStrike">
                <a:solidFill>
                  <a:schemeClr val="dk2"/>
                </a:solidFill>
                <a:latin typeface="Arial"/>
                <a:ea typeface="Arial"/>
              </a:rPr>
              <a:t> poles</a:t>
            </a:r>
            <a:endParaRPr b="0" lang="en-US" sz="1400" spc="-1" strike="noStrike">
              <a:solidFill>
                <a:srgbClr val="000000"/>
              </a:solidFill>
              <a:latin typeface="Arial"/>
            </a:endParaRPr>
          </a:p>
          <a:p>
            <a:pPr indent="0" algn="ctr">
              <a:lnSpc>
                <a:spcPct val="115000"/>
              </a:lnSpc>
              <a:buNone/>
              <a:tabLst>
                <a:tab algn="l" pos="0"/>
              </a:tabLst>
            </a:pPr>
            <a:endParaRPr b="0" lang="en-US" sz="1400" spc="-1" strike="noStrike">
              <a:solidFill>
                <a:srgbClr val="000000"/>
              </a:solidFill>
              <a:latin typeface="Arial"/>
            </a:endParaRPr>
          </a:p>
          <a:p>
            <a:pPr indent="0" algn="ctr">
              <a:lnSpc>
                <a:spcPct val="115000"/>
              </a:lnSpc>
              <a:buNone/>
              <a:tabLst>
                <a:tab algn="l" pos="0"/>
              </a:tabLst>
            </a:pPr>
            <a:r>
              <a:rPr b="1" lang="en-GB" sz="1400" spc="-1" strike="noStrike">
                <a:solidFill>
                  <a:schemeClr val="dk2"/>
                </a:solidFill>
                <a:latin typeface="Arial"/>
                <a:ea typeface="Arial"/>
              </a:rPr>
              <a:t>Hospitality</a:t>
            </a:r>
            <a:endParaRPr b="0" lang="en-US" sz="1400" spc="-1" strike="noStrike">
              <a:solidFill>
                <a:srgbClr val="000000"/>
              </a:solidFill>
              <a:latin typeface="Arial"/>
            </a:endParaRPr>
          </a:p>
          <a:p>
            <a:pPr indent="0" algn="ctr">
              <a:lnSpc>
                <a:spcPct val="115000"/>
              </a:lnSpc>
              <a:buNone/>
              <a:tabLst>
                <a:tab algn="l" pos="0"/>
              </a:tabLst>
            </a:pPr>
            <a:r>
              <a:rPr b="0" lang="en-GB" sz="1400" spc="-1" strike="noStrike">
                <a:solidFill>
                  <a:schemeClr val="dk2"/>
                </a:solidFill>
                <a:latin typeface="Arial"/>
                <a:ea typeface="Arial"/>
              </a:rPr>
              <a:t>Used to check if people are wearing masks</a:t>
            </a:r>
            <a:endParaRPr b="0" lang="en-US" sz="1400" spc="-1" strike="noStrike">
              <a:solidFill>
                <a:srgbClr val="000000"/>
              </a:solidFill>
              <a:latin typeface="Arial"/>
            </a:endParaRPr>
          </a:p>
          <a:p>
            <a:pPr indent="0" algn="ctr">
              <a:lnSpc>
                <a:spcPct val="115000"/>
              </a:lnSpc>
              <a:buNone/>
              <a:tabLst>
                <a:tab algn="l" pos="0"/>
              </a:tabLst>
            </a:pPr>
            <a:endParaRPr b="0" lang="en-US" sz="1400" spc="-1" strike="noStrike">
              <a:solidFill>
                <a:srgbClr val="000000"/>
              </a:solidFill>
              <a:latin typeface="Arial"/>
            </a:endParaRPr>
          </a:p>
          <a:p>
            <a:pPr indent="0" algn="ctr">
              <a:lnSpc>
                <a:spcPct val="115000"/>
              </a:lnSpc>
              <a:buNone/>
              <a:tabLst>
                <a:tab algn="l" pos="0"/>
              </a:tabLst>
            </a:pPr>
            <a:r>
              <a:rPr b="1" lang="en-GB" sz="1400" spc="-1" strike="noStrike">
                <a:solidFill>
                  <a:schemeClr val="dk2"/>
                </a:solidFill>
                <a:latin typeface="Arial"/>
                <a:ea typeface="Arial"/>
              </a:rPr>
              <a:t>Healthcare</a:t>
            </a:r>
            <a:endParaRPr b="0" lang="en-US" sz="1400" spc="-1" strike="noStrike">
              <a:solidFill>
                <a:srgbClr val="000000"/>
              </a:solidFill>
              <a:latin typeface="Arial"/>
            </a:endParaRPr>
          </a:p>
          <a:p>
            <a:pPr indent="0" algn="ctr">
              <a:lnSpc>
                <a:spcPct val="115000"/>
              </a:lnSpc>
              <a:buNone/>
              <a:tabLst>
                <a:tab algn="l" pos="0"/>
              </a:tabLst>
            </a:pPr>
            <a:r>
              <a:rPr b="0" lang="en-GB" sz="1400" spc="-1" strike="noStrike">
                <a:solidFill>
                  <a:schemeClr val="dk2"/>
                </a:solidFill>
                <a:latin typeface="Arial"/>
                <a:ea typeface="Arial"/>
              </a:rPr>
              <a:t>Breast cancer screenings</a:t>
            </a:r>
            <a:endParaRPr b="0" lang="en-US" sz="1400" spc="-1" strike="noStrike">
              <a:solidFill>
                <a:srgbClr val="000000"/>
              </a:solidFill>
              <a:latin typeface="Arial"/>
            </a:endParaRPr>
          </a:p>
          <a:p>
            <a:pPr indent="0" algn="ctr">
              <a:lnSpc>
                <a:spcPct val="115000"/>
              </a:lnSpc>
              <a:buNone/>
              <a:tabLst>
                <a:tab algn="l" pos="0"/>
              </a:tabLst>
            </a:pPr>
            <a:endParaRPr b="0" lang="en-US" sz="1400" spc="-1" strike="noStrike">
              <a:solidFill>
                <a:srgbClr val="000000"/>
              </a:solidFill>
              <a:latin typeface="Arial"/>
            </a:endParaRPr>
          </a:p>
          <a:p>
            <a:pPr indent="0" algn="ctr">
              <a:lnSpc>
                <a:spcPct val="115000"/>
              </a:lnSpc>
              <a:buNone/>
              <a:tabLst>
                <a:tab algn="l" pos="0"/>
              </a:tabLst>
            </a:pPr>
            <a:endParaRPr b="0" lang="en-US" sz="1400" spc="-1" strike="noStrike">
              <a:solidFill>
                <a:srgbClr val="000000"/>
              </a:solidFill>
              <a:latin typeface="Arial"/>
            </a:endParaRPr>
          </a:p>
          <a:p>
            <a:pPr indent="0" algn="ctr">
              <a:lnSpc>
                <a:spcPct val="115000"/>
              </a:lnSpc>
              <a:buNone/>
              <a:tabLst>
                <a:tab algn="l" pos="0"/>
              </a:tabLst>
            </a:pPr>
            <a:endParaRPr b="0" lang="en-US" sz="1400" spc="-1" strike="noStrike">
              <a:solidFill>
                <a:srgbClr val="000000"/>
              </a:solidFill>
              <a:latin typeface="Arial"/>
            </a:endParaRPr>
          </a:p>
        </p:txBody>
      </p:sp>
      <p:cxnSp>
        <p:nvCxnSpPr>
          <p:cNvPr id="127" name="Straight Connector 4"/>
          <p:cNvCxnSpPr/>
          <p:nvPr/>
        </p:nvCxnSpPr>
        <p:spPr>
          <a:xfrm>
            <a:off x="112680" y="1002600"/>
            <a:ext cx="8932320" cy="360"/>
          </a:xfrm>
          <a:prstGeom prst="straightConnector1">
            <a:avLst/>
          </a:prstGeom>
          <a:ln w="38100">
            <a:solidFill>
              <a:srgbClr val="fea839"/>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pPr>
            <a:r>
              <a:rPr b="1" lang="en-GB" sz="2800" spc="-1" strike="noStrike">
                <a:solidFill>
                  <a:schemeClr val="dk1"/>
                </a:solidFill>
                <a:latin typeface="Raleway"/>
                <a:ea typeface="Raleway"/>
              </a:rPr>
              <a:t>Literature</a:t>
            </a:r>
            <a:endParaRPr b="0" lang="en-US" sz="2800" spc="-1" strike="noStrike">
              <a:solidFill>
                <a:srgbClr val="000000"/>
              </a:solidFill>
              <a:latin typeface="Arial"/>
            </a:endParaRPr>
          </a:p>
        </p:txBody>
      </p:sp>
      <p:cxnSp>
        <p:nvCxnSpPr>
          <p:cNvPr id="129" name="Straight Connector 4"/>
          <p:cNvCxnSpPr/>
          <p:nvPr/>
        </p:nvCxnSpPr>
        <p:spPr>
          <a:xfrm>
            <a:off x="112680" y="1002600"/>
            <a:ext cx="8932320" cy="360"/>
          </a:xfrm>
          <a:prstGeom prst="straightConnector1">
            <a:avLst/>
          </a:prstGeom>
          <a:ln w="38100">
            <a:solidFill>
              <a:srgbClr val="fea839"/>
            </a:solidFill>
            <a:round/>
          </a:ln>
        </p:spPr>
      </p:cxnSp>
      <p:pic>
        <p:nvPicPr>
          <p:cNvPr id="130" name="" descr=""/>
          <p:cNvPicPr/>
          <p:nvPr/>
        </p:nvPicPr>
        <p:blipFill>
          <a:blip r:embed="rId1"/>
          <a:stretch/>
        </p:blipFill>
        <p:spPr>
          <a:xfrm>
            <a:off x="457200" y="2247840"/>
            <a:ext cx="3200400" cy="1866960"/>
          </a:xfrm>
          <a:prstGeom prst="rect">
            <a:avLst/>
          </a:prstGeom>
          <a:ln w="0">
            <a:noFill/>
          </a:ln>
        </p:spPr>
      </p:pic>
      <p:sp>
        <p:nvSpPr>
          <p:cNvPr id="131" name=""/>
          <p:cNvSpPr txBox="1"/>
          <p:nvPr/>
        </p:nvSpPr>
        <p:spPr>
          <a:xfrm>
            <a:off x="228600" y="1143000"/>
            <a:ext cx="86868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The data Collected over the 2 week period shows a trend in the crowd on the street, with supporting google visitation.</a:t>
            </a:r>
            <a:endParaRPr b="0" lang="en-US" sz="1800" spc="-1" strike="noStrike">
              <a:solidFill>
                <a:srgbClr val="000000"/>
              </a:solidFill>
              <a:latin typeface="Arial"/>
            </a:endParaRPr>
          </a:p>
        </p:txBody>
      </p:sp>
      <p:pic>
        <p:nvPicPr>
          <p:cNvPr id="132" name="" descr=""/>
          <p:cNvPicPr/>
          <p:nvPr/>
        </p:nvPicPr>
        <p:blipFill>
          <a:blip r:embed="rId2"/>
          <a:stretch/>
        </p:blipFill>
        <p:spPr>
          <a:xfrm>
            <a:off x="4114800" y="1828800"/>
            <a:ext cx="3499560" cy="2437200"/>
          </a:xfrm>
          <a:prstGeom prst="rect">
            <a:avLst/>
          </a:prstGeom>
          <a:ln w="0">
            <a:noFill/>
          </a:ln>
        </p:spPr>
      </p:pic>
      <p:pic>
        <p:nvPicPr>
          <p:cNvPr id="133" name="" descr=""/>
          <p:cNvPicPr/>
          <p:nvPr/>
        </p:nvPicPr>
        <p:blipFill>
          <a:blip r:embed="rId3"/>
          <a:stretch/>
        </p:blipFill>
        <p:spPr>
          <a:xfrm>
            <a:off x="4114800" y="3305520"/>
            <a:ext cx="3819600" cy="1723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pPr>
            <a:r>
              <a:rPr b="1" lang="en-GB" sz="2800" spc="-1" strike="noStrike">
                <a:solidFill>
                  <a:schemeClr val="dk1"/>
                </a:solidFill>
                <a:latin typeface="Raleway"/>
                <a:ea typeface="Raleway"/>
              </a:rPr>
              <a:t>Methodology – Aim, Hypothesis, Questions</a:t>
            </a:r>
            <a:endParaRPr b="0" lang="en-US" sz="2800" spc="-1" strike="noStrike">
              <a:solidFill>
                <a:srgbClr val="000000"/>
              </a:solidFill>
              <a:latin typeface="Arial"/>
            </a:endParaRPr>
          </a:p>
        </p:txBody>
      </p:sp>
      <p:sp>
        <p:nvSpPr>
          <p:cNvPr id="13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32000" indent="0">
              <a:spcBef>
                <a:spcPts val="1417"/>
              </a:spcBef>
              <a:buNone/>
            </a:pPr>
            <a:endParaRPr b="1" lang="en-US" sz="1400" spc="-1" strike="noStrike">
              <a:solidFill>
                <a:srgbClr val="000000"/>
              </a:solidFill>
              <a:latin typeface="Arial"/>
            </a:endParaRPr>
          </a:p>
          <a:p>
            <a:pPr marL="432000" indent="0">
              <a:spcBef>
                <a:spcPts val="1417"/>
              </a:spcBef>
              <a:buNone/>
            </a:pPr>
            <a:r>
              <a:rPr b="1" lang="en-US" sz="1400" spc="-1" strike="noStrike">
                <a:solidFill>
                  <a:srgbClr val="000000"/>
                </a:solidFill>
                <a:latin typeface="Arial"/>
              </a:rPr>
              <a:t>Hypothesis:</a:t>
            </a:r>
            <a:endParaRPr b="1" lang="en-US" sz="1400" spc="-1" strike="noStrike">
              <a:solidFill>
                <a:srgbClr val="000000"/>
              </a:solidFill>
              <a:latin typeface="Arial"/>
            </a:endParaRPr>
          </a:p>
          <a:p>
            <a:pPr lvl="1" marL="864000" indent="0">
              <a:spcBef>
                <a:spcPts val="1134"/>
              </a:spcBef>
              <a:buNone/>
            </a:pPr>
            <a:r>
              <a:rPr b="1" lang="en-US" sz="1400" spc="-1" strike="noStrike">
                <a:solidFill>
                  <a:srgbClr val="000000"/>
                </a:solidFill>
                <a:latin typeface="Arial"/>
              </a:rPr>
              <a:t>If someone knows how busy a street is, they can make a more informed decision</a:t>
            </a:r>
            <a:endParaRPr b="0" lang="en-US" sz="1400" spc="-1" strike="noStrike">
              <a:solidFill>
                <a:srgbClr val="000000"/>
              </a:solidFill>
              <a:latin typeface="Arial"/>
            </a:endParaRPr>
          </a:p>
          <a:p>
            <a:pPr marL="432000" indent="0">
              <a:spcBef>
                <a:spcPts val="1417"/>
              </a:spcBef>
              <a:buNone/>
            </a:pPr>
            <a:r>
              <a:rPr b="1" lang="en-US" sz="1400" spc="-1" strike="noStrike">
                <a:solidFill>
                  <a:srgbClr val="000000"/>
                </a:solidFill>
                <a:latin typeface="Arial"/>
              </a:rPr>
              <a:t>Question:</a:t>
            </a:r>
            <a:endParaRPr b="1" lang="en-US" sz="1400" spc="-1" strike="noStrike">
              <a:solidFill>
                <a:srgbClr val="000000"/>
              </a:solidFill>
              <a:latin typeface="Arial"/>
            </a:endParaRPr>
          </a:p>
          <a:p>
            <a:pPr lvl="1" marL="864000" indent="0">
              <a:spcBef>
                <a:spcPts val="1134"/>
              </a:spcBef>
              <a:buNone/>
            </a:pPr>
            <a:r>
              <a:rPr b="1" lang="en-US" sz="1400" spc="-1" strike="noStrike">
                <a:solidFill>
                  <a:srgbClr val="000000"/>
                </a:solidFill>
                <a:latin typeface="Arial"/>
              </a:rPr>
              <a:t>Is it feasible to use computer vision to evaluate store customer traffic?</a:t>
            </a:r>
            <a:endParaRPr b="0" lang="en-US" sz="1400" spc="-1" strike="noStrike">
              <a:solidFill>
                <a:srgbClr val="000000"/>
              </a:solidFill>
              <a:latin typeface="Arial"/>
            </a:endParaRPr>
          </a:p>
          <a:p>
            <a:pPr marL="432000" indent="0">
              <a:spcBef>
                <a:spcPts val="1417"/>
              </a:spcBef>
              <a:buNone/>
            </a:pPr>
            <a:r>
              <a:rPr b="1" lang="en-US" sz="1400" spc="-1" strike="noStrike">
                <a:solidFill>
                  <a:srgbClr val="000000"/>
                </a:solidFill>
                <a:latin typeface="Arial"/>
              </a:rPr>
              <a:t>Aim:</a:t>
            </a:r>
            <a:endParaRPr b="1" lang="en-US" sz="1400" spc="-1" strike="noStrike">
              <a:solidFill>
                <a:srgbClr val="000000"/>
              </a:solidFill>
              <a:latin typeface="Arial"/>
            </a:endParaRPr>
          </a:p>
          <a:p>
            <a:pPr lvl="1" marL="864000" indent="0">
              <a:spcBef>
                <a:spcPts val="1134"/>
              </a:spcBef>
              <a:buNone/>
            </a:pPr>
            <a:r>
              <a:rPr b="1" lang="en-US" sz="1400" spc="-1" strike="noStrike">
                <a:solidFill>
                  <a:srgbClr val="000000"/>
                </a:solidFill>
                <a:latin typeface="Arial"/>
              </a:rPr>
              <a:t>Allow people to have more accessible data to improve their success</a:t>
            </a:r>
            <a:endParaRPr b="0" lang="en-US" sz="1400" spc="-1" strike="noStrike">
              <a:solidFill>
                <a:srgbClr val="000000"/>
              </a:solidFill>
              <a:latin typeface="Arial"/>
            </a:endParaRPr>
          </a:p>
        </p:txBody>
      </p:sp>
      <p:cxnSp>
        <p:nvCxnSpPr>
          <p:cNvPr id="136" name="Straight Connector 4"/>
          <p:cNvCxnSpPr/>
          <p:nvPr/>
        </p:nvCxnSpPr>
        <p:spPr>
          <a:xfrm>
            <a:off x="112680" y="1002600"/>
            <a:ext cx="8932320" cy="360"/>
          </a:xfrm>
          <a:prstGeom prst="straightConnector1">
            <a:avLst/>
          </a:prstGeom>
          <a:ln w="38100">
            <a:solidFill>
              <a:srgbClr val="fea839"/>
            </a:solidFill>
            <a:round/>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pPr>
            <a:r>
              <a:rPr b="1" lang="en-GB" sz="2800" spc="-1" strike="noStrike">
                <a:solidFill>
                  <a:schemeClr val="dk1"/>
                </a:solidFill>
                <a:latin typeface="Raleway"/>
                <a:ea typeface="Raleway"/>
              </a:rPr>
              <a:t>Methodology – Pipeline</a:t>
            </a:r>
            <a:endParaRPr b="0" lang="en-US" sz="2800" spc="-1" strike="noStrike">
              <a:solidFill>
                <a:srgbClr val="000000"/>
              </a:solidFill>
              <a:latin typeface="Arial"/>
            </a:endParaRPr>
          </a:p>
        </p:txBody>
      </p:sp>
      <p:cxnSp>
        <p:nvCxnSpPr>
          <p:cNvPr id="138" name="Straight Connector 4"/>
          <p:cNvCxnSpPr/>
          <p:nvPr/>
        </p:nvCxnSpPr>
        <p:spPr>
          <a:xfrm>
            <a:off x="112680" y="1002600"/>
            <a:ext cx="8932320" cy="360"/>
          </a:xfrm>
          <a:prstGeom prst="straightConnector1">
            <a:avLst/>
          </a:prstGeom>
          <a:ln w="38100">
            <a:solidFill>
              <a:srgbClr val="fea839"/>
            </a:solidFill>
            <a:round/>
          </a:ln>
        </p:spPr>
      </p:cxnSp>
      <p:pic>
        <p:nvPicPr>
          <p:cNvPr id="139" name="" descr=""/>
          <p:cNvPicPr/>
          <p:nvPr/>
        </p:nvPicPr>
        <p:blipFill>
          <a:blip r:embed="rId1"/>
          <a:stretch/>
        </p:blipFill>
        <p:spPr>
          <a:xfrm>
            <a:off x="311760" y="1152360"/>
            <a:ext cx="8520120" cy="3416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pPr>
            <a:r>
              <a:rPr b="1" lang="en-GB" sz="2800" spc="-1" strike="noStrike">
                <a:solidFill>
                  <a:schemeClr val="dk1"/>
                </a:solidFill>
                <a:latin typeface="Raleway"/>
                <a:ea typeface="Raleway"/>
              </a:rPr>
              <a:t>Methodology – Methods</a:t>
            </a:r>
            <a:endParaRPr b="0" lang="en-US" sz="2800" spc="-1" strike="noStrike">
              <a:solidFill>
                <a:srgbClr val="000000"/>
              </a:solidFill>
              <a:latin typeface="Arial"/>
            </a:endParaRPr>
          </a:p>
        </p:txBody>
      </p:sp>
      <p:sp>
        <p:nvSpPr>
          <p:cNvPr id="141"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0">
              <a:lnSpc>
                <a:spcPct val="115000"/>
              </a:lnSpc>
              <a:buNone/>
            </a:pPr>
            <a:r>
              <a:rPr b="0" lang="en-US" sz="1800" spc="-1" strike="noStrike">
                <a:solidFill>
                  <a:schemeClr val="dk2"/>
                </a:solidFill>
                <a:latin typeface="Arial"/>
              </a:rPr>
              <a:t>I used an online live stream to capture data and then counted how many people there are using computer vision.</a:t>
            </a:r>
            <a:endParaRPr b="0" lang="en-US" sz="1800" spc="-1" strike="noStrike">
              <a:solidFill>
                <a:schemeClr val="dk2"/>
              </a:solidFill>
              <a:latin typeface="Arial"/>
              <a:ea typeface="Arial"/>
            </a:endParaRPr>
          </a:p>
          <a:p>
            <a:pPr marL="457200" indent="0">
              <a:lnSpc>
                <a:spcPct val="115000"/>
              </a:lnSpc>
              <a:buNone/>
            </a:pPr>
            <a:endParaRPr b="0" lang="en-US" sz="1800" spc="-1" strike="noStrike">
              <a:solidFill>
                <a:schemeClr val="dk2"/>
              </a:solidFill>
              <a:latin typeface="Arial"/>
              <a:ea typeface="Arial"/>
            </a:endParaRPr>
          </a:p>
        </p:txBody>
      </p:sp>
      <p:cxnSp>
        <p:nvCxnSpPr>
          <p:cNvPr id="142" name="Straight Connector 4"/>
          <p:cNvCxnSpPr/>
          <p:nvPr/>
        </p:nvCxnSpPr>
        <p:spPr>
          <a:xfrm>
            <a:off x="112680" y="1002600"/>
            <a:ext cx="8932320" cy="360"/>
          </a:xfrm>
          <a:prstGeom prst="straightConnector1">
            <a:avLst/>
          </a:prstGeom>
          <a:ln w="38100">
            <a:solidFill>
              <a:srgbClr val="fea839"/>
            </a:solidFill>
            <a:round/>
          </a:ln>
        </p:spPr>
      </p:cxnSp>
      <p:pic>
        <p:nvPicPr>
          <p:cNvPr id="143" name="" descr=""/>
          <p:cNvPicPr/>
          <p:nvPr/>
        </p:nvPicPr>
        <p:blipFill>
          <a:blip r:embed="rId1"/>
          <a:stretch/>
        </p:blipFill>
        <p:spPr>
          <a:xfrm>
            <a:off x="3200400" y="2148840"/>
            <a:ext cx="2743200" cy="2194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Data Evaluation</a:t>
            </a:r>
            <a:endParaRPr b="0" lang="en-US" sz="2800" spc="-1" strike="noStrike">
              <a:solidFill>
                <a:srgbClr val="000000"/>
              </a:solidFill>
              <a:latin typeface="Arial"/>
            </a:endParaRPr>
          </a:p>
        </p:txBody>
      </p:sp>
      <p:sp>
        <p:nvSpPr>
          <p:cNvPr id="14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0" algn="ctr">
              <a:lnSpc>
                <a:spcPct val="115000"/>
              </a:lnSpc>
              <a:buNone/>
            </a:pPr>
            <a:r>
              <a:rPr b="0" lang="en-US" sz="1800" spc="-1" strike="noStrike">
                <a:solidFill>
                  <a:schemeClr val="dk2"/>
                </a:solidFill>
                <a:latin typeface="Arial"/>
              </a:rPr>
              <a:t>Overall it seems that the data collected is </a:t>
            </a:r>
            <a:r>
              <a:rPr b="0" lang="en-US" sz="1800" spc="-1" strike="noStrike">
                <a:solidFill>
                  <a:schemeClr val="dk2"/>
                </a:solidFill>
                <a:latin typeface="Arial"/>
              </a:rPr>
              <a:t>consistent and when you account for missed people its not by a large margin.</a:t>
            </a:r>
            <a:endParaRPr b="0" lang="en-US" sz="1800" spc="-1" strike="noStrike">
              <a:solidFill>
                <a:schemeClr val="dk2"/>
              </a:solidFill>
              <a:latin typeface="Arial"/>
              <a:ea typeface="Arial"/>
            </a:endParaRPr>
          </a:p>
          <a:p>
            <a:pPr marL="457200" indent="0" algn="ctr">
              <a:lnSpc>
                <a:spcPct val="115000"/>
              </a:lnSpc>
              <a:buNone/>
            </a:pPr>
            <a:endParaRPr b="0" lang="en-US" sz="1800" spc="-1" strike="noStrike">
              <a:solidFill>
                <a:schemeClr val="dk2"/>
              </a:solidFill>
              <a:latin typeface="Arial"/>
              <a:ea typeface="Arial"/>
            </a:endParaRPr>
          </a:p>
          <a:p>
            <a:pPr marL="457200" indent="0" algn="ctr">
              <a:lnSpc>
                <a:spcPct val="115000"/>
              </a:lnSpc>
              <a:buNone/>
            </a:pPr>
            <a:endParaRPr b="0" lang="en-US" sz="1800" spc="-1" strike="noStrike">
              <a:solidFill>
                <a:schemeClr val="dk2"/>
              </a:solidFill>
              <a:latin typeface="Arial"/>
              <a:ea typeface="Arial"/>
            </a:endParaRPr>
          </a:p>
          <a:p>
            <a:pPr marL="457200" indent="0" algn="ctr">
              <a:lnSpc>
                <a:spcPct val="115000"/>
              </a:lnSpc>
              <a:buNone/>
            </a:pPr>
            <a:endParaRPr b="0" lang="en-US" sz="1800" spc="-1" strike="noStrike">
              <a:solidFill>
                <a:schemeClr val="dk2"/>
              </a:solidFill>
              <a:latin typeface="Arial"/>
              <a:ea typeface="Arial"/>
            </a:endParaRPr>
          </a:p>
          <a:p>
            <a:pPr marL="457200" indent="0" algn="ctr">
              <a:lnSpc>
                <a:spcPct val="115000"/>
              </a:lnSpc>
              <a:buNone/>
            </a:pPr>
            <a:endParaRPr b="0" lang="en-US" sz="1800" spc="-1" strike="noStrike">
              <a:solidFill>
                <a:schemeClr val="dk2"/>
              </a:solidFill>
              <a:latin typeface="Arial"/>
              <a:ea typeface="Arial"/>
            </a:endParaRPr>
          </a:p>
          <a:p>
            <a:pPr marL="457200" indent="0" algn="ctr">
              <a:lnSpc>
                <a:spcPct val="115000"/>
              </a:lnSpc>
              <a:buNone/>
            </a:pPr>
            <a:endParaRPr b="0" lang="en-US" sz="1800" spc="-1" strike="noStrike">
              <a:solidFill>
                <a:schemeClr val="dk2"/>
              </a:solidFill>
              <a:latin typeface="Arial"/>
              <a:ea typeface="Arial"/>
            </a:endParaRPr>
          </a:p>
          <a:p>
            <a:pPr marL="457200" indent="0" algn="ctr">
              <a:lnSpc>
                <a:spcPct val="115000"/>
              </a:lnSpc>
              <a:buNone/>
            </a:pPr>
            <a:endParaRPr b="0" lang="en-US" sz="1800" spc="-1" strike="noStrike">
              <a:solidFill>
                <a:schemeClr val="dk2"/>
              </a:solidFill>
              <a:latin typeface="Arial"/>
              <a:ea typeface="Arial"/>
            </a:endParaRPr>
          </a:p>
          <a:p>
            <a:pPr marL="457200" indent="0" algn="ctr">
              <a:lnSpc>
                <a:spcPct val="115000"/>
              </a:lnSpc>
              <a:buNone/>
            </a:pPr>
            <a:r>
              <a:rPr b="0" lang="en-US" sz="1800" spc="-1" strike="noStrike">
                <a:solidFill>
                  <a:schemeClr val="dk2"/>
                </a:solidFill>
                <a:latin typeface="Arial"/>
              </a:rPr>
              <a:t>Observed are what the Computer Vision counted and Counted are what I manually counted</a:t>
            </a:r>
            <a:endParaRPr b="0" lang="en-US" sz="1800" spc="-1" strike="noStrike">
              <a:solidFill>
                <a:schemeClr val="dk2"/>
              </a:solidFill>
              <a:latin typeface="Arial"/>
              <a:ea typeface="Arial"/>
            </a:endParaRPr>
          </a:p>
        </p:txBody>
      </p:sp>
      <p:cxnSp>
        <p:nvCxnSpPr>
          <p:cNvPr id="146" name="Straight Connector 4"/>
          <p:cNvCxnSpPr/>
          <p:nvPr/>
        </p:nvCxnSpPr>
        <p:spPr>
          <a:xfrm>
            <a:off x="112680" y="1002600"/>
            <a:ext cx="8932320" cy="360"/>
          </a:xfrm>
          <a:prstGeom prst="straightConnector1">
            <a:avLst/>
          </a:prstGeom>
          <a:ln w="38100">
            <a:solidFill>
              <a:srgbClr val="fea839"/>
            </a:solidFill>
            <a:round/>
          </a:ln>
        </p:spPr>
      </p:cxnSp>
      <p:pic>
        <p:nvPicPr>
          <p:cNvPr id="147" name="" descr=""/>
          <p:cNvPicPr/>
          <p:nvPr/>
        </p:nvPicPr>
        <p:blipFill>
          <a:blip r:embed="rId1"/>
          <a:stretch/>
        </p:blipFill>
        <p:spPr>
          <a:xfrm>
            <a:off x="2705040" y="1972080"/>
            <a:ext cx="3924360" cy="1685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a:solidFill>
                  <a:schemeClr val="dk1"/>
                </a:solidFill>
                <a:latin typeface="Raleway"/>
                <a:ea typeface="Raleway"/>
              </a:rPr>
              <a:t>Prototype</a:t>
            </a:r>
            <a:endParaRPr b="0" lang="en-US" sz="2800" spc="-1" strike="noStrike">
              <a:solidFill>
                <a:srgbClr val="000000"/>
              </a:solidFill>
              <a:latin typeface="Arial"/>
            </a:endParaRPr>
          </a:p>
        </p:txBody>
      </p:sp>
      <p:sp>
        <p:nvSpPr>
          <p:cNvPr id="149"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GB" sz="1800" spc="-1" strike="noStrike">
                <a:solidFill>
                  <a:schemeClr val="dk2"/>
                </a:solidFill>
                <a:latin typeface="Arial"/>
                <a:ea typeface="Arial"/>
              </a:rPr>
              <a:t>Video Link:</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a:solidFill>
                  <a:schemeClr val="dk2"/>
                </a:solidFill>
                <a:latin typeface="Arial"/>
                <a:ea typeface="Arial"/>
              </a:rPr>
              <a:t>https://www.youtube.com/watch?v=JMYnkEMs_ng&amp;ab_channel=loj114</a:t>
            </a:r>
            <a:endParaRPr b="0" lang="en-US" sz="1800" spc="-1" strike="noStrike">
              <a:solidFill>
                <a:srgbClr val="000000"/>
              </a:solidFill>
              <a:latin typeface="Arial"/>
            </a:endParaRPr>
          </a:p>
        </p:txBody>
      </p:sp>
      <p:cxnSp>
        <p:nvCxnSpPr>
          <p:cNvPr id="150" name="Straight Connector 4"/>
          <p:cNvCxnSpPr/>
          <p:nvPr/>
        </p:nvCxnSpPr>
        <p:spPr>
          <a:xfrm>
            <a:off x="112680" y="1002600"/>
            <a:ext cx="8932320" cy="360"/>
          </a:xfrm>
          <a:prstGeom prst="straightConnector1">
            <a:avLst/>
          </a:prstGeom>
          <a:ln w="38100">
            <a:solidFill>
              <a:srgbClr val="fea839"/>
            </a:solidFill>
            <a:roun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071FCDFA86604391F8054337E90318" ma:contentTypeVersion="4" ma:contentTypeDescription="Create a new document." ma:contentTypeScope="" ma:versionID="643ebff893c75c28e254b8eca4eac3b6">
  <xsd:schema xmlns:xsd="http://www.w3.org/2001/XMLSchema" xmlns:xs="http://www.w3.org/2001/XMLSchema" xmlns:p="http://schemas.microsoft.com/office/2006/metadata/properties" xmlns:ns2="3f03398d-0ece-48ce-bdc3-b3342d37f0b0" targetNamespace="http://schemas.microsoft.com/office/2006/metadata/properties" ma:root="true" ma:fieldsID="c53afac9164dd97bbe15bcab6ec0ac86" ns2:_="">
    <xsd:import namespace="3f03398d-0ece-48ce-bdc3-b3342d37f0b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03398d-0ece-48ce-bdc3-b3342d37f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D35D62-5743-4158-A163-56864DDE7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03398d-0ece-48ce-bdc3-b3342d37f0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33E1E4-061F-4B5D-AF67-DB7398E35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2311</TotalTime>
  <Application>LibreOffice/7.5.1.2$Windows_X86_64 LibreOffice_project/fcbaee479e84c6cd81291587d2ee68cba099e129</Application>
  <AppVersion>15.0000</AppVersion>
  <Words>91</Words>
  <Paragraphs>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2023-05-21T15:57:19Z</dcterms:modified>
  <cp:revision>183</cp:revision>
  <dc:subject/>
  <dc:title>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On-screen Show (16:9)</vt:lpwstr>
  </property>
  <property fmtid="{D5CDD505-2E9C-101B-9397-08002B2CF9AE}" pid="4" name="Slides">
    <vt:i4>19</vt:i4>
  </property>
</Properties>
</file>