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09325-8D6F-D56A-41F9-D9C34F404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CAF6E0-4A1D-6B32-E8B9-3F19018FA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10B70C-6A67-7FEC-A966-1D4259B4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3E0D-2C68-41D8-A38B-66751B594E8F}" type="datetimeFigureOut">
              <a:rPr lang="es-CR" smtClean="0"/>
              <a:t>25/2/2024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DDBF1D-4366-FC82-B308-18B0E193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9F6463-9153-7469-6202-DAECA932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A090-7E66-44B3-99D6-092C5C9ADDFE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5755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10316-6ED7-A700-2D12-D3FB7317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FC73E8-CFD5-BE5E-D662-075774E44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F37E88-6FD9-A05F-0B6F-EB9105A6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3E0D-2C68-41D8-A38B-66751B594E8F}" type="datetimeFigureOut">
              <a:rPr lang="es-CR" smtClean="0"/>
              <a:t>25/2/2024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EDCFF7-99AE-149B-C10F-9F6DD91B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4C1ADB-10C1-A71F-BD07-C1F8A91A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A090-7E66-44B3-99D6-092C5C9ADDFE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9849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073CF3-27C1-647E-739E-C4C146260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85579A-BFDB-3F93-1D8A-1D0638BBC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868C0D-ECEB-3AF3-8C47-C47B4001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3E0D-2C68-41D8-A38B-66751B594E8F}" type="datetimeFigureOut">
              <a:rPr lang="es-CR" smtClean="0"/>
              <a:t>25/2/2024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400A41-B0AB-D92E-9D3D-7C170327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8491D8-520C-C673-56B0-A98880A7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A090-7E66-44B3-99D6-092C5C9ADDFE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1391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BAB5F-7DFD-6FA9-1612-F95C861B9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104506-55AD-AE65-871E-3236C10D7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1C524A-454D-A878-493E-F6328B79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3E0D-2C68-41D8-A38B-66751B594E8F}" type="datetimeFigureOut">
              <a:rPr lang="es-CR" smtClean="0"/>
              <a:t>25/2/2024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7F92BF-E7DD-C28E-A4A3-DE8AA9D3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9E335F-441A-CA9A-9D19-84958A99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A090-7E66-44B3-99D6-092C5C9ADDFE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6082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BB625-947A-F9B5-A9CE-40C610ED3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8387AC-B542-2165-2311-DC440DD58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1E6D5F-8D09-5F32-5B61-839BBC1F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3E0D-2C68-41D8-A38B-66751B594E8F}" type="datetimeFigureOut">
              <a:rPr lang="es-CR" smtClean="0"/>
              <a:t>25/2/2024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8E68B4-07E6-FF63-4523-51EA15EE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A954CD-734B-0E31-B138-01645690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A090-7E66-44B3-99D6-092C5C9ADDFE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2138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5A577-982A-2088-15C8-E9E9E7E6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0EA786-C77E-B836-700A-8B7507F24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2F834A-FFA4-7A87-094C-EB25447F2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560D3A-3CDE-53A0-6B54-087F92BF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3E0D-2C68-41D8-A38B-66751B594E8F}" type="datetimeFigureOut">
              <a:rPr lang="es-CR" smtClean="0"/>
              <a:t>25/2/2024</a:t>
            </a:fld>
            <a:endParaRPr lang="es-C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53FED8-BE67-AA07-55A6-75686002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CFF87B-EED8-D6F8-FE86-B72322BD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A090-7E66-44B3-99D6-092C5C9ADDFE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7911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F9CD2-E506-5067-76A0-546D601D7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94EDE6-5FB5-18CF-89B8-A1FC9A8F0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17AA9E-E20A-AD5D-9D0D-F59A6C2BB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93880F3-2649-CEC3-0A60-D782F8F03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A3C750-AF77-3CDA-8E67-3BD501499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44FC64B-A2E9-A171-F324-D45BA6A0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3E0D-2C68-41D8-A38B-66751B594E8F}" type="datetimeFigureOut">
              <a:rPr lang="es-CR" smtClean="0"/>
              <a:t>25/2/2024</a:t>
            </a:fld>
            <a:endParaRPr lang="es-CR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2CF5E4-6637-7B43-8486-B8295F3E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9DAD91-3DD2-6E4F-B99B-33E0EB30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A090-7E66-44B3-99D6-092C5C9ADDFE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3828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FB31B-31A4-B37C-BCA1-DCB1B58B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38593E-0745-DF42-C40F-E67644A3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3E0D-2C68-41D8-A38B-66751B594E8F}" type="datetimeFigureOut">
              <a:rPr lang="es-CR" smtClean="0"/>
              <a:t>25/2/2024</a:t>
            </a:fld>
            <a:endParaRPr lang="es-C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B8ED29-4F00-E9DA-0A7C-B58156A4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FA183E-BA4A-9491-D07B-63EF12B3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A090-7E66-44B3-99D6-092C5C9ADDFE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32126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87BF0C-D2BA-A011-DA09-4EFACCF5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3E0D-2C68-41D8-A38B-66751B594E8F}" type="datetimeFigureOut">
              <a:rPr lang="es-CR" smtClean="0"/>
              <a:t>25/2/2024</a:t>
            </a:fld>
            <a:endParaRPr lang="es-C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2EC06E-1051-0318-62C6-4CCBD25D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6191B2-D01B-0E44-0371-606B449E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A090-7E66-44B3-99D6-092C5C9ADDFE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7690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100E8-B01A-17C9-0F34-36A08C717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398844-96E3-DCC9-7D92-333DC2E0F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69831C-78EB-A919-020C-09A9A3E33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8F94CB-096D-2FD6-C601-8B5D19BB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3E0D-2C68-41D8-A38B-66751B594E8F}" type="datetimeFigureOut">
              <a:rPr lang="es-CR" smtClean="0"/>
              <a:t>25/2/2024</a:t>
            </a:fld>
            <a:endParaRPr lang="es-C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33B2FB-9125-CE9E-170E-140B48FC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F1284C-C769-E9A2-9C59-81437C87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A090-7E66-44B3-99D6-092C5C9ADDFE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8449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61912-F77E-986E-EB79-DA5AB2E2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E4A477-C7D4-3F08-BD96-BB53A9E62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694CE6-2E54-50D8-79A1-892FF2B3A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DED2CF-45F3-C263-361C-81010559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3E0D-2C68-41D8-A38B-66751B594E8F}" type="datetimeFigureOut">
              <a:rPr lang="es-CR" smtClean="0"/>
              <a:t>25/2/2024</a:t>
            </a:fld>
            <a:endParaRPr lang="es-C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B4A53E-2E6C-C064-B055-56CF6339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34790F-4E74-043D-FFEF-419276B9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6A090-7E66-44B3-99D6-092C5C9ADDFE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3439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80F79F-584A-5ABE-B597-871008E3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837526-BC5C-22D4-7522-3A35B393E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FF0E1F-FF46-233B-6A23-16BD152A5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C3E0D-2C68-41D8-A38B-66751B594E8F}" type="datetimeFigureOut">
              <a:rPr lang="es-CR" smtClean="0"/>
              <a:t>25/2/2024</a:t>
            </a:fld>
            <a:endParaRPr lang="es-C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B726D9-A561-76F9-EE2B-C858788D2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2B9FE2-5305-4996-68B1-7977BEA51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90-7E66-44B3-99D6-092C5C9ADDFE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9186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6FA5A-F551-31FE-6C1F-88F1995A1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9649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es-ES" sz="8800" b="1" dirty="0">
                <a:solidFill>
                  <a:srgbClr val="FFFF00"/>
                </a:solidFill>
              </a:rPr>
              <a:t>SQL</a:t>
            </a:r>
            <a:br>
              <a:rPr lang="es-ES" sz="8800" dirty="0"/>
            </a:br>
            <a:r>
              <a:rPr lang="es-ES" sz="8800" b="1" dirty="0">
                <a:solidFill>
                  <a:schemeClr val="bg1"/>
                </a:solidFill>
              </a:rPr>
              <a:t>Optimizador</a:t>
            </a:r>
            <a:endParaRPr lang="es-CR" sz="8800" b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432613-FAEB-391A-A73C-B9385D716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43379"/>
            <a:ext cx="9144000" cy="688608"/>
          </a:xfrm>
        </p:spPr>
        <p:txBody>
          <a:bodyPr>
            <a:normAutofit/>
          </a:bodyPr>
          <a:lstStyle/>
          <a:p>
            <a:pPr algn="l"/>
            <a:r>
              <a:rPr lang="es-ES" sz="1100" dirty="0">
                <a:solidFill>
                  <a:schemeClr val="bg1"/>
                </a:solidFill>
              </a:rPr>
              <a:t>Axel D. Herrera Carcamo</a:t>
            </a:r>
          </a:p>
          <a:p>
            <a:pPr algn="l"/>
            <a:r>
              <a:rPr lang="es-ES" sz="1100" dirty="0">
                <a:solidFill>
                  <a:schemeClr val="bg1"/>
                </a:solidFill>
              </a:rPr>
              <a:t>Febrero 2024</a:t>
            </a:r>
            <a:endParaRPr lang="es-CR" sz="1100" dirty="0">
              <a:solidFill>
                <a:schemeClr val="bg1"/>
              </a:solidFill>
            </a:endParaRPr>
          </a:p>
        </p:txBody>
      </p:sp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24094876-0E0F-641E-5ED1-63D2B3881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874906"/>
            <a:ext cx="1856939" cy="185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80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6406C-E219-8274-4767-AB645A82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>
                <a:solidFill>
                  <a:srgbClr val="FFFF00"/>
                </a:solidFill>
              </a:rPr>
              <a:t>#9</a:t>
            </a:r>
            <a:br>
              <a:rPr lang="es-CR" b="1" dirty="0">
                <a:solidFill>
                  <a:srgbClr val="FFFF00"/>
                </a:solidFill>
              </a:rPr>
            </a:br>
            <a:r>
              <a:rPr lang="es-ES" sz="3100" b="1" dirty="0">
                <a:solidFill>
                  <a:schemeClr val="bg1"/>
                </a:solidFill>
              </a:rPr>
              <a:t>Otros Consejos</a:t>
            </a:r>
            <a:endParaRPr lang="es-CR" sz="31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D270C1-CA8F-C783-E57F-E7389FFBF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1559"/>
            <a:ext cx="10515600" cy="2640771"/>
          </a:xfrm>
        </p:spPr>
        <p:txBody>
          <a:bodyPr>
            <a:normAutofit/>
          </a:bodyPr>
          <a:lstStyle/>
          <a:p>
            <a:pPr algn="just"/>
            <a:r>
              <a:rPr lang="es-CR" sz="2500" dirty="0">
                <a:solidFill>
                  <a:schemeClr val="bg1"/>
                </a:solidFill>
              </a:rPr>
              <a:t>Usa la función approx_distinct() el lugar de count(distinct) para set de datos muy grandes.</a:t>
            </a:r>
          </a:p>
          <a:p>
            <a:pPr algn="just"/>
            <a:r>
              <a:rPr lang="es-CR" sz="2500" dirty="0">
                <a:solidFill>
                  <a:schemeClr val="bg1"/>
                </a:solidFill>
              </a:rPr>
              <a:t>Usa approx_percentile(metric, 0.5) para la media.</a:t>
            </a:r>
          </a:p>
          <a:p>
            <a:pPr algn="just"/>
            <a:r>
              <a:rPr lang="es-CR" sz="2500" dirty="0">
                <a:solidFill>
                  <a:schemeClr val="bg1"/>
                </a:solidFill>
              </a:rPr>
              <a:t>Evita la cláusula UNION cuando sea posible, en otro caso usa UNION ALL.</a:t>
            </a:r>
          </a:p>
          <a:p>
            <a:pPr algn="just"/>
            <a:r>
              <a:rPr lang="es-CR" sz="2500" dirty="0">
                <a:solidFill>
                  <a:schemeClr val="bg1"/>
                </a:solidFill>
              </a:rPr>
              <a:t>Utiliza la cláusula WITH para tus tablas temporales en lugar de consultas anidadas.</a:t>
            </a:r>
          </a:p>
        </p:txBody>
      </p:sp>
    </p:spTree>
    <p:extLst>
      <p:ext uri="{BB962C8B-B14F-4D97-AF65-F5344CB8AC3E}">
        <p14:creationId xmlns:p14="http://schemas.microsoft.com/office/powerpoint/2010/main" val="265743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B95E3A5-1F54-069E-2F46-A12D0EAABA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b="13021"/>
          <a:stretch/>
        </p:blipFill>
        <p:spPr>
          <a:xfrm>
            <a:off x="5367130" y="1757430"/>
            <a:ext cx="6095999" cy="3429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B0916B7-8304-60FF-F3CD-1ABED13B9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GRACIAS</a:t>
            </a:r>
          </a:p>
        </p:txBody>
      </p:sp>
      <p:pic>
        <p:nvPicPr>
          <p:cNvPr id="7" name="Imagen 6" descr="Logotipo, Icono&#10;&#10;Descripción generada automáticamente">
            <a:extLst>
              <a:ext uri="{FF2B5EF4-FFF2-40B4-BE49-F238E27FC236}">
                <a16:creationId xmlns:a16="http://schemas.microsoft.com/office/drawing/2014/main" id="{83C86BF2-73E5-6091-46FC-ED877F292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51" y="2974139"/>
            <a:ext cx="1219209" cy="121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0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4ECA7-53FD-5048-18B4-F637792C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b="1" dirty="0">
                <a:solidFill>
                  <a:srgbClr val="FFFF00"/>
                </a:solidFill>
              </a:rPr>
              <a:t>#1</a:t>
            </a:r>
            <a:br>
              <a:rPr lang="es-CR" b="1" dirty="0">
                <a:solidFill>
                  <a:srgbClr val="FFFF00"/>
                </a:solidFill>
              </a:rPr>
            </a:br>
            <a:r>
              <a:rPr lang="es-ES" sz="3100" b="1" dirty="0">
                <a:solidFill>
                  <a:schemeClr val="bg1"/>
                </a:solidFill>
              </a:rPr>
              <a:t>Sustituir la cláusula LIKE por la función REGEXP_LIKE</a:t>
            </a:r>
            <a:endParaRPr lang="es-CR" sz="3100" b="1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988FB40-CFFC-D05E-06C7-8D4F45581128}"/>
              </a:ext>
            </a:extLst>
          </p:cNvPr>
          <p:cNvSpPr txBox="1"/>
          <p:nvPr/>
        </p:nvSpPr>
        <p:spPr>
          <a:xfrm>
            <a:off x="732184" y="2732547"/>
            <a:ext cx="5257800" cy="2308324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TABLE1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(Columna1)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'%samsung%'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(Columna1)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'%xiaomi%'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(Columna1)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'%iphone%'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(Columna1)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'%huawei%'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9179933-F990-F713-03C0-46B918B8CCDD}"/>
              </a:ext>
            </a:extLst>
          </p:cNvPr>
          <p:cNvSpPr txBox="1"/>
          <p:nvPr/>
        </p:nvSpPr>
        <p:spPr>
          <a:xfrm>
            <a:off x="6158540" y="2732651"/>
            <a:ext cx="5471161" cy="1754326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square">
            <a:spAutoFit/>
          </a:bodyPr>
          <a:lstStyle/>
          <a:p>
            <a:r>
              <a:rPr lang="es-C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s-C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</a:p>
          <a:p>
            <a:r>
              <a:rPr lang="es-C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C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C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TABLE1</a:t>
            </a:r>
          </a:p>
          <a:p>
            <a:r>
              <a:rPr lang="es-C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s-C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C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REGEXP(</a:t>
            </a:r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s-C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(columna1), </a:t>
            </a:r>
          </a:p>
          <a:p>
            <a:r>
              <a:rPr lang="es-C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s-C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'samsung|xiamoni|iphone|huawei'</a:t>
            </a:r>
            <a:r>
              <a:rPr lang="es-C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C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'i'</a:t>
            </a:r>
            <a:r>
              <a:rPr lang="es-C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9" name="Gráfico 8" descr="Marca de insignia1 contorno">
            <a:extLst>
              <a:ext uri="{FF2B5EF4-FFF2-40B4-BE49-F238E27FC236}">
                <a16:creationId xmlns:a16="http://schemas.microsoft.com/office/drawing/2014/main" id="{74A78EF2-3578-3EF0-01A1-2A6123A04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4600" y="1811970"/>
            <a:ext cx="735565" cy="735565"/>
          </a:xfrm>
          <a:prstGeom prst="rect">
            <a:avLst/>
          </a:prstGeom>
        </p:spPr>
      </p:pic>
      <p:pic>
        <p:nvPicPr>
          <p:cNvPr id="11" name="Gráfico 10" descr="Insignia de cruz contorno">
            <a:extLst>
              <a:ext uri="{FF2B5EF4-FFF2-40B4-BE49-F238E27FC236}">
                <a16:creationId xmlns:a16="http://schemas.microsoft.com/office/drawing/2014/main" id="{91B72FD4-F664-6955-B475-EBD72ED98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8360" y="1875700"/>
            <a:ext cx="735565" cy="73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DE445-D0D6-6F12-A525-66C85470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b="1" dirty="0">
                <a:solidFill>
                  <a:srgbClr val="FFFF00"/>
                </a:solidFill>
              </a:rPr>
              <a:t>#2</a:t>
            </a:r>
            <a:br>
              <a:rPr lang="es-CR" b="1" dirty="0">
                <a:solidFill>
                  <a:srgbClr val="FFFF00"/>
                </a:solidFill>
              </a:rPr>
            </a:br>
            <a:r>
              <a:rPr lang="es-ES" sz="3400" b="1" dirty="0">
                <a:solidFill>
                  <a:schemeClr val="bg1"/>
                </a:solidFill>
              </a:rPr>
              <a:t>Sustituir la cláusula CASE/WHEN por la función REGEXP_EXTRACT</a:t>
            </a:r>
            <a:endParaRPr lang="es-CR" sz="3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737335-406F-DCAA-C20E-B9724D63654D}"/>
              </a:ext>
            </a:extLst>
          </p:cNvPr>
          <p:cNvSpPr txBox="1"/>
          <p:nvPr/>
        </p:nvSpPr>
        <p:spPr>
          <a:xfrm>
            <a:off x="1348952" y="2274838"/>
            <a:ext cx="9973858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,Columna1,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'%acer%'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'Acer'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,Columna1,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'%advance%'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'Advance'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'Alfalink'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Brand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TABLE1;</a:t>
            </a:r>
          </a:p>
        </p:txBody>
      </p:sp>
      <p:pic>
        <p:nvPicPr>
          <p:cNvPr id="6" name="Gráfico 5" descr="Insignia de cruz contorno">
            <a:extLst>
              <a:ext uri="{FF2B5EF4-FFF2-40B4-BE49-F238E27FC236}">
                <a16:creationId xmlns:a16="http://schemas.microsoft.com/office/drawing/2014/main" id="{6E4CB7CF-B743-D8C9-E521-8582638EC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318" y="3063360"/>
            <a:ext cx="479763" cy="47976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394F975-B605-DB58-3619-99F1A39A2BC3}"/>
              </a:ext>
            </a:extLst>
          </p:cNvPr>
          <p:cNvSpPr txBox="1"/>
          <p:nvPr/>
        </p:nvSpPr>
        <p:spPr>
          <a:xfrm>
            <a:off x="1348952" y="4915795"/>
            <a:ext cx="9973858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C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endParaRPr lang="es-C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REGEXP_EXTRACT(Columna1, </a:t>
            </a:r>
            <a:r>
              <a:rPr lang="es-C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'(asus|lenovo|hp|acer|advance|alfalink|...)'</a:t>
            </a:r>
            <a:r>
              <a:rPr lang="es-C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'i'</a:t>
            </a:r>
            <a:r>
              <a:rPr lang="es-C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C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s-C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Brand</a:t>
            </a:r>
          </a:p>
          <a:p>
            <a:r>
              <a:rPr lang="es-C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s-C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TABLE1;</a:t>
            </a:r>
          </a:p>
        </p:txBody>
      </p:sp>
      <p:pic>
        <p:nvPicPr>
          <p:cNvPr id="11" name="Gráfico 10" descr="Marca de insignia1 contorno">
            <a:extLst>
              <a:ext uri="{FF2B5EF4-FFF2-40B4-BE49-F238E27FC236}">
                <a16:creationId xmlns:a16="http://schemas.microsoft.com/office/drawing/2014/main" id="{5ED73B46-75D8-99F8-7BCC-8BF60A941A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425" y="5250631"/>
            <a:ext cx="530656" cy="53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8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B2165-1B16-A717-3C78-5790E138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b="1" dirty="0">
                <a:solidFill>
                  <a:srgbClr val="FFFF00"/>
                </a:solidFill>
              </a:rPr>
              <a:t>#3</a:t>
            </a:r>
            <a:br>
              <a:rPr lang="es-CR" b="1" dirty="0">
                <a:solidFill>
                  <a:srgbClr val="FFFF00"/>
                </a:solidFill>
              </a:rPr>
            </a:br>
            <a:r>
              <a:rPr lang="es-ES" sz="3400" b="1" dirty="0">
                <a:solidFill>
                  <a:schemeClr val="bg1"/>
                </a:solidFill>
              </a:rPr>
              <a:t>Convertir una lista larga con la Clausula IN en una tabla temporal</a:t>
            </a:r>
            <a:endParaRPr lang="es-CR" sz="3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3328AC0-293C-D5A1-7320-B93789825DA1}"/>
              </a:ext>
            </a:extLst>
          </p:cNvPr>
          <p:cNvSpPr txBox="1"/>
          <p:nvPr/>
        </p:nvSpPr>
        <p:spPr>
          <a:xfrm>
            <a:off x="615461" y="2353495"/>
            <a:ext cx="4786532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TABLA1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Columnaid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123,345,567,892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4F47592-597A-07E2-2CBC-B829BA2B930A}"/>
              </a:ext>
            </a:extLst>
          </p:cNvPr>
          <p:cNvSpPr txBox="1"/>
          <p:nvPr/>
        </p:nvSpPr>
        <p:spPr>
          <a:xfrm>
            <a:off x="5727895" y="2353495"/>
            <a:ext cx="6098344" cy="42473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TABLA1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T1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Columnaid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STRING_SPLIT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'123,345,567'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bar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CROSS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JOIN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UNNEST (bar)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T1(Columnaid)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TABLE2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T2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T1.Columnaid = T2.Columnaid;</a:t>
            </a:r>
          </a:p>
        </p:txBody>
      </p:sp>
      <p:pic>
        <p:nvPicPr>
          <p:cNvPr id="8" name="Gráfico 7" descr="Insignia de cruz contorno">
            <a:extLst>
              <a:ext uri="{FF2B5EF4-FFF2-40B4-BE49-F238E27FC236}">
                <a16:creationId xmlns:a16="http://schemas.microsoft.com/office/drawing/2014/main" id="{84EEE06F-2939-1643-718B-25CF21855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8845" y="1690688"/>
            <a:ext cx="479763" cy="479763"/>
          </a:xfrm>
          <a:prstGeom prst="rect">
            <a:avLst/>
          </a:prstGeom>
        </p:spPr>
      </p:pic>
      <p:pic>
        <p:nvPicPr>
          <p:cNvPr id="9" name="Gráfico 8" descr="Marca de insignia1 contorno">
            <a:extLst>
              <a:ext uri="{FF2B5EF4-FFF2-40B4-BE49-F238E27FC236}">
                <a16:creationId xmlns:a16="http://schemas.microsoft.com/office/drawing/2014/main" id="{72C5F6A0-8E71-721F-6B04-0AF175E7BC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7067" y="1690688"/>
            <a:ext cx="530656" cy="53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5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CEA7E-2659-458F-9933-060B7E19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b="1" dirty="0">
                <a:solidFill>
                  <a:srgbClr val="FFFF00"/>
                </a:solidFill>
              </a:rPr>
              <a:t>#4</a:t>
            </a:r>
            <a:br>
              <a:rPr lang="es-CR" b="1" dirty="0">
                <a:solidFill>
                  <a:srgbClr val="FFFF00"/>
                </a:solidFill>
              </a:rPr>
            </a:br>
            <a:r>
              <a:rPr lang="es-ES" sz="3400" b="1" dirty="0">
                <a:solidFill>
                  <a:schemeClr val="bg1"/>
                </a:solidFill>
              </a:rPr>
              <a:t>Ordena tus clausulas JOIN desde las tablas más grandes a las tablas más pequeñas</a:t>
            </a:r>
            <a:endParaRPr lang="es-CR" sz="3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AC6DDF3-0096-C6DE-CB26-B22901A5661C}"/>
              </a:ext>
            </a:extLst>
          </p:cNvPr>
          <p:cNvSpPr txBox="1"/>
          <p:nvPr/>
        </p:nvSpPr>
        <p:spPr>
          <a:xfrm>
            <a:off x="838200" y="2678449"/>
            <a:ext cx="4732606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C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s-C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</a:p>
          <a:p>
            <a:r>
              <a:rPr lang="es-C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endParaRPr lang="es-C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SMALLTABLA</a:t>
            </a:r>
          </a:p>
          <a:p>
            <a:r>
              <a:rPr lang="es-C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JOIN</a:t>
            </a:r>
            <a:endParaRPr lang="es-C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LARGESTTABLA</a:t>
            </a:r>
          </a:p>
          <a:p>
            <a:r>
              <a:rPr lang="es-C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s-C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SMALLTABLA.ID = LARGESTTABLA.ID;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90C59F-4D9D-7AF4-CBE7-3241C8643155}"/>
              </a:ext>
            </a:extLst>
          </p:cNvPr>
          <p:cNvSpPr txBox="1"/>
          <p:nvPr/>
        </p:nvSpPr>
        <p:spPr>
          <a:xfrm>
            <a:off x="6621194" y="2669966"/>
            <a:ext cx="4732606" cy="34163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C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s-C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C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LARGETABLA.Nombre, </a:t>
            </a:r>
          </a:p>
          <a:p>
            <a:r>
              <a:rPr lang="es-C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LARGETABLA.Apellido, </a:t>
            </a:r>
          </a:p>
          <a:p>
            <a:r>
              <a:rPr lang="es-C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SMALLTABLA.Telefono</a:t>
            </a:r>
          </a:p>
          <a:p>
            <a:r>
              <a:rPr lang="es-C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endParaRPr lang="es-C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LARGETABLA</a:t>
            </a:r>
          </a:p>
          <a:p>
            <a:r>
              <a:rPr lang="es-C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JOIN</a:t>
            </a:r>
            <a:endParaRPr lang="es-C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C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SMALLTABLA</a:t>
            </a:r>
          </a:p>
          <a:p>
            <a:r>
              <a:rPr lang="es-C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s-C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C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SMALLTABLA.ID = LARGETABLA.ID</a:t>
            </a:r>
          </a:p>
          <a:p>
            <a:r>
              <a:rPr lang="es-C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s-C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s-C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LARGETABLA.Ciudad = </a:t>
            </a:r>
            <a:r>
              <a:rPr lang="es-C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'Madrid'</a:t>
            </a:r>
            <a:r>
              <a:rPr lang="es-C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8" name="Gráfico 7" descr="Insignia de cruz contorno">
            <a:extLst>
              <a:ext uri="{FF2B5EF4-FFF2-40B4-BE49-F238E27FC236}">
                <a16:creationId xmlns:a16="http://schemas.microsoft.com/office/drawing/2014/main" id="{341F9543-B13E-9181-F4AE-04DC23E48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8845" y="1919240"/>
            <a:ext cx="479763" cy="479763"/>
          </a:xfrm>
          <a:prstGeom prst="rect">
            <a:avLst/>
          </a:prstGeom>
        </p:spPr>
      </p:pic>
      <p:pic>
        <p:nvPicPr>
          <p:cNvPr id="9" name="Gráfico 8" descr="Marca de insignia1 contorno">
            <a:extLst>
              <a:ext uri="{FF2B5EF4-FFF2-40B4-BE49-F238E27FC236}">
                <a16:creationId xmlns:a16="http://schemas.microsoft.com/office/drawing/2014/main" id="{5F1E5E7A-9542-F4C4-8151-CD2A10B0A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7067" y="1919240"/>
            <a:ext cx="530656" cy="53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6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5C6DC-5BE7-CFD6-73EB-0061EC39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b="1" dirty="0">
                <a:solidFill>
                  <a:srgbClr val="FFFF00"/>
                </a:solidFill>
              </a:rPr>
              <a:t>#5</a:t>
            </a:r>
            <a:br>
              <a:rPr lang="es-CR" b="1" dirty="0">
                <a:solidFill>
                  <a:srgbClr val="FFFF00"/>
                </a:solidFill>
              </a:rPr>
            </a:br>
            <a:r>
              <a:rPr lang="es-ES" sz="2200" b="1" dirty="0">
                <a:solidFill>
                  <a:schemeClr val="bg1"/>
                </a:solidFill>
              </a:rPr>
              <a:t>Si tienes tablas con fechas en formato string y una de las tablas solo tiene columnas para los valores de DAY, MONTH, YEAR Usa el siguiente JOIN</a:t>
            </a:r>
            <a:endParaRPr lang="es-CR" sz="2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F27CBB5-95C8-36C1-182F-0BA82272A6A4}"/>
              </a:ext>
            </a:extLst>
          </p:cNvPr>
          <p:cNvSpPr txBox="1"/>
          <p:nvPr/>
        </p:nvSpPr>
        <p:spPr>
          <a:xfrm>
            <a:off x="2665534" y="2131036"/>
            <a:ext cx="6868552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TABLA1 A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JOIN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TABLA2 B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A.DATE = </a:t>
            </a:r>
            <a:r>
              <a:rPr lang="en-US" sz="1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(B.YEAR,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B.MONTH,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,B.DAY);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7CA361-921E-509D-2121-89931061765B}"/>
              </a:ext>
            </a:extLst>
          </p:cNvPr>
          <p:cNvSpPr txBox="1"/>
          <p:nvPr/>
        </p:nvSpPr>
        <p:spPr>
          <a:xfrm>
            <a:off x="2657914" y="4068136"/>
            <a:ext cx="6876172" cy="21236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TABLA1 A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JOIN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(B.YEAR,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B.MONTH,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,B.DAY)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TABLE2 B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NEW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A.DATE = NEW.DATE;</a:t>
            </a:r>
          </a:p>
        </p:txBody>
      </p:sp>
      <p:pic>
        <p:nvPicPr>
          <p:cNvPr id="8" name="Gráfico 7" descr="Insignia de cruz contorno">
            <a:extLst>
              <a:ext uri="{FF2B5EF4-FFF2-40B4-BE49-F238E27FC236}">
                <a16:creationId xmlns:a16="http://schemas.microsoft.com/office/drawing/2014/main" id="{957BBDE2-AAB9-1193-B579-01743BD33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9665" y="2655397"/>
            <a:ext cx="479763" cy="479763"/>
          </a:xfrm>
          <a:prstGeom prst="rect">
            <a:avLst/>
          </a:prstGeom>
        </p:spPr>
      </p:pic>
      <p:pic>
        <p:nvPicPr>
          <p:cNvPr id="9" name="Gráfico 8" descr="Marca de insignia1 contorno">
            <a:extLst>
              <a:ext uri="{FF2B5EF4-FFF2-40B4-BE49-F238E27FC236}">
                <a16:creationId xmlns:a16="http://schemas.microsoft.com/office/drawing/2014/main" id="{A15969E0-21BA-C1FF-126D-F5760E003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8772" y="4842668"/>
            <a:ext cx="530656" cy="53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1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10A7F-F3ED-77F1-0AC2-BEC92B86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b="1" dirty="0">
                <a:solidFill>
                  <a:srgbClr val="FFFF00"/>
                </a:solidFill>
              </a:rPr>
              <a:t>#6</a:t>
            </a:r>
            <a:br>
              <a:rPr lang="es-CR" b="1" dirty="0">
                <a:solidFill>
                  <a:srgbClr val="FFFF00"/>
                </a:solidFill>
              </a:rPr>
            </a:br>
            <a:r>
              <a:rPr lang="es-ES" sz="3400" b="1" dirty="0">
                <a:solidFill>
                  <a:schemeClr val="bg1"/>
                </a:solidFill>
              </a:rPr>
              <a:t>Siempre agrupa por el atributo/columna con el mayor número de valore únicos</a:t>
            </a:r>
            <a:endParaRPr lang="es-CR" sz="3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B09DAE4-F9A0-E717-502F-2E1B937E09D0}"/>
              </a:ext>
            </a:extLst>
          </p:cNvPr>
          <p:cNvSpPr txBox="1"/>
          <p:nvPr/>
        </p:nvSpPr>
        <p:spPr>
          <a:xfrm>
            <a:off x="596348" y="2961286"/>
            <a:ext cx="5300869" cy="25853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main_category,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sub_category,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itemid,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(price)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TABLE1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 BY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main_category, sub_category, itemid;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384061-3820-3671-6B35-0E5A63ED7BDA}"/>
              </a:ext>
            </a:extLst>
          </p:cNvPr>
          <p:cNvSpPr txBox="1"/>
          <p:nvPr/>
        </p:nvSpPr>
        <p:spPr>
          <a:xfrm>
            <a:off x="6294785" y="2940833"/>
            <a:ext cx="5300869" cy="25853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main_category,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sub_category,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itemid,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(price)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TABLE1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 BY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itemid, sub_category, main_category;</a:t>
            </a:r>
          </a:p>
        </p:txBody>
      </p:sp>
      <p:pic>
        <p:nvPicPr>
          <p:cNvPr id="8" name="Gráfico 7" descr="Insignia de cruz contorno">
            <a:extLst>
              <a:ext uri="{FF2B5EF4-FFF2-40B4-BE49-F238E27FC236}">
                <a16:creationId xmlns:a16="http://schemas.microsoft.com/office/drawing/2014/main" id="{DE31F9D3-9E9D-4139-7E1B-E52652D1A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2098" y="2237292"/>
            <a:ext cx="479763" cy="479763"/>
          </a:xfrm>
          <a:prstGeom prst="rect">
            <a:avLst/>
          </a:prstGeom>
        </p:spPr>
      </p:pic>
      <p:pic>
        <p:nvPicPr>
          <p:cNvPr id="9" name="Gráfico 8" descr="Marca de insignia1 contorno">
            <a:extLst>
              <a:ext uri="{FF2B5EF4-FFF2-40B4-BE49-F238E27FC236}">
                <a16:creationId xmlns:a16="http://schemas.microsoft.com/office/drawing/2014/main" id="{3FF11B38-1716-7422-B81D-E42CA9456B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0320" y="2237292"/>
            <a:ext cx="530656" cy="53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4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C2D60-7D25-EB26-82F6-4D6FC40C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b="1" dirty="0">
                <a:solidFill>
                  <a:srgbClr val="FFFF00"/>
                </a:solidFill>
              </a:rPr>
              <a:t>#7</a:t>
            </a:r>
            <a:br>
              <a:rPr lang="es-CR" b="1" dirty="0">
                <a:solidFill>
                  <a:srgbClr val="FFFF00"/>
                </a:solidFill>
              </a:rPr>
            </a:br>
            <a:r>
              <a:rPr lang="es-ES" sz="3100" b="1" dirty="0">
                <a:solidFill>
                  <a:schemeClr val="bg1"/>
                </a:solidFill>
              </a:rPr>
              <a:t>Evita los subquerys en tu clausula WHERE</a:t>
            </a:r>
            <a:endParaRPr lang="es-CR" sz="31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0EC0A44-0970-F1EB-2AE3-11F013288050}"/>
              </a:ext>
            </a:extLst>
          </p:cNvPr>
          <p:cNvSpPr txBox="1"/>
          <p:nvPr/>
        </p:nvSpPr>
        <p:spPr>
          <a:xfrm>
            <a:off x="838200" y="2688969"/>
            <a:ext cx="4638261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(price)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TABLA1 A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itemid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itemid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TABLE2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4997536-836C-E3F5-8A82-6287F94D5D2C}"/>
              </a:ext>
            </a:extLst>
          </p:cNvPr>
          <p:cNvSpPr txBox="1"/>
          <p:nvPr/>
        </p:nvSpPr>
        <p:spPr>
          <a:xfrm>
            <a:off x="6715541" y="2694685"/>
            <a:ext cx="4359966" cy="34163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T2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itemid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TABLE2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(price)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TOTAL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TABLE1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t1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JOIN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T2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T1.itemid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T2.itemid;</a:t>
            </a:r>
          </a:p>
        </p:txBody>
      </p:sp>
      <p:pic>
        <p:nvPicPr>
          <p:cNvPr id="8" name="Gráfico 7" descr="Insignia de cruz contorno">
            <a:extLst>
              <a:ext uri="{FF2B5EF4-FFF2-40B4-BE49-F238E27FC236}">
                <a16:creationId xmlns:a16="http://schemas.microsoft.com/office/drawing/2014/main" id="{2417C991-D8E5-0254-ED3E-A51833E28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6568" y="1924500"/>
            <a:ext cx="479763" cy="479763"/>
          </a:xfrm>
          <a:prstGeom prst="rect">
            <a:avLst/>
          </a:prstGeom>
        </p:spPr>
      </p:pic>
      <p:pic>
        <p:nvPicPr>
          <p:cNvPr id="9" name="Gráfico 8" descr="Marca de insignia1 contorno">
            <a:extLst>
              <a:ext uri="{FF2B5EF4-FFF2-40B4-BE49-F238E27FC236}">
                <a16:creationId xmlns:a16="http://schemas.microsoft.com/office/drawing/2014/main" id="{EC46DF46-5602-3FDB-467D-680FD63C2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4790" y="1924500"/>
            <a:ext cx="530656" cy="53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0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A8A9C-D17A-B743-1B33-A945D1BD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>
                <a:solidFill>
                  <a:srgbClr val="FFFF00"/>
                </a:solidFill>
              </a:rPr>
              <a:t>#8</a:t>
            </a:r>
            <a:br>
              <a:rPr lang="es-CR" b="1" dirty="0">
                <a:solidFill>
                  <a:srgbClr val="FFFF00"/>
                </a:solidFill>
              </a:rPr>
            </a:br>
            <a:r>
              <a:rPr lang="es-ES" sz="3100" b="1" dirty="0">
                <a:solidFill>
                  <a:schemeClr val="bg1"/>
                </a:solidFill>
              </a:rPr>
              <a:t>Usa la cláusula MAX en lugar de RANK</a:t>
            </a:r>
            <a:endParaRPr lang="es-CR" sz="31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B03860-4998-BC2E-9E7F-235762092D8E}"/>
              </a:ext>
            </a:extLst>
          </p:cNvPr>
          <p:cNvSpPr txBox="1"/>
          <p:nvPr/>
        </p:nvSpPr>
        <p:spPr>
          <a:xfrm>
            <a:off x="1941443" y="2017068"/>
            <a:ext cx="8309113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userid,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rank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over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prdate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RANK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TABLE1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RANK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5A886F6-7835-0DFC-97D2-8EEB28C5485D}"/>
              </a:ext>
            </a:extLst>
          </p:cNvPr>
          <p:cNvSpPr txBox="1"/>
          <p:nvPr/>
        </p:nvSpPr>
        <p:spPr>
          <a:xfrm>
            <a:off x="1941442" y="4374773"/>
            <a:ext cx="8309113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userid,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(prdate)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TABLE1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GROUP BY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(prdate)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Gráfico 7" descr="Insignia de cruz contorno">
            <a:extLst>
              <a:ext uri="{FF2B5EF4-FFF2-40B4-BE49-F238E27FC236}">
                <a16:creationId xmlns:a16="http://schemas.microsoft.com/office/drawing/2014/main" id="{A88B5F7F-4876-66D7-10C7-14BB8DB66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812" y="2774667"/>
            <a:ext cx="479763" cy="479763"/>
          </a:xfrm>
          <a:prstGeom prst="rect">
            <a:avLst/>
          </a:prstGeom>
        </p:spPr>
      </p:pic>
      <p:pic>
        <p:nvPicPr>
          <p:cNvPr id="9" name="Gráfico 8" descr="Marca de insignia1 contorno">
            <a:extLst>
              <a:ext uri="{FF2B5EF4-FFF2-40B4-BE49-F238E27FC236}">
                <a16:creationId xmlns:a16="http://schemas.microsoft.com/office/drawing/2014/main" id="{9E65B809-BA73-1DAB-7E56-02EE9CD44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5919" y="4961938"/>
            <a:ext cx="530656" cy="53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55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733</Words>
  <Application>Microsoft Office PowerPoint</Application>
  <PresentationFormat>Panorámica</PresentationFormat>
  <Paragraphs>153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Tema de Office</vt:lpstr>
      <vt:lpstr>SQL Optimizador</vt:lpstr>
      <vt:lpstr>#1 Sustituir la cláusula LIKE por la función REGEXP_LIKE</vt:lpstr>
      <vt:lpstr>#2 Sustituir la cláusula CASE/WHEN por la función REGEXP_EXTRACT</vt:lpstr>
      <vt:lpstr>#3 Convertir una lista larga con la Clausula IN en una tabla temporal</vt:lpstr>
      <vt:lpstr>#4 Ordena tus clausulas JOIN desde las tablas más grandes a las tablas más pequeñas</vt:lpstr>
      <vt:lpstr>#5 Si tienes tablas con fechas en formato string y una de las tablas solo tiene columnas para los valores de DAY, MONTH, YEAR Usa el siguiente JOIN</vt:lpstr>
      <vt:lpstr>#6 Siempre agrupa por el atributo/columna con el mayor número de valore únicos</vt:lpstr>
      <vt:lpstr>#7 Evita los subquerys en tu clausula WHERE</vt:lpstr>
      <vt:lpstr>#8 Usa la cláusula MAX en lugar de RANK</vt:lpstr>
      <vt:lpstr>#9 Otros Consejos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Optimizador</dc:title>
  <dc:creator>Axel Herrera</dc:creator>
  <cp:lastModifiedBy>Axel Herrera</cp:lastModifiedBy>
  <cp:revision>2</cp:revision>
  <dcterms:created xsi:type="dcterms:W3CDTF">2024-02-25T05:40:52Z</dcterms:created>
  <dcterms:modified xsi:type="dcterms:W3CDTF">2024-02-25T23:58:26Z</dcterms:modified>
</cp:coreProperties>
</file>