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5" r:id="rId18"/>
    <p:sldId id="276" r:id="rId19"/>
    <p:sldId id="272" r:id="rId20"/>
    <p:sldId id="279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496C-B31A-4C10-B8F0-946A87500D9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F75E1-12BF-4396-B279-A4DA8A8268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54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F75E1-12BF-4396-B279-A4DA8A8268B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19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1"/>
          <p:cNvSpPr/>
          <p:nvPr/>
        </p:nvSpPr>
        <p:spPr>
          <a:xfrm>
            <a:off x="9146621" y="1249405"/>
            <a:ext cx="3045379" cy="4384710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12"/>
          <p:cNvSpPr/>
          <p:nvPr/>
        </p:nvSpPr>
        <p:spPr>
          <a:xfrm>
            <a:off x="0" y="1237089"/>
            <a:ext cx="2910368" cy="4397512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0433"/>
            <a:ext cx="8534400" cy="2193308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200000" cy="60891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634601"/>
                </a:lnTo>
                <a:lnTo>
                  <a:pt x="208067" y="5624095"/>
                </a:lnTo>
                <a:cubicBezTo>
                  <a:pt x="1317232" y="5511453"/>
                  <a:pt x="2182776" y="4574729"/>
                  <a:pt x="2182776" y="3435845"/>
                </a:cubicBezTo>
                <a:cubicBezTo>
                  <a:pt x="2182776" y="2296961"/>
                  <a:pt x="1317232" y="1360238"/>
                  <a:pt x="208067" y="1247596"/>
                </a:cubicBezTo>
                <a:lnTo>
                  <a:pt x="0" y="1237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1"/>
          <p:cNvSpPr/>
          <p:nvPr/>
        </p:nvSpPr>
        <p:spPr>
          <a:xfrm>
            <a:off x="9146621" y="1249405"/>
            <a:ext cx="3045379" cy="4384710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0433"/>
            <a:ext cx="8534400" cy="2193308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717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9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3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11"/>
          <p:cNvSpPr/>
          <p:nvPr/>
        </p:nvSpPr>
        <p:spPr>
          <a:xfrm rot="10800000">
            <a:off x="7924801" y="2"/>
            <a:ext cx="4267199" cy="320039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0699" y="2651760"/>
            <a:ext cx="8478943" cy="3058160"/>
          </a:xfrm>
        </p:spPr>
        <p:txBody>
          <a:bodyPr anchor="t" anchorCtr="0"/>
          <a:lstStyle>
            <a:lvl1pPr algn="l">
              <a:defRPr sz="4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L-Shape 8"/>
          <p:cNvSpPr/>
          <p:nvPr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0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18849" y="2651760"/>
            <a:ext cx="8478943" cy="3058160"/>
          </a:xfrm>
        </p:spPr>
        <p:txBody>
          <a:bodyPr anchor="t" anchorCtr="0"/>
          <a:lstStyle>
            <a:lvl1pPr algn="l">
              <a:defRPr sz="4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L-Shape 8"/>
          <p:cNvSpPr/>
          <p:nvPr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04672"/>
            <a:ext cx="1874589" cy="629768"/>
          </a:xfrm>
          <a:prstGeom prst="rect">
            <a:avLst/>
          </a:prstGeom>
        </p:spPr>
      </p:pic>
      <p:sp>
        <p:nvSpPr>
          <p:cNvPr id="15" name="Rectangle 13"/>
          <p:cNvSpPr/>
          <p:nvPr/>
        </p:nvSpPr>
        <p:spPr>
          <a:xfrm rot="5400000">
            <a:off x="8458201" y="-533397"/>
            <a:ext cx="3200396" cy="4267197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72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8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2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9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11464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6293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CE31-0142-4D8C-89C1-07AB6542DEED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L-Shape 8"/>
          <p:cNvSpPr/>
          <p:nvPr/>
        </p:nvSpPr>
        <p:spPr>
          <a:xfrm>
            <a:off x="0" y="6065520"/>
            <a:ext cx="1056640" cy="79248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10663424" y="-1"/>
            <a:ext cx="1528577" cy="1146433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27" y="6356351"/>
            <a:ext cx="961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47CE59A-1937-4703-B525-035912512A60}" type="slidenum">
              <a:rPr lang="en-AU" smtClean="0"/>
              <a:t>‹#›</a:t>
            </a:fld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6096113"/>
            <a:ext cx="1874589" cy="6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85-191F-CC7F-CC07-C9A6933DB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Decision Making – ABP chess project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37467-54F2-F437-E7D3-E3E9F481A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Kee Chew Huang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71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 - Revisit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Chessman(Piece, Color, Row, Col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).</a:t>
            </a:r>
          </a:p>
          <a:p>
            <a:r>
              <a:rPr lang="en-US" dirty="0"/>
              <a:t>Guarded(Row, Col, Color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).</a:t>
            </a:r>
          </a:p>
          <a:p>
            <a:r>
              <a:rPr lang="en-US" dirty="0"/>
              <a:t>Check(Color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 :- 	Guarded(Row, Col, Color2</a:t>
            </a:r>
            <a:r>
              <a:rPr lang="en-US" dirty="0">
                <a:solidFill>
                  <a:srgbClr val="FF0000"/>
                </a:solidFill>
              </a:rPr>
              <a:t> , Time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							Chessman(king, Color, Row, Col</a:t>
            </a:r>
            <a:r>
              <a:rPr lang="en-US" dirty="0">
                <a:solidFill>
                  <a:srgbClr val="FF0000"/>
                </a:solidFill>
              </a:rPr>
              <a:t> , 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				Color1 != Color2.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6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941-72AA-BBA3-6C14-D0952C86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EAEA-1DE5-989E-9823-4446D5C7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move?</a:t>
            </a:r>
          </a:p>
          <a:p>
            <a:pPr lvl="1"/>
            <a:r>
              <a:rPr lang="en-US" dirty="0"/>
              <a:t>Pre: A chessman at (R0,C0) guarding spot (R,C) on the board</a:t>
            </a:r>
          </a:p>
          <a:p>
            <a:pPr lvl="1"/>
            <a:r>
              <a:rPr lang="en-US" dirty="0"/>
              <a:t>Add: The chessman new position is on (R,C)</a:t>
            </a:r>
          </a:p>
          <a:p>
            <a:pPr lvl="1"/>
            <a:r>
              <a:rPr lang="en-US" dirty="0"/>
              <a:t>Del: The chessman is no longer at (R0, C0)</a:t>
            </a:r>
            <a:endParaRPr lang="en-AU" dirty="0"/>
          </a:p>
          <a:p>
            <a:pPr lvl="1"/>
            <a:endParaRPr lang="en-US" dirty="0"/>
          </a:p>
          <a:p>
            <a:r>
              <a:rPr lang="en-US" dirty="0"/>
              <a:t>How to specify the time step?</a:t>
            </a:r>
          </a:p>
          <a:p>
            <a:r>
              <a:rPr lang="en-US" dirty="0"/>
              <a:t>{Move(R0, C0, R, C, T) : guarded(R, C, </a:t>
            </a:r>
            <a:r>
              <a:rPr lang="en-US" dirty="0">
                <a:solidFill>
                  <a:srgbClr val="FF0000"/>
                </a:solidFill>
              </a:rPr>
              <a:t>R0, C0</a:t>
            </a:r>
            <a:r>
              <a:rPr lang="en-US" dirty="0"/>
              <a:t>, T)} =1 :- time(T).</a:t>
            </a:r>
          </a:p>
        </p:txBody>
      </p:sp>
    </p:spTree>
    <p:extLst>
      <p:ext uri="{BB962C8B-B14F-4D97-AF65-F5344CB8AC3E}">
        <p14:creationId xmlns:p14="http://schemas.microsoft.com/office/powerpoint/2010/main" val="28491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941-72AA-BBA3-6C14-D0952C86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EAEA-1DE5-989E-9823-4446D5C7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a move?</a:t>
            </a:r>
          </a:p>
          <a:p>
            <a:pPr lvl="1"/>
            <a:r>
              <a:rPr lang="en-US" dirty="0"/>
              <a:t>Pre: A chessman at (R0,C0) guarding spot (R,C) on the board</a:t>
            </a:r>
          </a:p>
          <a:p>
            <a:pPr lvl="1"/>
            <a:r>
              <a:rPr lang="en-US" dirty="0"/>
              <a:t>Add: The chessman new position is on (R,C)</a:t>
            </a:r>
          </a:p>
          <a:p>
            <a:pPr lvl="1"/>
            <a:r>
              <a:rPr lang="en-US" dirty="0"/>
              <a:t>Del: The chessman is no longer at (R0, C0)</a:t>
            </a:r>
            <a:endParaRPr lang="en-AU" dirty="0"/>
          </a:p>
          <a:p>
            <a:pPr lvl="1"/>
            <a:endParaRPr lang="en-US" dirty="0"/>
          </a:p>
          <a:p>
            <a:r>
              <a:rPr lang="en-US" dirty="0"/>
              <a:t>{Move(R0, C0, R, C, T) : guarded(R, C, </a:t>
            </a:r>
            <a:r>
              <a:rPr lang="en-US" dirty="0">
                <a:solidFill>
                  <a:srgbClr val="FF0000"/>
                </a:solidFill>
              </a:rPr>
              <a:t>R0, C0</a:t>
            </a:r>
            <a:r>
              <a:rPr lang="en-US" dirty="0"/>
              <a:t>, T)} =1 :- time(T).</a:t>
            </a:r>
          </a:p>
          <a:p>
            <a:r>
              <a:rPr lang="en-US" dirty="0"/>
              <a:t>Chessman(…, R1, C1, T+1) :- </a:t>
            </a:r>
          </a:p>
          <a:p>
            <a:pPr marL="457200" lvl="1" indent="0">
              <a:buNone/>
            </a:pPr>
            <a:r>
              <a:rPr lang="en-US" dirty="0"/>
              <a:t>	Chessman(…, R0, C0, T+1), </a:t>
            </a:r>
          </a:p>
          <a:p>
            <a:pPr marL="457200" lvl="1" indent="0">
              <a:buNone/>
            </a:pPr>
            <a:r>
              <a:rPr lang="en-US" dirty="0"/>
              <a:t>	move(R0, C0, R1, C1, T).</a:t>
            </a:r>
          </a:p>
          <a:p>
            <a:r>
              <a:rPr lang="en-US" dirty="0"/>
              <a:t>Chessman(…, Row, Col, T+1) :- </a:t>
            </a:r>
          </a:p>
          <a:p>
            <a:pPr marL="457200" lvl="1" indent="0">
              <a:buNone/>
            </a:pPr>
            <a:r>
              <a:rPr lang="en-US" dirty="0"/>
              <a:t>	Chessman(…, Row, Col, T+1),</a:t>
            </a:r>
          </a:p>
          <a:p>
            <a:pPr marL="0" indent="0">
              <a:buNone/>
            </a:pPr>
            <a:r>
              <a:rPr lang="en-US" dirty="0"/>
              <a:t>		move(R0, C0, R1, C1, T).</a:t>
            </a:r>
          </a:p>
          <a:p>
            <a:r>
              <a:rPr lang="en-US" dirty="0"/>
              <a:t>Integrity constraint for no check after move</a:t>
            </a:r>
          </a:p>
        </p:txBody>
      </p:sp>
    </p:spTree>
    <p:extLst>
      <p:ext uri="{BB962C8B-B14F-4D97-AF65-F5344CB8AC3E}">
        <p14:creationId xmlns:p14="http://schemas.microsoft.com/office/powerpoint/2010/main" val="29415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EE3-216D-FECA-930E-F6BCDFB8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dynamic (taking turns)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48F2-8A9C-0F05-9A3F-47B9C9C1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Taking turns should be easy</a:t>
            </a:r>
            <a:r>
              <a:rPr lang="en-AU" altLang="zh-CN" dirty="0"/>
              <a:t>, just alternate the turns at each timestep</a:t>
            </a:r>
          </a:p>
        </p:txBody>
      </p:sp>
    </p:spTree>
    <p:extLst>
      <p:ext uri="{BB962C8B-B14F-4D97-AF65-F5344CB8AC3E}">
        <p14:creationId xmlns:p14="http://schemas.microsoft.com/office/powerpoint/2010/main" val="6337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EE3-216D-FECA-930E-F6BCDFB8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dynamic (taking turns)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48F2-8A9C-0F05-9A3F-47B9C9C1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Taking turns should be easy</a:t>
            </a:r>
            <a:r>
              <a:rPr lang="en-AU" altLang="zh-CN" dirty="0"/>
              <a:t>, just alternate the turns at each timestep</a:t>
            </a:r>
          </a:p>
          <a:p>
            <a:r>
              <a:rPr lang="en-AU" altLang="zh-CN" dirty="0">
                <a:solidFill>
                  <a:srgbClr val="FF0000"/>
                </a:solidFill>
              </a:rPr>
              <a:t>Except it is NOT</a:t>
            </a:r>
          </a:p>
          <a:p>
            <a:r>
              <a:rPr lang="en-AU" altLang="zh-CN" dirty="0"/>
              <a:t>It is difficult to tell </a:t>
            </a:r>
            <a:r>
              <a:rPr lang="en-AU" altLang="zh-CN" dirty="0" err="1"/>
              <a:t>clingo</a:t>
            </a:r>
            <a:r>
              <a:rPr lang="en-AU" altLang="zh-CN" dirty="0"/>
              <a:t> to make smart decision for both team</a:t>
            </a:r>
          </a:p>
          <a:p>
            <a:r>
              <a:rPr lang="en-AU" altLang="zh-CN" dirty="0"/>
              <a:t>We found no chance of doing min-max with </a:t>
            </a:r>
            <a:r>
              <a:rPr lang="en-AU" altLang="zh-CN" dirty="0" err="1"/>
              <a:t>clingo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05979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7B2-5A4F-6163-97C6-D867516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Bypass Unintelligent 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9EED-5F03-8F8F-C681-608666D8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only be one legal move for each black turn</a:t>
            </a:r>
          </a:p>
          <a:p>
            <a:r>
              <a:rPr lang="en-US" dirty="0"/>
              <a:t>A legal move is a move that does not expose own king to attacks</a:t>
            </a:r>
          </a:p>
          <a:p>
            <a:r>
              <a:rPr lang="en-US" i="1" dirty="0"/>
              <a:t>Limitation – a board state is only evaluated with the selected move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9252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7B2-5A4F-6163-97C6-D867516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Bypass Unintelligent 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9EED-5F03-8F8F-C681-608666D8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only be one legal move for each black turn</a:t>
            </a:r>
          </a:p>
          <a:p>
            <a:r>
              <a:rPr lang="en-US" dirty="0"/>
              <a:t>A legal move is a move that does not expose own king to attacks</a:t>
            </a:r>
          </a:p>
          <a:p>
            <a:r>
              <a:rPr lang="en-US" i="1" dirty="0"/>
              <a:t>Limitation – a board state is only evaluated with the selected move</a:t>
            </a:r>
          </a:p>
          <a:p>
            <a:r>
              <a:rPr lang="en-US" dirty="0" err="1">
                <a:highlight>
                  <a:srgbClr val="FFFF00"/>
                </a:highlight>
              </a:rPr>
              <a:t>DynamicMove</a:t>
            </a:r>
            <a:r>
              <a:rPr lang="en-US" dirty="0">
                <a:highlight>
                  <a:srgbClr val="FFFF00"/>
                </a:highlight>
              </a:rPr>
              <a:t>(Row, Col, Row’, Col’, T) to the rescue</a:t>
            </a:r>
          </a:p>
          <a:p>
            <a:r>
              <a:rPr lang="en-US" dirty="0"/>
              <a:t>A dynamic move is a move that only follows the constraint of guarded (potentially exposed the king to attacks)</a:t>
            </a:r>
          </a:p>
          <a:p>
            <a:r>
              <a:rPr lang="en-US" dirty="0"/>
              <a:t>Each board state is now identified by a (</a:t>
            </a:r>
            <a:r>
              <a:rPr lang="en-US" dirty="0" err="1"/>
              <a:t>Dmove</a:t>
            </a:r>
            <a:r>
              <a:rPr lang="en-US" dirty="0"/>
              <a:t>, T) tuple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364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 - Revisit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</a:t>
            </a:r>
            <a:r>
              <a:rPr lang="en-US" dirty="0" err="1">
                <a:solidFill>
                  <a:srgbClr val="FF0000"/>
                </a:solidFill>
              </a:rPr>
              <a:t>Dmove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Piece, Color, Row, Col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).</a:t>
            </a:r>
          </a:p>
          <a:p>
            <a:r>
              <a:rPr lang="en-US" dirty="0"/>
              <a:t>Guarded(</a:t>
            </a:r>
            <a:r>
              <a:rPr lang="en-US" dirty="0" err="1">
                <a:solidFill>
                  <a:srgbClr val="FF0000"/>
                </a:solidFill>
              </a:rPr>
              <a:t>Dmove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Row, Col, Color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).</a:t>
            </a:r>
          </a:p>
          <a:p>
            <a:r>
              <a:rPr lang="en-US" dirty="0"/>
              <a:t>Check(</a:t>
            </a:r>
            <a:r>
              <a:rPr lang="en-US" dirty="0" err="1">
                <a:solidFill>
                  <a:srgbClr val="FF0000"/>
                </a:solidFill>
              </a:rPr>
              <a:t>Dmove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Color</a:t>
            </a:r>
            <a:r>
              <a:rPr lang="en-US" dirty="0">
                <a:solidFill>
                  <a:srgbClr val="FF0000"/>
                </a:solidFill>
              </a:rPr>
              <a:t>, Time</a:t>
            </a:r>
            <a:r>
              <a:rPr lang="en-US" dirty="0"/>
              <a:t>) :- 	</a:t>
            </a:r>
          </a:p>
          <a:p>
            <a:pPr marL="457200" lvl="1" indent="0">
              <a:buNone/>
            </a:pPr>
            <a:r>
              <a:rPr lang="en-US" dirty="0"/>
              <a:t>	Guarded(</a:t>
            </a:r>
            <a:r>
              <a:rPr lang="en-US" dirty="0" err="1">
                <a:solidFill>
                  <a:srgbClr val="FF0000"/>
                </a:solidFill>
              </a:rPr>
              <a:t>Dmove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Row, Col, Color2</a:t>
            </a:r>
            <a:r>
              <a:rPr lang="en-US" dirty="0">
                <a:solidFill>
                  <a:srgbClr val="FF0000"/>
                </a:solidFill>
              </a:rPr>
              <a:t> , Time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		Chessman(</a:t>
            </a:r>
            <a:r>
              <a:rPr lang="en-US" dirty="0" err="1">
                <a:solidFill>
                  <a:srgbClr val="FF0000"/>
                </a:solidFill>
              </a:rPr>
              <a:t>Dmove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king, Color, Row, Col</a:t>
            </a:r>
            <a:r>
              <a:rPr lang="en-US" dirty="0">
                <a:solidFill>
                  <a:srgbClr val="FF0000"/>
                </a:solidFill>
              </a:rPr>
              <a:t> , 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Color1 != Color2.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7B2-5A4F-6163-97C6-D867516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Bypass Unintelligent 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9EED-5F03-8F8F-C681-608666D8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only be one legal move for each black turn</a:t>
            </a:r>
          </a:p>
          <a:p>
            <a:r>
              <a:rPr lang="en-US" dirty="0"/>
              <a:t>A legal move is a move that does not expose own king to attacks</a:t>
            </a:r>
          </a:p>
          <a:p>
            <a:r>
              <a:rPr lang="en-US" i="1" dirty="0"/>
              <a:t>Limitation – a board state is only evaluated with the selected move</a:t>
            </a:r>
          </a:p>
          <a:p>
            <a:r>
              <a:rPr lang="en-US" dirty="0" err="1">
                <a:highlight>
                  <a:srgbClr val="FFFF00"/>
                </a:highlight>
              </a:rPr>
              <a:t>LegalMove</a:t>
            </a:r>
            <a:r>
              <a:rPr lang="en-US" dirty="0">
                <a:highlight>
                  <a:srgbClr val="FFFF00"/>
                </a:highlight>
              </a:rPr>
              <a:t> is a subset of </a:t>
            </a:r>
            <a:r>
              <a:rPr lang="en-US" dirty="0" err="1">
                <a:highlight>
                  <a:srgbClr val="FFFF00"/>
                </a:highlight>
              </a:rPr>
              <a:t>DynamicMove</a:t>
            </a:r>
            <a:r>
              <a:rPr lang="en-US" dirty="0">
                <a:highlight>
                  <a:srgbClr val="FFFF00"/>
                </a:highlight>
              </a:rPr>
              <a:t> that the successor of such </a:t>
            </a:r>
            <a:r>
              <a:rPr lang="en-US" dirty="0" err="1">
                <a:highlight>
                  <a:srgbClr val="FFFF00"/>
                </a:highlight>
              </a:rPr>
              <a:t>Dmove</a:t>
            </a:r>
            <a:r>
              <a:rPr lang="en-US" dirty="0">
                <a:highlight>
                  <a:srgbClr val="FFFF00"/>
                </a:highlight>
              </a:rPr>
              <a:t> do not put the king in check</a:t>
            </a:r>
          </a:p>
          <a:p>
            <a:r>
              <a:rPr lang="en-US" dirty="0"/>
              <a:t>Integrity constraint for only one legal move at black turn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41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0216-9F87-0F78-A14A-FD8AA284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Bypass Unintelligent 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D31D-0E1B-4D09-8ED7-1BC558E6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move definition:</a:t>
            </a:r>
          </a:p>
          <a:p>
            <a:pPr lvl="1"/>
            <a:r>
              <a:rPr lang="en-US" dirty="0"/>
              <a:t>{Move(…, T): </a:t>
            </a:r>
            <a:r>
              <a:rPr lang="en-US" dirty="0" err="1"/>
              <a:t>legalMove</a:t>
            </a:r>
            <a:r>
              <a:rPr lang="en-US" dirty="0"/>
              <a:t>(…, T)} = 1 :- time(T&lt;N), checkmate(N).</a:t>
            </a:r>
          </a:p>
          <a:p>
            <a:r>
              <a:rPr lang="en-US" dirty="0"/>
              <a:t>New checkmate definition</a:t>
            </a:r>
          </a:p>
          <a:p>
            <a:pPr lvl="1"/>
            <a:r>
              <a:rPr lang="en-US" dirty="0"/>
              <a:t>Checkmate(N) :- check(N), {</a:t>
            </a:r>
            <a:r>
              <a:rPr lang="en-US" dirty="0" err="1"/>
              <a:t>legalMove</a:t>
            </a:r>
            <a:r>
              <a:rPr lang="en-US" dirty="0"/>
              <a:t>(…, N)} = 0.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56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2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F67A-DA19-233C-7EDB-805910D2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Bypass Unintelligent 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1D13-0D94-2F46-B399-107DF570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delays the checkmate to follow constraints checkmate in 2 steps</a:t>
            </a:r>
          </a:p>
          <a:p>
            <a:r>
              <a:rPr lang="en-US" dirty="0"/>
              <a:t>Hacky solution: constraint the model such that no successors of the first white move are allowed to put black king in check</a:t>
            </a:r>
          </a:p>
          <a:p>
            <a:r>
              <a:rPr lang="en-US" dirty="0"/>
              <a:t>Since check is pre-req to checkmate, there can be no early checkmate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84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861-2DAF-6F60-63CA-955CC59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53AC-5E64-406A-3B03-BED5CDA2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step to checkmate for white</a:t>
            </a:r>
          </a:p>
          <a:p>
            <a:r>
              <a:rPr lang="en-US" dirty="0"/>
              <a:t>Implemented chess values and tried to minimize white chess values (trying to win with less pieces or less powerful pieces)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55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249D44-847E-83ED-12E1-621B032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9" y="2651760"/>
            <a:ext cx="8478943" cy="305816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7144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Chessman(Piece, Color, Row, Col).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Chessman(Piece, Color, Row, Col).</a:t>
            </a:r>
          </a:p>
          <a:p>
            <a:r>
              <a:rPr lang="en-US" dirty="0"/>
              <a:t>Guarded(Row, Col, Color).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Chessman(Piece, Color, Row, Col).</a:t>
            </a:r>
          </a:p>
          <a:p>
            <a:r>
              <a:rPr lang="en-US" dirty="0"/>
              <a:t>Guarded(Row, Col, Color).</a:t>
            </a:r>
          </a:p>
          <a:p>
            <a:r>
              <a:rPr lang="en-US" dirty="0"/>
              <a:t>Check(Color) :- 	Guarded(Row, Col, Color2), </a:t>
            </a:r>
          </a:p>
          <a:p>
            <a:pPr marL="0" indent="0">
              <a:buNone/>
            </a:pPr>
            <a:r>
              <a:rPr lang="en-US" dirty="0"/>
              <a:t>							Chessman(king, Color, Row, Col)</a:t>
            </a:r>
          </a:p>
          <a:p>
            <a:pPr marL="0" indent="0">
              <a:buNone/>
            </a:pPr>
            <a:r>
              <a:rPr lang="en-US" dirty="0"/>
              <a:t>							Color1 != Color2.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E7F40C-0A43-FDF2-C894-4D238A5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chessboard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6F5BD-D16A-BCE2-F30A-0FDBB3C1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use FEN string to describe a board state</a:t>
            </a:r>
          </a:p>
          <a:p>
            <a:pPr lvl="1"/>
            <a:r>
              <a:rPr lang="en-US" dirty="0" err="1"/>
              <a:t>rnbqkbnr</a:t>
            </a:r>
            <a:r>
              <a:rPr lang="en-US" dirty="0"/>
              <a:t>/</a:t>
            </a:r>
            <a:r>
              <a:rPr lang="en-US" dirty="0" err="1"/>
              <a:t>pppppppp</a:t>
            </a:r>
            <a:r>
              <a:rPr lang="en-US" dirty="0"/>
              <a:t>/8/8/8/8/PPPPPPPP/RNBQKBNR</a:t>
            </a:r>
          </a:p>
          <a:p>
            <a:r>
              <a:rPr lang="en-US" dirty="0"/>
              <a:t>Chessman(Piece, Color, Row, Col).</a:t>
            </a:r>
          </a:p>
          <a:p>
            <a:r>
              <a:rPr lang="en-US" dirty="0"/>
              <a:t>Guarded(Row, Col, Color).</a:t>
            </a:r>
          </a:p>
          <a:p>
            <a:r>
              <a:rPr lang="en-US" dirty="0"/>
              <a:t>Check(Color) :- 	Guarded(Row, Col, Color2), </a:t>
            </a:r>
          </a:p>
          <a:p>
            <a:pPr marL="0" indent="0">
              <a:buNone/>
            </a:pPr>
            <a:r>
              <a:rPr lang="en-US" dirty="0"/>
              <a:t>							Chessman(king, Color, Row, Col)</a:t>
            </a:r>
          </a:p>
          <a:p>
            <a:pPr marL="0" indent="0">
              <a:buNone/>
            </a:pPr>
            <a:r>
              <a:rPr lang="en-US" dirty="0"/>
              <a:t>							Color1 != Color2.</a:t>
            </a:r>
          </a:p>
          <a:p>
            <a:r>
              <a:rPr lang="en-US" dirty="0"/>
              <a:t>Checkmate?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9210-9A15-3EC7-2B5D-4C283F04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Attack – Rooks, Bishops, Queens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5913-84F5-D487-21FB-24F2F47B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common idea of these attack patterns?</a:t>
            </a:r>
          </a:p>
          <a:p>
            <a:pPr lvl="1"/>
            <a:r>
              <a:rPr lang="en-AU" dirty="0"/>
              <a:t>Straight line projecting from the cell the piece is on</a:t>
            </a:r>
          </a:p>
          <a:p>
            <a:pPr lvl="1"/>
            <a:r>
              <a:rPr lang="en-AU" dirty="0"/>
              <a:t>Can be blocked by any chessman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73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9210-9A15-3EC7-2B5D-4C283F04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Attack – Rooks, Bishops, Queens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5913-84F5-D487-21FB-24F2F47B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common idea of these attack patterns?</a:t>
            </a:r>
          </a:p>
          <a:p>
            <a:pPr lvl="1"/>
            <a:r>
              <a:rPr lang="en-AU" dirty="0"/>
              <a:t>Straight line projecting from the cell the piece is on</a:t>
            </a:r>
          </a:p>
          <a:p>
            <a:pPr lvl="1"/>
            <a:r>
              <a:rPr lang="en-AU" dirty="0"/>
              <a:t>Can be blocked by any chessman</a:t>
            </a:r>
          </a:p>
          <a:p>
            <a:pPr lvl="1"/>
            <a:endParaRPr lang="en-AU" dirty="0"/>
          </a:p>
          <a:p>
            <a:r>
              <a:rPr lang="en-AU" dirty="0" err="1"/>
              <a:t>Linear_attack</a:t>
            </a:r>
            <a:r>
              <a:rPr lang="en-AU" dirty="0"/>
              <a:t>(Row, Col, </a:t>
            </a:r>
            <a:r>
              <a:rPr lang="en-US" altLang="zh-CN" dirty="0"/>
              <a:t>Direction, </a:t>
            </a:r>
            <a:r>
              <a:rPr lang="en-AU" dirty="0"/>
              <a:t>R0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C0).</a:t>
            </a:r>
            <a:endParaRPr lang="en-AU" dirty="0"/>
          </a:p>
          <a:p>
            <a:r>
              <a:rPr lang="en-AU" dirty="0"/>
              <a:t>Base case – the linear attack begins from the cell the piece is on</a:t>
            </a:r>
          </a:p>
          <a:p>
            <a:r>
              <a:rPr lang="en-AU" dirty="0"/>
              <a:t>Recursive case – the linear attack continues until it hits a chessman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175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941-72AA-BBA3-6C14-D0952C86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EAEA-1DE5-989E-9823-4446D5C7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move?</a:t>
            </a:r>
          </a:p>
          <a:p>
            <a:pPr lvl="1"/>
            <a:r>
              <a:rPr lang="en-US" dirty="0"/>
              <a:t>Pre: A chessman at (R0,C0) guarding spot (R,C) on the board</a:t>
            </a:r>
          </a:p>
          <a:p>
            <a:pPr lvl="1"/>
            <a:r>
              <a:rPr lang="en-US" dirty="0"/>
              <a:t>Add: The chessman new position is on (R,C)</a:t>
            </a:r>
          </a:p>
          <a:p>
            <a:pPr lvl="1"/>
            <a:r>
              <a:rPr lang="en-US" dirty="0"/>
              <a:t>Del: The chessman is no longer at (R0, C0)</a:t>
            </a:r>
            <a:endParaRPr lang="en-AU" dirty="0"/>
          </a:p>
          <a:p>
            <a:pPr lvl="1"/>
            <a:endParaRPr lang="en-US" dirty="0"/>
          </a:p>
          <a:p>
            <a:r>
              <a:rPr lang="en-US" dirty="0"/>
              <a:t>How to specify the time step?</a:t>
            </a:r>
          </a:p>
        </p:txBody>
      </p:sp>
    </p:spTree>
    <p:extLst>
      <p:ext uri="{BB962C8B-B14F-4D97-AF65-F5344CB8AC3E}">
        <p14:creationId xmlns:p14="http://schemas.microsoft.com/office/powerpoint/2010/main" val="3557911706"/>
      </p:ext>
    </p:extLst>
  </p:cSld>
  <p:clrMapOvr>
    <a:masterClrMapping/>
  </p:clrMapOvr>
</p:sld>
</file>

<file path=ppt/theme/theme1.xml><?xml version="1.0" encoding="utf-8"?>
<a:theme xmlns:a="http://schemas.openxmlformats.org/drawingml/2006/main" name="RMIT template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 template" id="{6000DEC6-F096-4E74-B2AD-491D62BCEC77}" vid="{D33987F9-2003-4185-BCFE-67887EE306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 template</Template>
  <TotalTime>687</TotalTime>
  <Words>1284</Words>
  <Application>Microsoft Office PowerPoint</Application>
  <PresentationFormat>Widescreen</PresentationFormat>
  <Paragraphs>133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RMIT template</vt:lpstr>
      <vt:lpstr>Intelligent Decision Making – ABP chess project</vt:lpstr>
      <vt:lpstr>Representing a chessboard</vt:lpstr>
      <vt:lpstr>Representing a chessboard</vt:lpstr>
      <vt:lpstr>Representing a chessboard</vt:lpstr>
      <vt:lpstr>Representing a chessboard</vt:lpstr>
      <vt:lpstr>Representing a chessboard</vt:lpstr>
      <vt:lpstr>Linear Attack – Rooks, Bishops, Queens</vt:lpstr>
      <vt:lpstr>Linear Attack – Rooks, Bishops, Queens</vt:lpstr>
      <vt:lpstr>Planning</vt:lpstr>
      <vt:lpstr>Representing a chessboard - Revisit</vt:lpstr>
      <vt:lpstr>Planning</vt:lpstr>
      <vt:lpstr>Planning</vt:lpstr>
      <vt:lpstr>Planning – dynamic (taking turns)</vt:lpstr>
      <vt:lpstr>Planning – dynamic (taking turns)</vt:lpstr>
      <vt:lpstr>Planning – Bypass Unintelligent Move</vt:lpstr>
      <vt:lpstr>Planning – Bypass Unintelligent Move</vt:lpstr>
      <vt:lpstr>Representing a chessboard - Revisit</vt:lpstr>
      <vt:lpstr>Planning – Bypass Unintelligent Move</vt:lpstr>
      <vt:lpstr>Planning – Bypass Unintelligent Move</vt:lpstr>
      <vt:lpstr>Planning – Bypass Unintelligent Move</vt:lpstr>
      <vt:lpstr>Optimisation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Decision Making – ABP chess project</dc:title>
  <dc:creator>Kee Chew Huang</dc:creator>
  <cp:lastModifiedBy>Kee Chew Huang</cp:lastModifiedBy>
  <cp:revision>3</cp:revision>
  <dcterms:created xsi:type="dcterms:W3CDTF">2022-06-05T13:02:05Z</dcterms:created>
  <dcterms:modified xsi:type="dcterms:W3CDTF">2022-06-13T00:32:24Z</dcterms:modified>
</cp:coreProperties>
</file>