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60" r:id="rId4"/>
    <p:sldId id="262"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09" autoAdjust="0"/>
  </p:normalViewPr>
  <p:slideViewPr>
    <p:cSldViewPr>
      <p:cViewPr>
        <p:scale>
          <a:sx n="33" d="100"/>
          <a:sy n="33" d="100"/>
        </p:scale>
        <p:origin x="-3024" y="-17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10C64-C4DD-4B65-B68E-44601F406FDF}" type="datetimeFigureOut">
              <a:rPr lang="en-US" smtClean="0"/>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7FB0BC-9D9F-4DEC-809D-CECABD230BE3}" type="slidenum">
              <a:rPr lang="en-US" smtClean="0"/>
              <a:t>‹#›</a:t>
            </a:fld>
            <a:endParaRPr lang="en-US"/>
          </a:p>
        </p:txBody>
      </p:sp>
    </p:spTree>
    <p:extLst>
      <p:ext uri="{BB962C8B-B14F-4D97-AF65-F5344CB8AC3E}">
        <p14:creationId xmlns:p14="http://schemas.microsoft.com/office/powerpoint/2010/main" val="168026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http://www.sbcountywines.com/uploads/2/2/1/6/22166752/santa_barbara_wine_country_touring_guide_2014.pdf</a:t>
            </a:r>
          </a:p>
          <a:p>
            <a:endParaRPr lang="en-US" dirty="0" smtClean="0"/>
          </a:p>
          <a:p>
            <a:r>
              <a:rPr lang="en-US" dirty="0" smtClean="0"/>
              <a:t>Santa Maria Valley</a:t>
            </a:r>
          </a:p>
          <a:p>
            <a:r>
              <a:rPr lang="en-US" dirty="0" smtClean="0"/>
              <a:t>The often foggy and windswept Santa Maria Valley is the northern most</a:t>
            </a:r>
            <a:r>
              <a:rPr lang="en-US" baseline="0" dirty="0" smtClean="0"/>
              <a:t> </a:t>
            </a:r>
            <a:r>
              <a:rPr lang="en-US" dirty="0" smtClean="0"/>
              <a:t>appellation in Santa Barbara County. The region’s first officially approved</a:t>
            </a:r>
          </a:p>
          <a:p>
            <a:r>
              <a:rPr lang="en-US" dirty="0" smtClean="0"/>
              <a:t>American </a:t>
            </a:r>
            <a:r>
              <a:rPr lang="en-US" dirty="0" err="1" smtClean="0"/>
              <a:t>Viticultural</a:t>
            </a:r>
            <a:r>
              <a:rPr lang="en-US" dirty="0" smtClean="0"/>
              <a:t> Area (AVA) enjoys extremely complex soil conditions and diverse microclimates. Chardonnay and Pinot Noir are two varietals which especially benefit from the ocean’s influence, and are the flagship wines of this appellation.</a:t>
            </a:r>
          </a:p>
          <a:p>
            <a:endParaRPr lang="en-US" dirty="0" smtClean="0"/>
          </a:p>
          <a:p>
            <a:r>
              <a:rPr lang="en-US" dirty="0" smtClean="0"/>
              <a:t>Santa Ynez Valley</a:t>
            </a:r>
          </a:p>
          <a:p>
            <a:r>
              <a:rPr lang="en-US" dirty="0" smtClean="0"/>
              <a:t>Santa Ynez Valley is a long, east-west corridor with very cool temperatures on the coast that become progressively warmer inland. Consequently, several varietals do well from Pinot Noir in the west to Cabernet Sauvignon and Merlot in the east. Several Rhône and Italian grape varietals have also gained acclaim in this versatile Santa Barbara County AVA. The largest concentration of wineries is in the Santa Ynez Valley appellation. From one-person labors of love to multi-thousand case operations, each has a dedication to producing wine that truly reflects the high quality and broad diversity of local grapes.</a:t>
            </a:r>
          </a:p>
          <a:p>
            <a:endParaRPr lang="en-US" dirty="0" smtClean="0"/>
          </a:p>
          <a:p>
            <a:r>
              <a:rPr lang="en-US" dirty="0" smtClean="0"/>
              <a:t>Sta. Rita Hills</a:t>
            </a:r>
          </a:p>
          <a:p>
            <a:r>
              <a:rPr lang="en-US" dirty="0" smtClean="0"/>
              <a:t>Sta. Rita Hills is an AVA within the Santa Ynez Valley AVA. Located on the far western end of the long corridor, the marine influence is directly off the ocean providing an extremely cool climate. It is an optimal place to grow its hallmark Pinot Noir and Chardonnay.</a:t>
            </a:r>
          </a:p>
          <a:p>
            <a:endParaRPr lang="en-US" dirty="0" smtClean="0"/>
          </a:p>
          <a:p>
            <a:r>
              <a:rPr lang="en-US" dirty="0" smtClean="0"/>
              <a:t>Happy Canyon</a:t>
            </a:r>
          </a:p>
          <a:p>
            <a:r>
              <a:rPr lang="en-US" dirty="0" smtClean="0"/>
              <a:t>Happy Canyon is a relatively new winegrowing region recently granted its own AVA. Located in the far eastern edge of the Santa Ynez Valley AVA, it delves into the San Rafael Mountains just northwest of Lake </a:t>
            </a:r>
            <a:r>
              <a:rPr lang="en-US" dirty="0" err="1" smtClean="0"/>
              <a:t>Cachuma</a:t>
            </a:r>
            <a:r>
              <a:rPr lang="en-US" dirty="0" smtClean="0"/>
              <a:t>. Its inland position means a significantly warmer climate. This region is best suited for growing Bordeaux varieties Cabernet Franc, Cabernet Sauvignon, Merlot, Petit </a:t>
            </a:r>
            <a:r>
              <a:rPr lang="en-US" dirty="0" err="1" smtClean="0"/>
              <a:t>Verdot</a:t>
            </a:r>
            <a:r>
              <a:rPr lang="en-US" dirty="0" smtClean="0"/>
              <a:t> and Sauvignon Blanc. </a:t>
            </a:r>
          </a:p>
          <a:p>
            <a:endParaRPr lang="en-US" dirty="0" smtClean="0"/>
          </a:p>
          <a:p>
            <a:r>
              <a:rPr lang="en-US" dirty="0" smtClean="0"/>
              <a:t>Ballard Canyon</a:t>
            </a:r>
          </a:p>
          <a:p>
            <a:r>
              <a:rPr lang="en-US" dirty="0" smtClean="0"/>
              <a:t>Ballard Canyon became the fifth official AVA of Santa Barbara County</a:t>
            </a:r>
          </a:p>
          <a:p>
            <a:r>
              <a:rPr lang="en-US" dirty="0" smtClean="0"/>
              <a:t>on October 30th 2013. The 7,800 acre </a:t>
            </a:r>
            <a:r>
              <a:rPr lang="en-US" dirty="0" err="1" smtClean="0"/>
              <a:t>viticultural</a:t>
            </a:r>
            <a:r>
              <a:rPr lang="en-US" dirty="0" smtClean="0"/>
              <a:t> area’s soils and climate</a:t>
            </a:r>
          </a:p>
          <a:p>
            <a:r>
              <a:rPr lang="en-US" dirty="0" smtClean="0"/>
              <a:t>is known for producing distinctive and unique wines, a preponderance of</a:t>
            </a:r>
          </a:p>
          <a:p>
            <a:r>
              <a:rPr lang="en-US" dirty="0" smtClean="0"/>
              <a:t>which are Rhône varietals.</a:t>
            </a:r>
            <a:endParaRPr lang="en-US" dirty="0"/>
          </a:p>
        </p:txBody>
      </p:sp>
      <p:sp>
        <p:nvSpPr>
          <p:cNvPr id="4" name="Slide Number Placeholder 3"/>
          <p:cNvSpPr>
            <a:spLocks noGrp="1"/>
          </p:cNvSpPr>
          <p:nvPr>
            <p:ph type="sldNum" sz="quarter" idx="10"/>
          </p:nvPr>
        </p:nvSpPr>
        <p:spPr/>
        <p:txBody>
          <a:bodyPr/>
          <a:lstStyle/>
          <a:p>
            <a:fld id="{BB7FB0BC-9D9F-4DEC-809D-CECABD230BE3}" type="slidenum">
              <a:rPr lang="en-US" smtClean="0"/>
              <a:t>3</a:t>
            </a:fld>
            <a:endParaRPr lang="en-US"/>
          </a:p>
        </p:txBody>
      </p:sp>
    </p:spTree>
    <p:extLst>
      <p:ext uri="{BB962C8B-B14F-4D97-AF65-F5344CB8AC3E}">
        <p14:creationId xmlns:p14="http://schemas.microsoft.com/office/powerpoint/2010/main" val="261468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726D7B-3054-4389-BD23-29C2AA18BEEB}"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B46C4-2216-447D-93ED-B81E588B1467}" type="slidenum">
              <a:rPr lang="en-US" smtClean="0"/>
              <a:t>‹#›</a:t>
            </a:fld>
            <a:endParaRPr lang="en-US"/>
          </a:p>
        </p:txBody>
      </p:sp>
    </p:spTree>
    <p:extLst>
      <p:ext uri="{BB962C8B-B14F-4D97-AF65-F5344CB8AC3E}">
        <p14:creationId xmlns:p14="http://schemas.microsoft.com/office/powerpoint/2010/main" val="3492687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26D7B-3054-4389-BD23-29C2AA18BEEB}"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B46C4-2216-447D-93ED-B81E588B1467}" type="slidenum">
              <a:rPr lang="en-US" smtClean="0"/>
              <a:t>‹#›</a:t>
            </a:fld>
            <a:endParaRPr lang="en-US"/>
          </a:p>
        </p:txBody>
      </p:sp>
    </p:spTree>
    <p:extLst>
      <p:ext uri="{BB962C8B-B14F-4D97-AF65-F5344CB8AC3E}">
        <p14:creationId xmlns:p14="http://schemas.microsoft.com/office/powerpoint/2010/main" val="7684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26D7B-3054-4389-BD23-29C2AA18BEEB}"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B46C4-2216-447D-93ED-B81E588B1467}" type="slidenum">
              <a:rPr lang="en-US" smtClean="0"/>
              <a:t>‹#›</a:t>
            </a:fld>
            <a:endParaRPr lang="en-US"/>
          </a:p>
        </p:txBody>
      </p:sp>
    </p:spTree>
    <p:extLst>
      <p:ext uri="{BB962C8B-B14F-4D97-AF65-F5344CB8AC3E}">
        <p14:creationId xmlns:p14="http://schemas.microsoft.com/office/powerpoint/2010/main" val="370234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26D7B-3054-4389-BD23-29C2AA18BEEB}"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B46C4-2216-447D-93ED-B81E588B1467}" type="slidenum">
              <a:rPr lang="en-US" smtClean="0"/>
              <a:t>‹#›</a:t>
            </a:fld>
            <a:endParaRPr lang="en-US"/>
          </a:p>
        </p:txBody>
      </p:sp>
    </p:spTree>
    <p:extLst>
      <p:ext uri="{BB962C8B-B14F-4D97-AF65-F5344CB8AC3E}">
        <p14:creationId xmlns:p14="http://schemas.microsoft.com/office/powerpoint/2010/main" val="330926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726D7B-3054-4389-BD23-29C2AA18BEEB}"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B46C4-2216-447D-93ED-B81E588B1467}" type="slidenum">
              <a:rPr lang="en-US" smtClean="0"/>
              <a:t>‹#›</a:t>
            </a:fld>
            <a:endParaRPr lang="en-US"/>
          </a:p>
        </p:txBody>
      </p:sp>
    </p:spTree>
    <p:extLst>
      <p:ext uri="{BB962C8B-B14F-4D97-AF65-F5344CB8AC3E}">
        <p14:creationId xmlns:p14="http://schemas.microsoft.com/office/powerpoint/2010/main" val="332208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726D7B-3054-4389-BD23-29C2AA18BEEB}" type="datetimeFigureOut">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B46C4-2216-447D-93ED-B81E588B1467}" type="slidenum">
              <a:rPr lang="en-US" smtClean="0"/>
              <a:t>‹#›</a:t>
            </a:fld>
            <a:endParaRPr lang="en-US"/>
          </a:p>
        </p:txBody>
      </p:sp>
    </p:spTree>
    <p:extLst>
      <p:ext uri="{BB962C8B-B14F-4D97-AF65-F5344CB8AC3E}">
        <p14:creationId xmlns:p14="http://schemas.microsoft.com/office/powerpoint/2010/main" val="216565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726D7B-3054-4389-BD23-29C2AA18BEEB}" type="datetimeFigureOut">
              <a:rPr lang="en-US" smtClean="0"/>
              <a:t>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1B46C4-2216-447D-93ED-B81E588B1467}" type="slidenum">
              <a:rPr lang="en-US" smtClean="0"/>
              <a:t>‹#›</a:t>
            </a:fld>
            <a:endParaRPr lang="en-US"/>
          </a:p>
        </p:txBody>
      </p:sp>
    </p:spTree>
    <p:extLst>
      <p:ext uri="{BB962C8B-B14F-4D97-AF65-F5344CB8AC3E}">
        <p14:creationId xmlns:p14="http://schemas.microsoft.com/office/powerpoint/2010/main" val="279756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726D7B-3054-4389-BD23-29C2AA18BEEB}" type="datetimeFigureOut">
              <a:rPr lang="en-US" smtClean="0"/>
              <a:t>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1B46C4-2216-447D-93ED-B81E588B1467}" type="slidenum">
              <a:rPr lang="en-US" smtClean="0"/>
              <a:t>‹#›</a:t>
            </a:fld>
            <a:endParaRPr lang="en-US"/>
          </a:p>
        </p:txBody>
      </p:sp>
    </p:spTree>
    <p:extLst>
      <p:ext uri="{BB962C8B-B14F-4D97-AF65-F5344CB8AC3E}">
        <p14:creationId xmlns:p14="http://schemas.microsoft.com/office/powerpoint/2010/main" val="726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26D7B-3054-4389-BD23-29C2AA18BEEB}" type="datetimeFigureOut">
              <a:rPr lang="en-US" smtClean="0"/>
              <a:t>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1B46C4-2216-447D-93ED-B81E588B1467}" type="slidenum">
              <a:rPr lang="en-US" smtClean="0"/>
              <a:t>‹#›</a:t>
            </a:fld>
            <a:endParaRPr lang="en-US"/>
          </a:p>
        </p:txBody>
      </p:sp>
    </p:spTree>
    <p:extLst>
      <p:ext uri="{BB962C8B-B14F-4D97-AF65-F5344CB8AC3E}">
        <p14:creationId xmlns:p14="http://schemas.microsoft.com/office/powerpoint/2010/main" val="73689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26D7B-3054-4389-BD23-29C2AA18BEEB}" type="datetimeFigureOut">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B46C4-2216-447D-93ED-B81E588B1467}" type="slidenum">
              <a:rPr lang="en-US" smtClean="0"/>
              <a:t>‹#›</a:t>
            </a:fld>
            <a:endParaRPr lang="en-US"/>
          </a:p>
        </p:txBody>
      </p:sp>
    </p:spTree>
    <p:extLst>
      <p:ext uri="{BB962C8B-B14F-4D97-AF65-F5344CB8AC3E}">
        <p14:creationId xmlns:p14="http://schemas.microsoft.com/office/powerpoint/2010/main" val="1456890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26D7B-3054-4389-BD23-29C2AA18BEEB}" type="datetimeFigureOut">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B46C4-2216-447D-93ED-B81E588B1467}" type="slidenum">
              <a:rPr lang="en-US" smtClean="0"/>
              <a:t>‹#›</a:t>
            </a:fld>
            <a:endParaRPr lang="en-US"/>
          </a:p>
        </p:txBody>
      </p:sp>
    </p:spTree>
    <p:extLst>
      <p:ext uri="{BB962C8B-B14F-4D97-AF65-F5344CB8AC3E}">
        <p14:creationId xmlns:p14="http://schemas.microsoft.com/office/powerpoint/2010/main" val="295742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26D7B-3054-4389-BD23-29C2AA18BEEB}" type="datetimeFigureOut">
              <a:rPr lang="en-US" smtClean="0"/>
              <a:t>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B46C4-2216-447D-93ED-B81E588B1467}" type="slidenum">
              <a:rPr lang="en-US" smtClean="0"/>
              <a:t>‹#›</a:t>
            </a:fld>
            <a:endParaRPr lang="en-US"/>
          </a:p>
        </p:txBody>
      </p:sp>
    </p:spTree>
    <p:extLst>
      <p:ext uri="{BB962C8B-B14F-4D97-AF65-F5344CB8AC3E}">
        <p14:creationId xmlns:p14="http://schemas.microsoft.com/office/powerpoint/2010/main" val="911540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1: </a:t>
            </a:r>
            <a:r>
              <a:rPr lang="en-US" dirty="0"/>
              <a:t>Touring </a:t>
            </a:r>
            <a:r>
              <a:rPr lang="en-US" dirty="0" smtClean="0"/>
              <a:t>Santa </a:t>
            </a:r>
            <a:r>
              <a:rPr lang="en-US" dirty="0" smtClean="0"/>
              <a:t>Barbara </a:t>
            </a:r>
            <a:r>
              <a:rPr lang="en-US" dirty="0" smtClean="0"/>
              <a:t>Landscape </a:t>
            </a:r>
            <a:r>
              <a:rPr lang="en-US" dirty="0"/>
              <a:t>using ArcGIS</a:t>
            </a:r>
          </a:p>
        </p:txBody>
      </p:sp>
      <p:sp>
        <p:nvSpPr>
          <p:cNvPr id="3" name="Subtitle 2"/>
          <p:cNvSpPr>
            <a:spLocks noGrp="1"/>
          </p:cNvSpPr>
          <p:nvPr>
            <p:ph type="subTitle" idx="1"/>
          </p:nvPr>
        </p:nvSpPr>
        <p:spPr/>
        <p:txBody>
          <a:bodyPr/>
          <a:lstStyle/>
          <a:p>
            <a:r>
              <a:rPr lang="en-US" dirty="0" smtClean="0"/>
              <a:t>Ben Best</a:t>
            </a:r>
          </a:p>
          <a:p>
            <a:r>
              <a:rPr lang="en-US" dirty="0" smtClean="0"/>
              <a:t>January 7, 2015</a:t>
            </a:r>
            <a:endParaRPr lang="en-US" dirty="0"/>
          </a:p>
        </p:txBody>
      </p:sp>
    </p:spTree>
    <p:extLst>
      <p:ext uri="{BB962C8B-B14F-4D97-AF65-F5344CB8AC3E}">
        <p14:creationId xmlns:p14="http://schemas.microsoft.com/office/powerpoint/2010/main" val="386131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http://savorsantabarbarafoodtours.com/wp-content/uploads/2013/10/DSC00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2" y="796458"/>
            <a:ext cx="9126367" cy="606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655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4" name="Picture 6" descr="http://www.sbcountywines.com/uploads/2/2/1/6/22166752/1497447_ori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57642"/>
            <a:ext cx="8458200" cy="63956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anderandwine.com/wp-content/uploads/2013/05/2013-04-27-02.50.37-1024x68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953993"/>
            <a:ext cx="4419600" cy="294352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laurasimak.files.wordpress.com/2014/04/img_325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0401" y="0"/>
            <a:ext cx="5943600" cy="3348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192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Hannah </a:t>
            </a:r>
            <a:r>
              <a:rPr lang="en-US" dirty="0"/>
              <a:t>et al (2013) </a:t>
            </a:r>
            <a:r>
              <a:rPr lang="en-US" b="1" dirty="0"/>
              <a:t>Climate Change, Wine, and Conservation</a:t>
            </a:r>
            <a:r>
              <a:rPr lang="en-US" dirty="0"/>
              <a:t>. </a:t>
            </a:r>
            <a:r>
              <a:rPr lang="en-US" i="1" dirty="0"/>
              <a:t>PNAS</a:t>
            </a:r>
          </a:p>
        </p:txBody>
      </p:sp>
      <p:pic>
        <p:nvPicPr>
          <p:cNvPr id="1026" name="Picture 2" descr="http://www.pnas.org/content/110/17/6907/F1.large.jpg"/>
          <p:cNvPicPr>
            <a:picLocks noChangeAspect="1" noChangeArrowheads="1"/>
          </p:cNvPicPr>
          <p:nvPr/>
        </p:nvPicPr>
        <p:blipFill rotWithShape="1">
          <a:blip r:embed="rId2">
            <a:extLst>
              <a:ext uri="{28A0092B-C50C-407E-A947-70E740481C1C}">
                <a14:useLocalDpi xmlns:a14="http://schemas.microsoft.com/office/drawing/2010/main" val="0"/>
              </a:ext>
            </a:extLst>
          </a:blip>
          <a:srcRect t="63175" r="35625"/>
          <a:stretch/>
        </p:blipFill>
        <p:spPr bwMode="auto">
          <a:xfrm>
            <a:off x="0" y="1752600"/>
            <a:ext cx="9144000" cy="3923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6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pic>
        <p:nvPicPr>
          <p:cNvPr id="2050" name="Picture 2" descr="http://2.bp.blogspot.com/-EIJquu-kCSU/VCCfvoRFSDI/AAAAAAAAAvI/EDYygDnlRDE/s1600/IMG_21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72"/>
            <a:ext cx="9173028" cy="687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811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381</Words>
  <Application>Microsoft Office PowerPoint</Application>
  <PresentationFormat>On-screen Show (4:3)</PresentationFormat>
  <Paragraphs>25</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Lab 1: Touring Santa Barbara Landscape using ArcGIS</vt:lpstr>
      <vt:lpstr>PowerPoint Presentation</vt:lpstr>
      <vt:lpstr>PowerPoint Presentation</vt:lpstr>
      <vt:lpstr>Hannah et al (2013) Climate Change, Wine, and Conservation. PNAS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Touring Landscapes using ArcGIS</dc:title>
  <dc:creator>bbest_student</dc:creator>
  <cp:lastModifiedBy>Ben Best</cp:lastModifiedBy>
  <cp:revision>17</cp:revision>
  <dcterms:created xsi:type="dcterms:W3CDTF">2015-01-08T03:58:17Z</dcterms:created>
  <dcterms:modified xsi:type="dcterms:W3CDTF">2015-01-08T22:07:49Z</dcterms:modified>
</cp:coreProperties>
</file>