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13"/>
  </p:notesMasterIdLst>
  <p:sldIdLst>
    <p:sldId id="313" r:id="rId5"/>
    <p:sldId id="322" r:id="rId6"/>
    <p:sldId id="314" r:id="rId7"/>
    <p:sldId id="320" r:id="rId8"/>
    <p:sldId id="321" r:id="rId9"/>
    <p:sldId id="323" r:id="rId10"/>
    <p:sldId id="316" r:id="rId11"/>
    <p:sldId id="319" r:id="rId12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27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E9EDF0"/>
    <a:srgbClr val="BDD6EF"/>
    <a:srgbClr val="CAF799"/>
    <a:srgbClr val="969696"/>
    <a:srgbClr val="000054"/>
    <a:srgbClr val="00006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58" autoAdjust="0"/>
    <p:restoredTop sz="94660"/>
  </p:normalViewPr>
  <p:slideViewPr>
    <p:cSldViewPr>
      <p:cViewPr varScale="1">
        <p:scale>
          <a:sx n="65" d="100"/>
          <a:sy n="65" d="100"/>
        </p:scale>
        <p:origin x="1636" y="40"/>
      </p:cViewPr>
      <p:guideLst>
        <p:guide orient="horz" pos="2160"/>
        <p:guide orient="horz" pos="52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54145ED-B004-444B-A378-C7E351DD314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823666-C7E6-43E2-B1DF-51C7F936AA52}" type="slidenum">
              <a:rPr lang="de-DE" altLang="de-DE" sz="1200" smtClean="0"/>
              <a:pPr/>
              <a:t>0</a:t>
            </a:fld>
            <a:endParaRPr lang="de-DE" altLang="de-DE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64E01-16A6-4387-99F4-F9E5114A6F8C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9655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74FDA-5178-4206-85B3-D1B006F1F40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0297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274638"/>
            <a:ext cx="2160587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274638"/>
            <a:ext cx="6329363" cy="589756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600BE-4301-4E15-93A1-BF8FD31C256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776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B79B9-2D76-4CE6-A86D-3A85FDFA647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8931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418FA-DC86-4E95-9CE0-52EEA6EAA2D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1898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1911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1911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5C70E-13CC-45F1-A1FE-469ECC0CDD8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987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7AB04-B2FC-4C89-B801-AD01C8A4C68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2230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CC7C3-8445-41FF-BB6C-1132D8C3669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3734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88267-04B6-416E-AE46-3B19E2ABDAC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9334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3BB2F-921B-438C-9C83-AEC6B1EC31B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5774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B34DB-035A-4C8D-BD88-F45D665EFBF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8075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74638"/>
            <a:ext cx="86423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</p:txBody>
      </p:sp>
      <p:grpSp>
        <p:nvGrpSpPr>
          <p:cNvPr id="1028" name="Group 27"/>
          <p:cNvGrpSpPr>
            <a:grpSpLocks/>
          </p:cNvGrpSpPr>
          <p:nvPr userDrawn="1"/>
        </p:nvGrpSpPr>
        <p:grpSpPr bwMode="auto">
          <a:xfrm>
            <a:off x="-39688" y="6399213"/>
            <a:ext cx="9324976" cy="458787"/>
            <a:chOff x="-25" y="4031"/>
            <a:chExt cx="5874" cy="289"/>
          </a:xfrm>
        </p:grpSpPr>
        <p:pic>
          <p:nvPicPr>
            <p:cNvPr id="1030" name="Picture 22" descr="nurStreifenhell_praeso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036"/>
              <a:ext cx="576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23" descr="C-UB-grau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" y="4073"/>
              <a:ext cx="147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Line 25"/>
            <p:cNvSpPr>
              <a:spLocks noChangeShapeType="1"/>
            </p:cNvSpPr>
            <p:nvPr userDrawn="1"/>
          </p:nvSpPr>
          <p:spPr bwMode="auto">
            <a:xfrm>
              <a:off x="-25" y="4031"/>
              <a:ext cx="5874" cy="0"/>
            </a:xfrm>
            <a:prstGeom prst="line">
              <a:avLst/>
            </a:prstGeom>
            <a:noFill/>
            <a:ln w="19050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052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6575" y="6124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7C22C7F-C5D5-4D1B-9FF2-A147C734B41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7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8"/>
          <p:cNvGrpSpPr>
            <a:grpSpLocks/>
          </p:cNvGrpSpPr>
          <p:nvPr/>
        </p:nvGrpSpPr>
        <p:grpSpPr bwMode="auto">
          <a:xfrm>
            <a:off x="-36513" y="-26988"/>
            <a:ext cx="9251951" cy="6911976"/>
            <a:chOff x="-23" y="-17"/>
            <a:chExt cx="5828" cy="4354"/>
          </a:xfrm>
        </p:grpSpPr>
        <p:pic>
          <p:nvPicPr>
            <p:cNvPr id="3078" name="Picture 9" descr="folie_1-k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" y="-17"/>
              <a:ext cx="5783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9" name="Rectangle 10"/>
            <p:cNvSpPr>
              <a:spLocks noChangeArrowheads="1"/>
            </p:cNvSpPr>
            <p:nvPr/>
          </p:nvSpPr>
          <p:spPr bwMode="auto">
            <a:xfrm>
              <a:off x="-23" y="4096"/>
              <a:ext cx="5828" cy="241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700"/>
            </a:p>
          </p:txBody>
        </p:sp>
        <p:pic>
          <p:nvPicPr>
            <p:cNvPr id="3080" name="Picture 11" descr="C-weis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" y="4135"/>
              <a:ext cx="461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1" name="Text Box 12"/>
            <p:cNvSpPr txBox="1">
              <a:spLocks noChangeArrowheads="1"/>
            </p:cNvSpPr>
            <p:nvPr/>
          </p:nvSpPr>
          <p:spPr bwMode="auto">
            <a:xfrm>
              <a:off x="589" y="4161"/>
              <a:ext cx="2449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700">
                  <a:solidFill>
                    <a:schemeClr val="bg1"/>
                  </a:solidFill>
                </a:rPr>
                <a:t>U N I V E R S I T Ä T S M E D I Z I N   B E R L I N</a:t>
              </a:r>
              <a:endParaRPr lang="de-DE" altLang="de-DE" sz="1800"/>
            </a:p>
          </p:txBody>
        </p:sp>
        <p:pic>
          <p:nvPicPr>
            <p:cNvPr id="3082" name="Picture 13" descr="CUB-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779"/>
              <a:ext cx="1088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5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1964381" cy="48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feld 10"/>
          <p:cNvSpPr txBox="1">
            <a:spLocks noChangeArrowheads="1"/>
          </p:cNvSpPr>
          <p:nvPr/>
        </p:nvSpPr>
        <p:spPr bwMode="auto">
          <a:xfrm>
            <a:off x="4829641" y="3953638"/>
            <a:ext cx="44279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endParaRPr lang="de-DE" altLang="de-DE" sz="1800" dirty="0"/>
          </a:p>
        </p:txBody>
      </p:sp>
      <p:sp>
        <p:nvSpPr>
          <p:cNvPr id="18" name="Titel 1"/>
          <p:cNvSpPr txBox="1">
            <a:spLocks/>
          </p:cNvSpPr>
          <p:nvPr/>
        </p:nvSpPr>
        <p:spPr bwMode="auto">
          <a:xfrm>
            <a:off x="5148064" y="3521521"/>
            <a:ext cx="6226043" cy="3795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rgbClr val="0066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66CC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66CC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66CC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66CC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66CC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66CC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66CC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66CC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sz="2400" dirty="0">
                <a:solidFill>
                  <a:schemeClr val="tx1"/>
                </a:solidFill>
              </a:rPr>
              <a:t>COVID-19 </a:t>
            </a:r>
            <a:r>
              <a:rPr lang="de-DE" sz="2400" dirty="0" err="1">
                <a:solidFill>
                  <a:schemeClr val="tx1"/>
                </a:solidFill>
              </a:rPr>
              <a:t>Trials@Charité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Charité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COVID-19 </a:t>
            </a:r>
          </a:p>
          <a:p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Trial Platform</a:t>
            </a:r>
          </a:p>
          <a:p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de-DE" sz="2000" i="1" dirty="0" smtClean="0">
                <a:solidFill>
                  <a:schemeClr val="tx1"/>
                </a:solidFill>
              </a:rPr>
              <a:t>Pa-COVID-19</a:t>
            </a:r>
            <a:r>
              <a:rPr lang="de-DE" sz="2000" i="1" dirty="0">
                <a:solidFill>
                  <a:schemeClr val="tx1"/>
                </a:solidFill>
              </a:rPr>
              <a:t/>
            </a:r>
            <a:br>
              <a:rPr lang="de-DE" sz="2000" i="1" dirty="0">
                <a:solidFill>
                  <a:schemeClr val="tx1"/>
                </a:solidFill>
              </a:rPr>
            </a:br>
            <a:r>
              <a:rPr lang="de-DE" sz="2000" i="1" dirty="0" err="1">
                <a:solidFill>
                  <a:schemeClr val="tx1"/>
                </a:solidFill>
              </a:rPr>
              <a:t>CoronaBoXX</a:t>
            </a:r>
            <a:r>
              <a:rPr lang="de-DE" sz="2000" i="1" dirty="0">
                <a:solidFill>
                  <a:schemeClr val="tx1"/>
                </a:solidFill>
              </a:rPr>
              <a:t/>
            </a:r>
            <a:br>
              <a:rPr lang="de-DE" sz="2000" i="1" dirty="0">
                <a:solidFill>
                  <a:schemeClr val="tx1"/>
                </a:solidFill>
              </a:rPr>
            </a:br>
            <a:r>
              <a:rPr lang="de-DE" sz="2000" i="1" dirty="0" smtClean="0">
                <a:solidFill>
                  <a:schemeClr val="tx1"/>
                </a:solidFill>
              </a:rPr>
              <a:t>Charité </a:t>
            </a:r>
            <a:r>
              <a:rPr lang="de-DE" sz="2000" i="1" dirty="0">
                <a:solidFill>
                  <a:schemeClr val="tx1"/>
                </a:solidFill>
              </a:rPr>
              <a:t>COVID Master</a:t>
            </a:r>
            <a:endParaRPr lang="de-DE" sz="2000" i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Charité COVID-19 Trial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406227"/>
            <a:ext cx="8642350" cy="51911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sz="2400" b="1" dirty="0"/>
              <a:t>Pa-COVID-19</a:t>
            </a:r>
            <a:r>
              <a:rPr lang="de-DE" sz="2400" dirty="0"/>
              <a:t> – Charité </a:t>
            </a:r>
            <a:r>
              <a:rPr lang="de-DE" sz="2400" dirty="0" err="1"/>
              <a:t>sampling</a:t>
            </a:r>
            <a:r>
              <a:rPr lang="de-DE" sz="2400" dirty="0"/>
              <a:t> trial (</a:t>
            </a:r>
            <a:r>
              <a:rPr lang="de-DE" sz="2400" dirty="0" err="1"/>
              <a:t>surveillance</a:t>
            </a:r>
            <a:r>
              <a:rPr lang="de-DE" sz="2400" dirty="0"/>
              <a:t>, minimal invasive diagnostics, deep phenotyping)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de-DE" sz="24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sz="2400" b="1" dirty="0" err="1"/>
              <a:t>CoronaBoXX</a:t>
            </a:r>
            <a:r>
              <a:rPr lang="de-DE" sz="2400" dirty="0"/>
              <a:t> – Charité COVID-19 </a:t>
            </a:r>
            <a:r>
              <a:rPr lang="de-DE" sz="2400" dirty="0" err="1"/>
              <a:t>patient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box </a:t>
            </a:r>
            <a:r>
              <a:rPr lang="de-DE" sz="2400" dirty="0" err="1"/>
              <a:t>and</a:t>
            </a:r>
            <a:r>
              <a:rPr lang="de-DE" sz="2400" dirty="0"/>
              <a:t> </a:t>
            </a:r>
            <a:r>
              <a:rPr lang="de-DE" sz="2400" dirty="0" err="1"/>
              <a:t>reporting</a:t>
            </a:r>
            <a:r>
              <a:rPr lang="de-DE" sz="2400" dirty="0"/>
              <a:t> </a:t>
            </a:r>
            <a:r>
              <a:rPr lang="de-DE" sz="2400" dirty="0" err="1"/>
              <a:t>app</a:t>
            </a:r>
            <a:r>
              <a:rPr lang="de-DE" sz="2400" dirty="0"/>
              <a:t> (PROM)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de-DE" sz="24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dirty="0" err="1" smtClean="0"/>
              <a:t>Charité</a:t>
            </a:r>
            <a:r>
              <a:rPr lang="en-US" sz="2400" b="1" dirty="0" smtClean="0"/>
              <a:t> </a:t>
            </a:r>
            <a:r>
              <a:rPr lang="en-US" sz="2400" b="1" dirty="0"/>
              <a:t>COVID Master</a:t>
            </a:r>
            <a:r>
              <a:rPr lang="en-US" sz="2400" dirty="0"/>
              <a:t> – Charité COVID-19 WHO intervention prototype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</a:pPr>
            <a:endParaRPr lang="de-DE" sz="24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6453336"/>
            <a:ext cx="1512168" cy="37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5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076" y="981075"/>
            <a:ext cx="8237847" cy="5191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Overview</a:t>
            </a:r>
            <a:r>
              <a:rPr lang="de-DE" dirty="0"/>
              <a:t> Charité COVID-19 Trials</a:t>
            </a:r>
          </a:p>
        </p:txBody>
      </p:sp>
      <p:pic>
        <p:nvPicPr>
          <p:cNvPr id="83" name="Grafik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6453336"/>
            <a:ext cx="1512168" cy="37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1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Pa-COVID-19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015" y="3068960"/>
            <a:ext cx="7955970" cy="280440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50" y="1052736"/>
            <a:ext cx="8431499" cy="159729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6453336"/>
            <a:ext cx="1512168" cy="37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4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CoronaBoXX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30" y="1572607"/>
            <a:ext cx="8358340" cy="371278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6453336"/>
            <a:ext cx="1512168" cy="37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2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CoronaBoXX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94" y="1271562"/>
            <a:ext cx="2190892" cy="446169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895" y="1270860"/>
            <a:ext cx="2105775" cy="446239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779" y="1270860"/>
            <a:ext cx="2078011" cy="446239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6453336"/>
            <a:ext cx="1512168" cy="37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idx="1"/>
          </p:nvPr>
        </p:nvSpPr>
        <p:spPr>
          <a:xfrm>
            <a:off x="140178" y="1083800"/>
            <a:ext cx="8642350" cy="519112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Creation of a</a:t>
            </a:r>
            <a:r>
              <a:rPr lang="de-DE" sz="2400" dirty="0"/>
              <a:t>n</a:t>
            </a:r>
            <a:r>
              <a:rPr lang="en-US" sz="2400" dirty="0"/>
              <a:t> </a:t>
            </a:r>
            <a:r>
              <a:rPr lang="de-DE" sz="2400" dirty="0"/>
              <a:t>adaptive Master</a:t>
            </a:r>
            <a:r>
              <a:rPr lang="en-US" sz="2400" dirty="0"/>
              <a:t> Trial with multi-arm design as a way to develop different therapy strategies for several subpopulations.  </a:t>
            </a:r>
            <a:endParaRPr lang="de-DE" sz="2400" dirty="0"/>
          </a:p>
        </p:txBody>
      </p:sp>
      <p:sp>
        <p:nvSpPr>
          <p:cNvPr id="40" name="Rechteck 39"/>
          <p:cNvSpPr/>
          <p:nvPr/>
        </p:nvSpPr>
        <p:spPr bwMode="auto">
          <a:xfrm>
            <a:off x="5566048" y="2657955"/>
            <a:ext cx="495819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63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4843236" y="2644995"/>
            <a:ext cx="495819" cy="28803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63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hteck 35"/>
          <p:cNvSpPr/>
          <p:nvPr/>
        </p:nvSpPr>
        <p:spPr bwMode="auto">
          <a:xfrm>
            <a:off x="4104476" y="2642026"/>
            <a:ext cx="495819" cy="288032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63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hteck 33"/>
          <p:cNvSpPr/>
          <p:nvPr/>
        </p:nvSpPr>
        <p:spPr bwMode="auto">
          <a:xfrm>
            <a:off x="3348005" y="2642026"/>
            <a:ext cx="495819" cy="288032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63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872" y="4871592"/>
            <a:ext cx="920978" cy="111212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49" y="4821922"/>
            <a:ext cx="1477050" cy="147705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21" y="4747233"/>
            <a:ext cx="1164111" cy="116411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altLang="de-DE" dirty="0"/>
              <a:t>Master Trial Concept</a:t>
            </a:r>
            <a:br>
              <a:rPr lang="de-DE" altLang="de-DE" dirty="0"/>
            </a:b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7" y="4812652"/>
            <a:ext cx="1462273" cy="146227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188" y="4812651"/>
            <a:ext cx="511279" cy="121192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785" y="4812653"/>
            <a:ext cx="1477050" cy="147705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458" y="4814179"/>
            <a:ext cx="1477050" cy="147705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705" y="4524621"/>
            <a:ext cx="1233019" cy="123301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639" y="4812653"/>
            <a:ext cx="1477050" cy="147705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619" y="4817484"/>
            <a:ext cx="1477050" cy="147705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982" y="4821922"/>
            <a:ext cx="1046537" cy="119337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015" y="4793551"/>
            <a:ext cx="600652" cy="1130639"/>
          </a:xfrm>
          <a:prstGeom prst="rect">
            <a:avLst/>
          </a:prstGeom>
        </p:spPr>
      </p:pic>
      <p:cxnSp>
        <p:nvCxnSpPr>
          <p:cNvPr id="21" name="Gekrümmter Verbinder 20"/>
          <p:cNvCxnSpPr>
            <a:endCxn id="17" idx="0"/>
          </p:cNvCxnSpPr>
          <p:nvPr/>
        </p:nvCxnSpPr>
        <p:spPr bwMode="auto">
          <a:xfrm>
            <a:off x="4745939" y="3237746"/>
            <a:ext cx="3351402" cy="1555805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Gekrümmter Verbinder 23"/>
          <p:cNvCxnSpPr>
            <a:endCxn id="7" idx="0"/>
          </p:cNvCxnSpPr>
          <p:nvPr/>
        </p:nvCxnSpPr>
        <p:spPr bwMode="auto">
          <a:xfrm rot="10800000" flipV="1">
            <a:off x="1005377" y="3237745"/>
            <a:ext cx="3740562" cy="150948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Gekrümmter Verbinder 25"/>
          <p:cNvCxnSpPr>
            <a:endCxn id="9" idx="0"/>
          </p:cNvCxnSpPr>
          <p:nvPr/>
        </p:nvCxnSpPr>
        <p:spPr bwMode="auto">
          <a:xfrm rot="10800000" flipV="1">
            <a:off x="2398311" y="3237745"/>
            <a:ext cx="2347629" cy="157490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krümmter Verbinder 27"/>
          <p:cNvCxnSpPr>
            <a:endCxn id="14" idx="0"/>
          </p:cNvCxnSpPr>
          <p:nvPr/>
        </p:nvCxnSpPr>
        <p:spPr bwMode="auto">
          <a:xfrm>
            <a:off x="4739266" y="3237745"/>
            <a:ext cx="2011898" cy="157490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Gekrümmter Verbinder 29"/>
          <p:cNvCxnSpPr>
            <a:endCxn id="12" idx="0"/>
          </p:cNvCxnSpPr>
          <p:nvPr/>
        </p:nvCxnSpPr>
        <p:spPr bwMode="auto">
          <a:xfrm rot="5400000">
            <a:off x="3670372" y="3447588"/>
            <a:ext cx="1286876" cy="86719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Gekrümmter Verbinder 31"/>
          <p:cNvCxnSpPr>
            <a:endCxn id="11" idx="0"/>
          </p:cNvCxnSpPr>
          <p:nvPr/>
        </p:nvCxnSpPr>
        <p:spPr bwMode="auto">
          <a:xfrm rot="16200000" flipH="1">
            <a:off x="4242905" y="3739252"/>
            <a:ext cx="1585703" cy="579636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3" name="Grafik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44" y="2218783"/>
            <a:ext cx="937240" cy="937240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15" y="2218783"/>
            <a:ext cx="937240" cy="937240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975" y="2221752"/>
            <a:ext cx="937240" cy="937240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787" y="2234712"/>
            <a:ext cx="937240" cy="937240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4048" y="6453336"/>
            <a:ext cx="1512168" cy="37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8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043609" y="1916832"/>
            <a:ext cx="7416824" cy="4380281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63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COVID-19 Master Trial Protocol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6453336"/>
            <a:ext cx="1512168" cy="37195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074219"/>
            <a:ext cx="2170275" cy="77813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1121785"/>
            <a:ext cx="2232248" cy="66609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1999813"/>
            <a:ext cx="6218954" cy="429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6439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A829CE49C6B1240B50AFBD61AB676F2" ma:contentTypeVersion="3" ma:contentTypeDescription="Ein neues Dokument erstellen." ma:contentTypeScope="" ma:versionID="0aa2ae0ce53682aead055cccca8bb821">
  <xsd:schema xmlns:xsd="http://www.w3.org/2001/XMLSchema" xmlns:xs="http://www.w3.org/2001/XMLSchema" xmlns:p="http://schemas.microsoft.com/office/2006/metadata/properties" xmlns:ns2="33efdd45-bf04-401d-ba09-b789b76b5a4f" targetNamespace="http://schemas.microsoft.com/office/2006/metadata/properties" ma:root="true" ma:fieldsID="4d0cb032c0bcc9d6c1b86b30f9a6a819" ns2:_="">
    <xsd:import namespace="33efdd45-bf04-401d-ba09-b789b76b5a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efdd45-bf04-401d-ba09-b789b76b5a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832CC5-1DB6-450D-B270-E94606EC129E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fdf04f95-9d8e-460d-b661-18202127e38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30913AB-1F1F-4A8E-B661-B95C24483A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48BF7D-DD72-46D5-805E-B04BBC60B97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</Words>
  <Application>Microsoft Office PowerPoint</Application>
  <PresentationFormat>Bildschirmpräsentation (4:3)</PresentationFormat>
  <Paragraphs>19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Arial</vt:lpstr>
      <vt:lpstr>Standarddesign</vt:lpstr>
      <vt:lpstr>PowerPoint-Präsentation</vt:lpstr>
      <vt:lpstr>Charité COVID-19 Trial Platform</vt:lpstr>
      <vt:lpstr>Overview Charité COVID-19 Trials</vt:lpstr>
      <vt:lpstr>Pa-COVID-19</vt:lpstr>
      <vt:lpstr>CoronaBoXX</vt:lpstr>
      <vt:lpstr>CoronaBoXX</vt:lpstr>
      <vt:lpstr>Master Trial Concept </vt:lpstr>
      <vt:lpstr>COVID-19 Master Trial Protocol </vt:lpstr>
    </vt:vector>
  </TitlesOfParts>
  <Company>Charité CVK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Jacqueline Behrendt - Mediencenter CCVK</dc:creator>
  <cp:lastModifiedBy>Koryczan, Marta Katarzyna</cp:lastModifiedBy>
  <cp:revision>191</cp:revision>
  <dcterms:created xsi:type="dcterms:W3CDTF">2004-05-17T07:52:02Z</dcterms:created>
  <dcterms:modified xsi:type="dcterms:W3CDTF">2020-04-06T17:16:10Z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0x0101008A829CE49C6B1240B50AFBD61AB676F2</vt:lpwstr>
  </property>
</Properties>
</file>