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6"/>
      <p:bold r:id="rId17"/>
      <p:italic r:id="rId18"/>
      <p:boldItalic r:id="rId19"/>
    </p:embeddedFont>
    <p:embeddedFont>
      <p:font typeface="Tahoma" panose="020B0604030504040204" pitchFamily="3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0985"/>
  </p:normalViewPr>
  <p:slideViewPr>
    <p:cSldViewPr snapToGrid="0">
      <p:cViewPr varScale="1">
        <p:scale>
          <a:sx n="190" d="100"/>
          <a:sy n="190" d="100"/>
        </p:scale>
        <p:origin x="36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0921ff34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0921ff34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fcb21286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fcb21286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recommend the logistic regression model is used in a recommendation application → Rather than making the final decision, the model should assist in narrowing the group of people who have to be further examined.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ensure the model keeps working correctly, and to possibly address biases: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recommend changing the column of decision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Hired/not hired might limit the data in this category from people who are eligible for a job, to people who got one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Changing to rejected/approved might help the model give better recommendations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would avoid biases that are introduced due to limited availability of jobs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example, the bias towards belgians could simply be due to a higher availability in this region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also recommend that the models’ predictions are reviewed periodically, to ensure it is not developing (or has developed) a bias that is too great or significant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Finally, we recommend collecting data while using the model and hiring employees, and retraining the model on this data every once in a while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way, the model will somewhat reflect company changes, and can be adjusted according to desires.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0921ff34e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90921ff34e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fcb21286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fcb21286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0921ff34e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0921ff34e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0921ff34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0921ff34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0921ff34e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0921ff34e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k-NN: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Reasoning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Simplicity is comparable to that of linear models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Has the ability to classify similarly to how more complex models (like NN’s) classify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Does so without needing much computing power.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0921ff34e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0921ff34e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Cross-validation 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Used the built in train test split from scikit-learn to split the data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Stratified the sets so that the ratios of classes in the sets represent the real ratios in the data.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Grid search to find hyperparameters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Used scikit-</a:t>
            </a:r>
            <a:r>
              <a:rPr lang="en" dirty="0" err="1"/>
              <a:t>learn’s</a:t>
            </a:r>
            <a:r>
              <a:rPr lang="en" dirty="0"/>
              <a:t> built grid search system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However, a small manual search was done around the found parameters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Necessary in some cases to find even better parameters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Grid search not always perfect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Focus on the Recall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The cost of losing a suitable candidate for a position is higher than that of having to reject one later that is not suitable.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The assumption here is that the model will be used to recommend applicants to a later stage of hiring, narrowing down total applicants that will move on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If the model will have a different purpose, a different metric might be more suitable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0921ff34e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0921ff34e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Choices for features were made using graphs made during data exploration: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We looked at which graphs and features in those graphs seemed to show the most correlation to the decision.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This did not necessarily have to be a strictly linear relation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The cost of collecting data on a feature was taken into account → Not too many features could be implemented, so only the most useful or interesting ones were included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We tried to keep the features used for the model as uniform as possible, wherever possible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For the decision tree and the KNN model, this boiled down to four features: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Age: some ages seemed to be more prevalent when looking at people who were hired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University grade: The extremes of this feature seemed useful for ‘easy’ rejections or accepting for the model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Entrepreneur and International experience: the combination of both seemed to be valuable in determining whether a candidate would be hired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For the logistic regression model, there were some limitations: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When using the </a:t>
            </a:r>
            <a:r>
              <a:rPr lang="en" dirty="0" err="1"/>
              <a:t>boolean</a:t>
            </a:r>
            <a:r>
              <a:rPr lang="en" dirty="0"/>
              <a:t> columns for both experiences, the model stopped working well → recall became 0 (the model only guessed false for all cases)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The other two columns did work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0921ff34e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0921ff34e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KNN and the decision tree exhibit a bias towards false → they are more likely to predict an applicant to be denied than the other way around.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possible reason for this could be that the original dataset is skewed somewhat, and the model exaggerate this.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that the KNN model and the decision tree also have a lower recall, making them a less desirable option for our implementation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KNN probably did not find correct clusters, or ‘found’ clusters where there were none.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had the highest recall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 did not just hire the most applicants but also correctly hired more applicants than any other model.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(Optional comment) It correctly hired more people than k-NN hired in total.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0921ff34e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0921ff34e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that the decision tree has a very large bias towards higher grades, accepting most people with a grade above 69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other hand, KNN seems very harsh in its decisions, having some extreme peaks before returning back to zero completely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is less accurate on the lower end of the grade spectrum. A possible explanation is that this end of the data has little representation in the dataset.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Furthermore we can see that above grades of 54, the linear regression model follows the actual acceptance rates relatively closely (with some deviations of course).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in all, the logistic regression model performs best, especially when it comes to recall as discussed earlier.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0921ff34e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0921ff34e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it performs relatively well, the logistic regression model still has its flaws.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it introduces or exaggerates some biases.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large bias that is introduced is the one towards younger applicants, or more accurately, against older people.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There is also a small bias towards men (especially in the younger age range again)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 interesting bias is one that is present towards belgians. There seems to be a slight preference towards people from Belgium.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is also present in the original dataset. However it is slightly exaggerated in the model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original bias could be due to company location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dia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471488" y="1541860"/>
            <a:ext cx="7307400" cy="142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799" y="1616870"/>
            <a:ext cx="67986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857250" marR="0" lvl="0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857250" marR="0" lvl="1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57250" marR="0" lvl="2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857250" marR="0" lvl="3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857250" marR="0" lvl="4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314450" marR="0" lvl="5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771650" marR="0" lvl="6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228850" marR="0" lvl="7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686050" marR="0" lvl="8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94265" y="2146297"/>
            <a:ext cx="6781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Bookman Old Style"/>
              <a:buNone/>
              <a:defRPr sz="2000" b="0" i="0" u="none" strike="noStrike" cap="none">
                <a:solidFill>
                  <a:srgbClr val="00A6D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ctr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Font typeface="Times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/>
          <p:nvPr/>
        </p:nvSpPr>
        <p:spPr>
          <a:xfrm>
            <a:off x="5924400" y="4680500"/>
            <a:ext cx="2637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 to Data Science</a:t>
            </a:r>
            <a:endParaRPr sz="1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highlight>
                <a:srgbClr val="F2F2F2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beelding met bijschrift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857250" marR="0" lvl="0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857250" marR="0" lvl="1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57250" marR="0" lvl="2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857250" marR="0" lvl="3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857250" marR="0" lvl="4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314450" marR="0" lvl="5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771650" marR="0" lvl="6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228850" marR="0" lvl="7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686050" marR="0" lvl="8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78125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89285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400"/>
              <a:buFont typeface="Times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400"/>
              <a:buFont typeface="Times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600"/>
              <a:buFont typeface="Times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verticale tekst" type="vertTx">
  <p:cSld name="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917575" y="342900"/>
            <a:ext cx="71595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857250" marR="0" lvl="0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857250" marR="0" lvl="1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57250" marR="0" lvl="2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857250" marR="0" lvl="3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857250" marR="0" lvl="4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314450" marR="0" lvl="5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771650" marR="0" lvl="6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228850" marR="0" lvl="7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686050" marR="0" lvl="8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 rot="5400000">
            <a:off x="3179900" y="-882900"/>
            <a:ext cx="2630100" cy="7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7500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e titel en tekst" type="vertTitleAndTx">
  <p:cSld name="VERTICAL_TITLE_AND_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 rot="5400000">
            <a:off x="5353200" y="1277700"/>
            <a:ext cx="3658800" cy="1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857250" marR="0" lvl="0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857250" marR="0" lvl="1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57250" marR="0" lvl="2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857250" marR="0" lvl="3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857250" marR="0" lvl="4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314450" marR="0" lvl="5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771650" marR="0" lvl="6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228850" marR="0" lvl="7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686050" marR="0" lvl="8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 rot="5400000">
            <a:off x="1697188" y="-436800"/>
            <a:ext cx="3658800" cy="52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7500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, inhoud en 2 inhoudselementen" type="objAndTwoObj">
  <p:cSld name="OBJECT_AND_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917575" y="342900"/>
            <a:ext cx="71595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857250" marR="0" lvl="0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857250" marR="0" lvl="1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57250" marR="0" lvl="2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857250" marR="0" lvl="3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857250" marR="0" lvl="4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314450" marR="0" lvl="5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771650" marR="0" lvl="6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228850" marR="0" lvl="7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686050" marR="0" lvl="8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925513" y="1371600"/>
            <a:ext cx="3492600" cy="26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7500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4570413" y="1371600"/>
            <a:ext cx="34941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7500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3"/>
          </p:nvPr>
        </p:nvSpPr>
        <p:spPr>
          <a:xfrm>
            <a:off x="4570413" y="2743200"/>
            <a:ext cx="3494100" cy="1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7500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dia" type="title">
  <p:cSld name="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471488" y="1541860"/>
            <a:ext cx="7307400" cy="142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ctrTitle"/>
          </p:nvPr>
        </p:nvSpPr>
        <p:spPr>
          <a:xfrm>
            <a:off x="685799" y="1616870"/>
            <a:ext cx="67986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857250" marR="0" lvl="0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857250" marR="0" lvl="1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57250" marR="0" lvl="2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857250" marR="0" lvl="3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857250" marR="0" lvl="4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314450" marR="0" lvl="5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771650" marR="0" lvl="6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228850" marR="0" lvl="7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686050" marR="0" lvl="8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694265" y="2146297"/>
            <a:ext cx="6781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Bookman Old Style"/>
              <a:buNone/>
              <a:defRPr sz="2000" b="0" i="0" u="none" strike="noStrike" cap="none">
                <a:solidFill>
                  <a:srgbClr val="00A6D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ctr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Font typeface="Times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5924400" y="4680500"/>
            <a:ext cx="2637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Project Collective intelligence</a:t>
            </a:r>
            <a:endParaRPr sz="1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highlight>
                <a:srgbClr val="F2F2F2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dia">
  <p:cSld name="Titeldia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857250" marR="0" lvl="0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857250" marR="0" lvl="1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57250" marR="0" lvl="2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857250" marR="0" lvl="3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857250" marR="0" lvl="4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314450" marR="0" lvl="5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771650" marR="0" lvl="6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228850" marR="0" lvl="7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686050" marR="0" lvl="8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Font typeface="Times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object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917575" y="342900"/>
            <a:ext cx="71595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857250" marR="0" lvl="0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857250" marR="0" lvl="1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57250" marR="0" lvl="2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857250" marR="0" lvl="3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857250" marR="0" lvl="4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314450" marR="0" lvl="5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771650" marR="0" lvl="6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228850" marR="0" lvl="7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686050" marR="0" lvl="8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925513" y="1371600"/>
            <a:ext cx="7139100" cy="26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7500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ekop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857250" marR="0" lvl="0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857250" marR="0" lvl="1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57250" marR="0" lvl="2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857250" marR="0" lvl="3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857250" marR="0" lvl="4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314450" marR="0" lvl="5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771650" marR="0" lvl="6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228850" marR="0" lvl="7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686050" marR="0" lvl="8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Font typeface="Times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van twee" type="twoObj">
  <p:cSld name="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917575" y="342900"/>
            <a:ext cx="71595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857250" marR="0" lvl="0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857250" marR="0" lvl="1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57250" marR="0" lvl="2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857250" marR="0" lvl="3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857250" marR="0" lvl="4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314450" marR="0" lvl="5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771650" marR="0" lvl="6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228850" marR="0" lvl="7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686050" marR="0" lvl="8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>
            <a:off x="925513" y="1371600"/>
            <a:ext cx="3492600" cy="26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89285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800"/>
              <a:buFont typeface="Tahoma"/>
              <a:buChar char="•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2"/>
          </p:nvPr>
        </p:nvSpPr>
        <p:spPr>
          <a:xfrm>
            <a:off x="4570413" y="1371600"/>
            <a:ext cx="3494100" cy="26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89285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800"/>
              <a:buFont typeface="Tahoma"/>
              <a:buChar char="•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elijking" type="twoTxTwoObj">
  <p:cSld name="TWO_OBJECTS_WITH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857250" marR="0" lvl="0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857250" marR="0" lvl="1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57250" marR="0" lvl="2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857250" marR="0" lvl="3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857250" marR="0" lvl="4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314450" marR="0" lvl="5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771650" marR="0" lvl="6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228850" marR="0" lvl="7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686050" marR="0" lvl="8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ahoma"/>
              <a:buNone/>
              <a:defRPr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Font typeface="Times"/>
              <a:buNone/>
              <a:defRPr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600"/>
              <a:buFont typeface="Times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Tahoma"/>
              <a:buChar char="•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ahoma"/>
              <a:buNone/>
              <a:defRPr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Font typeface="Times"/>
              <a:buNone/>
              <a:defRPr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600"/>
              <a:buFont typeface="Times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Tahoma"/>
              <a:buChar char="•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dia">
  <p:cSld name="Titeldia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857250" marR="0" lvl="0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857250" marR="0" lvl="1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57250" marR="0" lvl="2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857250" marR="0" lvl="3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857250" marR="0" lvl="4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314450" marR="0" lvl="5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771650" marR="0" lvl="6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228850" marR="0" lvl="7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686050" marR="0" lvl="8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Font typeface="Times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een titel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917575" y="342900"/>
            <a:ext cx="71595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857250" marR="0" lvl="0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857250" marR="0" lvl="1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57250" marR="0" lvl="2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857250" marR="0" lvl="3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857250" marR="0" lvl="4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314450" marR="0" lvl="5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771650" marR="0" lvl="6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228850" marR="0" lvl="7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686050" marR="0" lvl="8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g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met bijschrift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857250" marR="0" lvl="0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857250" marR="0" lvl="1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57250" marR="0" lvl="2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857250" marR="0" lvl="3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857250" marR="0" lvl="4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314450" marR="0" lvl="5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771650" marR="0" lvl="6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228850" marR="0" lvl="7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686050" marR="0" lvl="8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78125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lnSpc>
                <a:spcPct val="89285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800"/>
              <a:buFont typeface="Times"/>
              <a:buChar char="•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600"/>
              <a:buFont typeface="Times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beelding met bijschrift" type="picTx">
  <p:cSld name="PICTURE_WITH_CAPTIO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857250" marR="0" lvl="0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857250" marR="0" lvl="1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57250" marR="0" lvl="2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857250" marR="0" lvl="3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857250" marR="0" lvl="4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314450" marR="0" lvl="5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771650" marR="0" lvl="6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228850" marR="0" lvl="7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686050" marR="0" lvl="8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6" name="Google Shape;106;p2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78125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89285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400"/>
              <a:buFont typeface="Times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400"/>
              <a:buFont typeface="Times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600"/>
              <a:buFont typeface="Times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verticale tekst" type="vertTx">
  <p:cSld name="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917575" y="342900"/>
            <a:ext cx="71595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857250" marR="0" lvl="0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857250" marR="0" lvl="1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57250" marR="0" lvl="2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857250" marR="0" lvl="3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857250" marR="0" lvl="4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314450" marR="0" lvl="5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771650" marR="0" lvl="6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228850" marR="0" lvl="7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686050" marR="0" lvl="8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 rot="5400000">
            <a:off x="3179900" y="-882900"/>
            <a:ext cx="2630100" cy="7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7500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e titel en tekst" type="vertTitleAndTx">
  <p:cSld name="VERTICAL_TITLE_AND_VERTICAL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 rot="5400000">
            <a:off x="5353200" y="1277700"/>
            <a:ext cx="3658800" cy="1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857250" marR="0" lvl="0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857250" marR="0" lvl="1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57250" marR="0" lvl="2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857250" marR="0" lvl="3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857250" marR="0" lvl="4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314450" marR="0" lvl="5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771650" marR="0" lvl="6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228850" marR="0" lvl="7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686050" marR="0" lvl="8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 rot="5400000">
            <a:off x="1697188" y="-436800"/>
            <a:ext cx="3658800" cy="52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7500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, inhoud en 2 inhoudselementen" type="objAndTwoObj">
  <p:cSld name="OBJECT_AND_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>
            <a:spLocks noGrp="1"/>
          </p:cNvSpPr>
          <p:nvPr>
            <p:ph type="title"/>
          </p:nvPr>
        </p:nvSpPr>
        <p:spPr>
          <a:xfrm>
            <a:off x="917575" y="342900"/>
            <a:ext cx="71595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857250" marR="0" lvl="0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857250" marR="0" lvl="1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57250" marR="0" lvl="2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857250" marR="0" lvl="3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857250" marR="0" lvl="4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314450" marR="0" lvl="5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771650" marR="0" lvl="6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228850" marR="0" lvl="7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686050" marR="0" lvl="8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body" idx="1"/>
          </p:nvPr>
        </p:nvSpPr>
        <p:spPr>
          <a:xfrm>
            <a:off x="925513" y="1371600"/>
            <a:ext cx="3492600" cy="26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7500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body" idx="2"/>
          </p:nvPr>
        </p:nvSpPr>
        <p:spPr>
          <a:xfrm>
            <a:off x="4570413" y="1371600"/>
            <a:ext cx="34941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7500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3"/>
          </p:nvPr>
        </p:nvSpPr>
        <p:spPr>
          <a:xfrm>
            <a:off x="4570413" y="2743200"/>
            <a:ext cx="3494100" cy="1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7500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objec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17575" y="342900"/>
            <a:ext cx="71595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857250" marR="0" lvl="0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857250" marR="0" lvl="1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57250" marR="0" lvl="2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857250" marR="0" lvl="3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857250" marR="0" lvl="4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314450" marR="0" lvl="5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771650" marR="0" lvl="6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228850" marR="0" lvl="7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686050" marR="0" lvl="8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25513" y="1371600"/>
            <a:ext cx="7139100" cy="26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7500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ekop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857250" marR="0" lvl="0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857250" marR="0" lvl="1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57250" marR="0" lvl="2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857250" marR="0" lvl="3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857250" marR="0" lvl="4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314450" marR="0" lvl="5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771650" marR="0" lvl="6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228850" marR="0" lvl="7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686050" marR="0" lvl="8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Font typeface="Times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van twee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917575" y="342900"/>
            <a:ext cx="71595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857250" marR="0" lvl="0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857250" marR="0" lvl="1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57250" marR="0" lvl="2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857250" marR="0" lvl="3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857250" marR="0" lvl="4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314450" marR="0" lvl="5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771650" marR="0" lvl="6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228850" marR="0" lvl="7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686050" marR="0" lvl="8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925513" y="1371600"/>
            <a:ext cx="3492600" cy="26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89285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800"/>
              <a:buFont typeface="Tahoma"/>
              <a:buChar char="•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570413" y="1371600"/>
            <a:ext cx="3494100" cy="26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89285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800"/>
              <a:buFont typeface="Tahoma"/>
              <a:buChar char="•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elijking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857250" marR="0" lvl="0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857250" marR="0" lvl="1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57250" marR="0" lvl="2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857250" marR="0" lvl="3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857250" marR="0" lvl="4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314450" marR="0" lvl="5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771650" marR="0" lvl="6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228850" marR="0" lvl="7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686050" marR="0" lvl="8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ahoma"/>
              <a:buNone/>
              <a:defRPr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Font typeface="Times"/>
              <a:buNone/>
              <a:defRPr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600"/>
              <a:buFont typeface="Times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Tahoma"/>
              <a:buChar char="•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ahoma"/>
              <a:buNone/>
              <a:defRPr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Font typeface="Times"/>
              <a:buNone/>
              <a:defRPr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600"/>
              <a:buFont typeface="Times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Tahoma"/>
              <a:buChar char="•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een titel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917575" y="342900"/>
            <a:ext cx="71595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857250" marR="0" lvl="0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857250" marR="0" lvl="1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57250" marR="0" lvl="2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857250" marR="0" lvl="3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857250" marR="0" lvl="4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314450" marR="0" lvl="5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771650" marR="0" lvl="6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228850" marR="0" lvl="7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686050" marR="0" lvl="8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g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met bijschrift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857250" marR="0" lvl="0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857250" marR="0" lvl="1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57250" marR="0" lvl="2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857250" marR="0" lvl="3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857250" marR="0" lvl="4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314450" marR="0" lvl="5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771650" marR="0" lvl="6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228850" marR="0" lvl="7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686050" marR="0" lvl="8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78125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lnSpc>
                <a:spcPct val="89285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800"/>
              <a:buFont typeface="Times"/>
              <a:buChar char="•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600"/>
              <a:buFont typeface="Times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17575" y="342900"/>
            <a:ext cx="71595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857250" marR="0" lvl="0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857250" marR="0" lvl="1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57250" marR="0" lvl="2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857250" marR="0" lvl="3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857250" marR="0" lvl="4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314450" marR="0" lvl="5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771650" marR="0" lvl="6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228850" marR="0" lvl="7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686050" marR="0" lvl="8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5513" y="1371600"/>
            <a:ext cx="7139100" cy="26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7500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0" y="4599385"/>
            <a:ext cx="9144000" cy="54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0" y="4938713"/>
            <a:ext cx="9144000" cy="204900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" name="Google Shape;10;p1"/>
          <p:cNvCxnSpPr/>
          <p:nvPr/>
        </p:nvCxnSpPr>
        <p:spPr>
          <a:xfrm>
            <a:off x="0" y="508635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1"/>
          <p:cNvCxnSpPr/>
          <p:nvPr/>
        </p:nvCxnSpPr>
        <p:spPr>
          <a:xfrm>
            <a:off x="0" y="4600575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1"/>
          <p:cNvSpPr txBox="1"/>
          <p:nvPr/>
        </p:nvSpPr>
        <p:spPr>
          <a:xfrm>
            <a:off x="3124200" y="4686300"/>
            <a:ext cx="441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0"/>
            <a:ext cx="469800" cy="1543200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7735888" y="4772025"/>
            <a:ext cx="452400" cy="1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43275" y="4599375"/>
            <a:ext cx="1089998" cy="3155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917575" y="342900"/>
            <a:ext cx="71595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857250" marR="0" lvl="0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857250" marR="0" lvl="1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57250" marR="0" lvl="2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857250" marR="0" lvl="3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857250" marR="0" lvl="4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314450" marR="0" lvl="5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771650" marR="0" lvl="6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228850" marR="0" lvl="7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686050" marR="0" lvl="8" indent="-8572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925513" y="1371600"/>
            <a:ext cx="7139100" cy="26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290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02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7500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0" y="4599385"/>
            <a:ext cx="9144000" cy="54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0" y="4938713"/>
            <a:ext cx="9144000" cy="204900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7" name="Google Shape;67;p15"/>
          <p:cNvCxnSpPr/>
          <p:nvPr/>
        </p:nvCxnSpPr>
        <p:spPr>
          <a:xfrm>
            <a:off x="0" y="508635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68;p15"/>
          <p:cNvCxnSpPr/>
          <p:nvPr/>
        </p:nvCxnSpPr>
        <p:spPr>
          <a:xfrm>
            <a:off x="0" y="4600575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15"/>
          <p:cNvSpPr txBox="1"/>
          <p:nvPr/>
        </p:nvSpPr>
        <p:spPr>
          <a:xfrm>
            <a:off x="3124200" y="4686300"/>
            <a:ext cx="441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0" y="0"/>
            <a:ext cx="469800" cy="1543200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7735888" y="4772025"/>
            <a:ext cx="452400" cy="1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43275" y="4599375"/>
            <a:ext cx="1089998" cy="3155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ctrTitle"/>
          </p:nvPr>
        </p:nvSpPr>
        <p:spPr>
          <a:xfrm>
            <a:off x="685799" y="1616870"/>
            <a:ext cx="6798600" cy="4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57250" lvl="0" indent="-8572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Group 75 - Advisory Model Report Company A</a:t>
            </a:r>
            <a:endParaRPr sz="2100" dirty="0"/>
          </a:p>
        </p:txBody>
      </p:sp>
      <p:sp>
        <p:nvSpPr>
          <p:cNvPr id="124" name="Google Shape;124;p29"/>
          <p:cNvSpPr txBox="1">
            <a:spLocks noGrp="1"/>
          </p:cNvSpPr>
          <p:nvPr>
            <p:ph type="subTitle" idx="1"/>
          </p:nvPr>
        </p:nvSpPr>
        <p:spPr>
          <a:xfrm>
            <a:off x="694265" y="2146297"/>
            <a:ext cx="67818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Axel Ehrnrooth - 2733678			Kevin Brachthuizen - 2702224				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Dirk de Boer - 2663349			Guido Takkenberg - 2640724		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>
            <a:spLocks noGrp="1"/>
          </p:cNvSpPr>
          <p:nvPr>
            <p:ph type="title"/>
          </p:nvPr>
        </p:nvSpPr>
        <p:spPr>
          <a:xfrm>
            <a:off x="917575" y="342900"/>
            <a:ext cx="71595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57250" lvl="0" indent="-8572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Implementation Recommendation</a:t>
            </a:r>
            <a:endParaRPr sz="3000"/>
          </a:p>
        </p:txBody>
      </p:sp>
      <p:sp>
        <p:nvSpPr>
          <p:cNvPr id="189" name="Google Shape;189;p38"/>
          <p:cNvSpPr txBox="1">
            <a:spLocks noGrp="1"/>
          </p:cNvSpPr>
          <p:nvPr>
            <p:ph type="body" idx="1"/>
          </p:nvPr>
        </p:nvSpPr>
        <p:spPr>
          <a:xfrm>
            <a:off x="867600" y="1336825"/>
            <a:ext cx="7139100" cy="34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●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Recommended model: Logistic regression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○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Use as applicant recommendation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●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Oversight and operation recommendations:	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○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Adjust “decision” column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1371600" lvl="2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■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Rejected - Approved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1371600" lvl="2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■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Avoid biases due to limited job availability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○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Annual hiring review to spot emerging bias 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○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Collect data and retrain model periodically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9"/>
          <p:cNvPicPr preferRelativeResize="0"/>
          <p:nvPr/>
        </p:nvPicPr>
        <p:blipFill rotWithShape="1">
          <a:blip r:embed="rId3">
            <a:alphaModFix/>
          </a:blip>
          <a:srcRect l="3921" t="12906" r="6536" b="12958"/>
          <a:stretch/>
        </p:blipFill>
        <p:spPr>
          <a:xfrm flipH="1">
            <a:off x="3751876" y="1276200"/>
            <a:ext cx="5283225" cy="317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9"/>
          <p:cNvSpPr txBox="1">
            <a:spLocks noGrp="1"/>
          </p:cNvSpPr>
          <p:nvPr>
            <p:ph type="title"/>
          </p:nvPr>
        </p:nvSpPr>
        <p:spPr>
          <a:xfrm>
            <a:off x="917575" y="342900"/>
            <a:ext cx="71595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57250" lvl="0" indent="-8572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96" name="Google Shape;196;p39"/>
          <p:cNvSpPr txBox="1">
            <a:spLocks noGrp="1"/>
          </p:cNvSpPr>
          <p:nvPr>
            <p:ph type="body" idx="1"/>
          </p:nvPr>
        </p:nvSpPr>
        <p:spPr>
          <a:xfrm>
            <a:off x="925518" y="1371600"/>
            <a:ext cx="2958600" cy="26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ookman Old Style"/>
                <a:ea typeface="Bookman Old Style"/>
                <a:cs typeface="Bookman Old Style"/>
                <a:sym typeface="Bookman Old Style"/>
              </a:rPr>
              <a:t>Thank you for your time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>
            <a:spLocks noGrp="1"/>
          </p:cNvSpPr>
          <p:nvPr>
            <p:ph type="title"/>
          </p:nvPr>
        </p:nvSpPr>
        <p:spPr>
          <a:xfrm>
            <a:off x="917575" y="342900"/>
            <a:ext cx="71595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57250" lvl="0" indent="-85725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0"/>
          <p:cNvSpPr txBox="1">
            <a:spLocks noGrp="1"/>
          </p:cNvSpPr>
          <p:nvPr>
            <p:ph type="body" idx="1"/>
          </p:nvPr>
        </p:nvSpPr>
        <p:spPr>
          <a:xfrm>
            <a:off x="925513" y="1371600"/>
            <a:ext cx="7139100" cy="26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title"/>
          </p:nvPr>
        </p:nvSpPr>
        <p:spPr>
          <a:xfrm>
            <a:off x="917575" y="342900"/>
            <a:ext cx="71595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57250" lvl="0" indent="-8572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Team Magnum</a:t>
            </a:r>
            <a:endParaRPr sz="3000" dirty="0"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1"/>
          </p:nvPr>
        </p:nvSpPr>
        <p:spPr>
          <a:xfrm>
            <a:off x="917563" y="1081100"/>
            <a:ext cx="7139100" cy="26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latin typeface="Bookman Old Style"/>
                <a:ea typeface="Bookman Old Style"/>
                <a:cs typeface="Bookman Old Style"/>
                <a:sym typeface="Bookman Old Style"/>
              </a:rPr>
              <a:t>Axel Ehrnrooth - 2733678				Kevin </a:t>
            </a:r>
            <a:r>
              <a:rPr lang="en" sz="1000" i="1" dirty="0" err="1">
                <a:latin typeface="Bookman Old Style"/>
                <a:ea typeface="Bookman Old Style"/>
                <a:cs typeface="Bookman Old Style"/>
                <a:sym typeface="Bookman Old Style"/>
              </a:rPr>
              <a:t>Brachthuizen</a:t>
            </a:r>
            <a:r>
              <a:rPr lang="en" sz="1000" i="1" dirty="0">
                <a:latin typeface="Bookman Old Style"/>
                <a:ea typeface="Bookman Old Style"/>
                <a:cs typeface="Bookman Old Style"/>
                <a:sym typeface="Bookman Old Style"/>
              </a:rPr>
              <a:t> - 2702224				</a:t>
            </a:r>
            <a:endParaRPr sz="1000" i="1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latin typeface="Bookman Old Style"/>
                <a:ea typeface="Bookman Old Style"/>
                <a:cs typeface="Bookman Old Style"/>
                <a:sym typeface="Bookman Old Style"/>
              </a:rPr>
              <a:t>Dirk de Boer - 2663349				Guido </a:t>
            </a:r>
            <a:r>
              <a:rPr lang="en" sz="1000" i="1" dirty="0" err="1">
                <a:latin typeface="Bookman Old Style"/>
                <a:ea typeface="Bookman Old Style"/>
                <a:cs typeface="Bookman Old Style"/>
                <a:sym typeface="Bookman Old Style"/>
              </a:rPr>
              <a:t>Takkenberg</a:t>
            </a:r>
            <a:r>
              <a:rPr lang="en" sz="1000" i="1" dirty="0">
                <a:latin typeface="Bookman Old Style"/>
                <a:ea typeface="Bookman Old Style"/>
                <a:cs typeface="Bookman Old Style"/>
                <a:sym typeface="Bookman Old Style"/>
              </a:rPr>
              <a:t> - 2640724	</a:t>
            </a:r>
            <a:endParaRPr sz="1300" i="1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0" indent="0" algn="l" rtl="0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300" dirty="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31" name="Google Shape;1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734" y="3152449"/>
            <a:ext cx="932200" cy="1320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0925" y="3112101"/>
            <a:ext cx="990202" cy="132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8728" y="1431446"/>
            <a:ext cx="932212" cy="124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6">
            <a:alphaModFix/>
          </a:blip>
          <a:srcRect t="8211" b="16656"/>
          <a:stretch/>
        </p:blipFill>
        <p:spPr>
          <a:xfrm>
            <a:off x="1289925" y="1404796"/>
            <a:ext cx="932201" cy="1242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917575" y="342900"/>
            <a:ext cx="71595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57250" lvl="0" indent="-8572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Company A Applicant Dataset</a:t>
            </a:r>
            <a:endParaRPr sz="3000"/>
          </a:p>
        </p:txBody>
      </p:sp>
      <p:sp>
        <p:nvSpPr>
          <p:cNvPr id="140" name="Google Shape;140;p31"/>
          <p:cNvSpPr txBox="1">
            <a:spLocks noGrp="1"/>
          </p:cNvSpPr>
          <p:nvPr>
            <p:ph type="body" idx="1"/>
          </p:nvPr>
        </p:nvSpPr>
        <p:spPr>
          <a:xfrm>
            <a:off x="925525" y="1097425"/>
            <a:ext cx="7576800" cy="3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man Old Style"/>
              <a:buChar char="●"/>
            </a:pPr>
            <a:r>
              <a:rPr lang="en" sz="1200">
                <a:latin typeface="Bookman Old Style"/>
                <a:ea typeface="Bookman Old Style"/>
                <a:cs typeface="Bookman Old Style"/>
                <a:sym typeface="Bookman Old Style"/>
              </a:rPr>
              <a:t>284 Total applicants</a:t>
            </a:r>
            <a:endParaRPr sz="1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man Old Style"/>
              <a:buChar char="●"/>
            </a:pPr>
            <a:r>
              <a:rPr lang="en" sz="1200">
                <a:latin typeface="Bookman Old Style"/>
                <a:ea typeface="Bookman Old Style"/>
                <a:cs typeface="Bookman Old Style"/>
                <a:sym typeface="Bookman Old Style"/>
              </a:rPr>
              <a:t>All applicants play 1 sport each:</a:t>
            </a:r>
            <a:endParaRPr sz="1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Bookman Old Style"/>
              <a:buChar char="○"/>
            </a:pPr>
            <a:r>
              <a:rPr lang="en" sz="1200">
                <a:latin typeface="Bookman Old Style"/>
                <a:ea typeface="Bookman Old Style"/>
                <a:cs typeface="Bookman Old Style"/>
                <a:sym typeface="Bookman Old Style"/>
              </a:rPr>
              <a:t>Tennis: 128 People</a:t>
            </a:r>
            <a:endParaRPr sz="1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Bookman Old Style"/>
              <a:buChar char="○"/>
            </a:pPr>
            <a:r>
              <a:rPr lang="en" sz="1200">
                <a:latin typeface="Bookman Old Style"/>
                <a:ea typeface="Bookman Old Style"/>
                <a:cs typeface="Bookman Old Style"/>
                <a:sym typeface="Bookman Old Style"/>
              </a:rPr>
              <a:t>Golf: 86 People</a:t>
            </a:r>
            <a:endParaRPr sz="1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Bookman Old Style"/>
              <a:buChar char="○"/>
            </a:pPr>
            <a:r>
              <a:rPr lang="en" sz="1200">
                <a:latin typeface="Bookman Old Style"/>
                <a:ea typeface="Bookman Old Style"/>
                <a:cs typeface="Bookman Old Style"/>
                <a:sym typeface="Bookman Old Style"/>
              </a:rPr>
              <a:t>Cricket: 70 People</a:t>
            </a:r>
            <a:endParaRPr sz="1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988" y="1276200"/>
            <a:ext cx="3016487" cy="31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>
            <a:spLocks noGrp="1"/>
          </p:cNvSpPr>
          <p:nvPr>
            <p:ph type="title"/>
          </p:nvPr>
        </p:nvSpPr>
        <p:spPr>
          <a:xfrm>
            <a:off x="917575" y="342900"/>
            <a:ext cx="71595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57250" lvl="0" indent="-8572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 Techniques Utilised</a:t>
            </a:r>
            <a:endParaRPr sz="3000"/>
          </a:p>
        </p:txBody>
      </p:sp>
      <p:sp>
        <p:nvSpPr>
          <p:cNvPr id="147" name="Google Shape;147;p32"/>
          <p:cNvSpPr txBox="1">
            <a:spLocks noGrp="1"/>
          </p:cNvSpPr>
          <p:nvPr>
            <p:ph type="body" idx="1"/>
          </p:nvPr>
        </p:nvSpPr>
        <p:spPr>
          <a:xfrm>
            <a:off x="927775" y="1166150"/>
            <a:ext cx="7139100" cy="30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●"/>
            </a:pPr>
            <a:r>
              <a:rPr lang="en" sz="1100" dirty="0">
                <a:latin typeface="Bookman Old Style"/>
                <a:ea typeface="Bookman Old Style"/>
                <a:cs typeface="Bookman Old Style"/>
                <a:sym typeface="Bookman Old Style"/>
              </a:rPr>
              <a:t>Decision Tree Model:</a:t>
            </a:r>
            <a:endParaRPr sz="11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○"/>
            </a:pPr>
            <a:r>
              <a:rPr lang="en" sz="1100" dirty="0">
                <a:latin typeface="Bookman Old Style"/>
                <a:ea typeface="Bookman Old Style"/>
                <a:cs typeface="Bookman Old Style"/>
                <a:sym typeface="Bookman Old Style"/>
              </a:rPr>
              <a:t>Traditional Exploration</a:t>
            </a:r>
            <a:endParaRPr sz="11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●"/>
            </a:pPr>
            <a:r>
              <a:rPr lang="en" sz="1100" dirty="0">
                <a:latin typeface="Bookman Old Style"/>
                <a:ea typeface="Bookman Old Style"/>
                <a:cs typeface="Bookman Old Style"/>
                <a:sym typeface="Bookman Old Style"/>
              </a:rPr>
              <a:t>Logistic Regression:</a:t>
            </a:r>
            <a:endParaRPr sz="11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○"/>
            </a:pPr>
            <a:r>
              <a:rPr lang="en" sz="1100" dirty="0" err="1">
                <a:latin typeface="Bookman Old Style"/>
                <a:ea typeface="Bookman Old Style"/>
                <a:cs typeface="Bookman Old Style"/>
                <a:sym typeface="Bookman Old Style"/>
              </a:rPr>
              <a:t>Generalises</a:t>
            </a:r>
            <a:r>
              <a:rPr lang="en" sz="1100" dirty="0">
                <a:latin typeface="Bookman Old Style"/>
                <a:ea typeface="Bookman Old Style"/>
                <a:cs typeface="Bookman Old Style"/>
                <a:sym typeface="Bookman Old Style"/>
              </a:rPr>
              <a:t> Dataset</a:t>
            </a:r>
            <a:endParaRPr sz="11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●"/>
            </a:pPr>
            <a:r>
              <a:rPr lang="en" sz="1100" dirty="0">
                <a:latin typeface="Bookman Old Style"/>
                <a:ea typeface="Bookman Old Style"/>
                <a:cs typeface="Bookman Old Style"/>
                <a:sym typeface="Bookman Old Style"/>
              </a:rPr>
              <a:t>KNN Model:</a:t>
            </a:r>
            <a:endParaRPr sz="11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○"/>
            </a:pPr>
            <a:r>
              <a:rPr lang="en" sz="1100" dirty="0">
                <a:latin typeface="Bookman Old Style"/>
                <a:ea typeface="Bookman Old Style"/>
                <a:cs typeface="Bookman Old Style"/>
                <a:sym typeface="Bookman Old Style"/>
              </a:rPr>
              <a:t>Simple Implementation</a:t>
            </a:r>
            <a:endParaRPr sz="11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■"/>
            </a:pPr>
            <a:r>
              <a:rPr lang="en" sz="1100" dirty="0">
                <a:latin typeface="Bookman Old Style"/>
                <a:ea typeface="Bookman Old Style"/>
                <a:cs typeface="Bookman Old Style"/>
                <a:sym typeface="Bookman Old Style"/>
              </a:rPr>
              <a:t>Reduced costs</a:t>
            </a:r>
            <a:endParaRPr sz="11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■"/>
            </a:pPr>
            <a:r>
              <a:rPr lang="en" sz="1100" dirty="0">
                <a:latin typeface="Bookman Old Style"/>
                <a:ea typeface="Bookman Old Style"/>
                <a:cs typeface="Bookman Old Style"/>
                <a:sym typeface="Bookman Old Style"/>
              </a:rPr>
              <a:t>Cluster Recognition</a:t>
            </a:r>
            <a:endParaRPr sz="11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●"/>
            </a:pPr>
            <a:r>
              <a:rPr lang="en" sz="1100" dirty="0" err="1">
                <a:latin typeface="Bookman Old Style"/>
                <a:ea typeface="Bookman Old Style"/>
                <a:cs typeface="Bookman Old Style"/>
                <a:sym typeface="Bookman Old Style"/>
              </a:rPr>
              <a:t>Minimise</a:t>
            </a:r>
            <a:r>
              <a:rPr lang="en" sz="1100" dirty="0">
                <a:latin typeface="Bookman Old Style"/>
                <a:ea typeface="Bookman Old Style"/>
                <a:cs typeface="Bookman Old Style"/>
                <a:sym typeface="Bookman Old Style"/>
              </a:rPr>
              <a:t> wasted applicants</a:t>
            </a:r>
            <a:endParaRPr sz="11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○"/>
            </a:pPr>
            <a:r>
              <a:rPr lang="en" sz="1100" dirty="0">
                <a:latin typeface="Bookman Old Style"/>
                <a:ea typeface="Bookman Old Style"/>
                <a:cs typeface="Bookman Old Style"/>
                <a:sym typeface="Bookman Old Style"/>
              </a:rPr>
              <a:t>Flexible for adaptation</a:t>
            </a:r>
            <a:endParaRPr sz="11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48" name="Google Shape;1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475" y="1321875"/>
            <a:ext cx="3439425" cy="27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2"/>
          <p:cNvSpPr txBox="1"/>
          <p:nvPr/>
        </p:nvSpPr>
        <p:spPr>
          <a:xfrm>
            <a:off x="5365675" y="1075450"/>
            <a:ext cx="24255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latin typeface="Bookman Old Style"/>
                <a:ea typeface="Bookman Old Style"/>
                <a:cs typeface="Bookman Old Style"/>
                <a:sym typeface="Bookman Old Style"/>
              </a:rPr>
              <a:t>Hypothetical representation of Models</a:t>
            </a:r>
            <a:endParaRPr sz="900" i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>
            <a:spLocks noGrp="1"/>
          </p:cNvSpPr>
          <p:nvPr>
            <p:ph type="title"/>
          </p:nvPr>
        </p:nvSpPr>
        <p:spPr>
          <a:xfrm>
            <a:off x="917575" y="342900"/>
            <a:ext cx="71595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57250" lvl="0" indent="-8572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Validation Approach</a:t>
            </a:r>
            <a:endParaRPr sz="3000"/>
          </a:p>
        </p:txBody>
      </p:sp>
      <p:sp>
        <p:nvSpPr>
          <p:cNvPr id="155" name="Google Shape;155;p33"/>
          <p:cNvSpPr txBox="1">
            <a:spLocks noGrp="1"/>
          </p:cNvSpPr>
          <p:nvPr>
            <p:ph type="body" idx="1"/>
          </p:nvPr>
        </p:nvSpPr>
        <p:spPr>
          <a:xfrm>
            <a:off x="925513" y="1371600"/>
            <a:ext cx="7139100" cy="26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Bookman Old Style"/>
              <a:buChar char="●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Cross-validation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Bookman Old Style"/>
              <a:buChar char="○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Train_test_split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Bookman Old Style"/>
              <a:buChar char="○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Stratified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Bookman Old Style"/>
              <a:buChar char="●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Grid search hyperparameters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Bookman Old Style"/>
              <a:buChar char="○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Sklearn’s inbuilt hyperparameter search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Bookman Old Style"/>
              <a:buChar char="○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Manual search around found optimum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Bookman Old Style"/>
              <a:buChar char="●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Recall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Bookman Old Style"/>
              <a:buChar char="○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Minimize wasted applicants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100"/>
              <a:buFont typeface="Bookman Old Style"/>
              <a:buChar char="○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Assumption: Model used for preselection, not final selection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917575" y="342900"/>
            <a:ext cx="71595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57250" lvl="0" indent="-8572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Inputs Used</a:t>
            </a:r>
            <a:endParaRPr sz="3000"/>
          </a:p>
        </p:txBody>
      </p:sp>
      <p:sp>
        <p:nvSpPr>
          <p:cNvPr id="161" name="Google Shape;161;p34"/>
          <p:cNvSpPr txBox="1">
            <a:spLocks noGrp="1"/>
          </p:cNvSpPr>
          <p:nvPr>
            <p:ph type="body" idx="1"/>
          </p:nvPr>
        </p:nvSpPr>
        <p:spPr>
          <a:xfrm>
            <a:off x="925513" y="1371600"/>
            <a:ext cx="7139100" cy="26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●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Choices based on data exploration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○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Which features seem to influence the decision?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○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Cost of features taken into account → not too many.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●"/>
            </a:pPr>
            <a:r>
              <a:rPr lang="en" sz="1100">
                <a:highlight>
                  <a:schemeClr val="lt1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As uniform as possible.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●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Tree and KNN models: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○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Age, University grade, Entrepreneur experience and International experience.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●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Logistic regression model: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○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Age and University Grade.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Bookman Old Style"/>
              <a:buChar char="○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Does not work well with booleans.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>
            <a:spLocks noGrp="1"/>
          </p:cNvSpPr>
          <p:nvPr>
            <p:ph type="title"/>
          </p:nvPr>
        </p:nvSpPr>
        <p:spPr>
          <a:xfrm>
            <a:off x="917575" y="342900"/>
            <a:ext cx="71595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57250" lvl="0" indent="-8572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 Cross Evaluation</a:t>
            </a:r>
            <a:endParaRPr sz="3000"/>
          </a:p>
        </p:txBody>
      </p:sp>
      <p:sp>
        <p:nvSpPr>
          <p:cNvPr id="167" name="Google Shape;167;p35"/>
          <p:cNvSpPr txBox="1">
            <a:spLocks noGrp="1"/>
          </p:cNvSpPr>
          <p:nvPr>
            <p:ph type="body" idx="1"/>
          </p:nvPr>
        </p:nvSpPr>
        <p:spPr>
          <a:xfrm>
            <a:off x="925520" y="1371600"/>
            <a:ext cx="4166400" cy="26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●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KNN and Tree both biased towards ‘not hired’ significantly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○"/>
            </a:pPr>
            <a:r>
              <a:rPr lang="en" sz="1100">
                <a:highlight>
                  <a:schemeClr val="lt1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Skewed Dataset affects bias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●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KNN performs worst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2984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○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KNN finds wrong clusters.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●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Recall of logistic regression highest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●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Logistic regression little to no bias (in this dimension)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925" y="1615487"/>
            <a:ext cx="3892476" cy="25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>
            <a:spLocks noGrp="1"/>
          </p:cNvSpPr>
          <p:nvPr>
            <p:ph type="title"/>
          </p:nvPr>
        </p:nvSpPr>
        <p:spPr>
          <a:xfrm>
            <a:off x="917575" y="342900"/>
            <a:ext cx="71595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57250" lvl="0" indent="-8572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 Cross Evaluation</a:t>
            </a:r>
            <a:endParaRPr sz="3000"/>
          </a:p>
        </p:txBody>
      </p:sp>
      <p:sp>
        <p:nvSpPr>
          <p:cNvPr id="174" name="Google Shape;174;p36"/>
          <p:cNvSpPr txBox="1">
            <a:spLocks noGrp="1"/>
          </p:cNvSpPr>
          <p:nvPr>
            <p:ph type="body" idx="1"/>
          </p:nvPr>
        </p:nvSpPr>
        <p:spPr>
          <a:xfrm>
            <a:off x="925525" y="1371600"/>
            <a:ext cx="4015800" cy="26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●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Decision Tree focus on high grades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●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KNN volatile in predictions 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2984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○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Extreme peaks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298450" algn="l" rtl="0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●"/>
            </a:pPr>
            <a:r>
              <a:rPr lang="en" sz="1100">
                <a:highlight>
                  <a:schemeClr val="lt1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Logistic regression less reliable on extremes</a:t>
            </a:r>
            <a:endParaRPr sz="1100">
              <a:highlight>
                <a:schemeClr val="lt1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2984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○"/>
            </a:pPr>
            <a:r>
              <a:rPr lang="en" sz="1100">
                <a:highlight>
                  <a:schemeClr val="lt1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Limited Data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●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Logistic regression mirrors Actual progression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Bookman Old Style"/>
              <a:buChar char="●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Generally, Logistic regression performs best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75" name="Google Shape;175;p36"/>
          <p:cNvPicPr preferRelativeResize="0"/>
          <p:nvPr/>
        </p:nvPicPr>
        <p:blipFill rotWithShape="1">
          <a:blip r:embed="rId3">
            <a:alphaModFix/>
          </a:blip>
          <a:srcRect r="26259"/>
          <a:stretch/>
        </p:blipFill>
        <p:spPr>
          <a:xfrm>
            <a:off x="4881000" y="1496675"/>
            <a:ext cx="4109723" cy="215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6"/>
          <p:cNvPicPr preferRelativeResize="0"/>
          <p:nvPr/>
        </p:nvPicPr>
        <p:blipFill rotWithShape="1">
          <a:blip r:embed="rId3">
            <a:alphaModFix/>
          </a:blip>
          <a:srcRect l="73823" t="7739" b="60474"/>
          <a:stretch/>
        </p:blipFill>
        <p:spPr>
          <a:xfrm>
            <a:off x="7680125" y="3594675"/>
            <a:ext cx="1310601" cy="6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>
            <a:spLocks noGrp="1"/>
          </p:cNvSpPr>
          <p:nvPr>
            <p:ph type="title"/>
          </p:nvPr>
        </p:nvSpPr>
        <p:spPr>
          <a:xfrm>
            <a:off x="917575" y="342900"/>
            <a:ext cx="71595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57250" lvl="0" indent="-8572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Bias Analysis</a:t>
            </a:r>
            <a:endParaRPr sz="3000"/>
          </a:p>
        </p:txBody>
      </p:sp>
      <p:sp>
        <p:nvSpPr>
          <p:cNvPr id="182" name="Google Shape;182;p37"/>
          <p:cNvSpPr txBox="1">
            <a:spLocks noGrp="1"/>
          </p:cNvSpPr>
          <p:nvPr>
            <p:ph type="body" idx="1"/>
          </p:nvPr>
        </p:nvSpPr>
        <p:spPr>
          <a:xfrm>
            <a:off x="925513" y="1371600"/>
            <a:ext cx="7139100" cy="26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●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Logistic Regression introduces multiples Biases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○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Bias towards younger ages introduced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○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Light bias towards men 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1371600" lvl="2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■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Particularly younger ages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○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Bias increased towards Hiring Belgians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1371600" lvl="2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man Old Style"/>
              <a:buChar char="■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Mild presence in original data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1371600" lvl="2" indent="-298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Bookman Old Style"/>
              <a:buChar char="■"/>
            </a:pPr>
            <a:r>
              <a:rPr lang="en" sz="11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Possibly due to company’s location</a:t>
            </a:r>
            <a:endParaRPr sz="11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83" name="Google Shape;1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625" y="1699025"/>
            <a:ext cx="4250175" cy="205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u delft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u delft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1354</Words>
  <Application>Microsoft Macintosh PowerPoint</Application>
  <PresentationFormat>On-screen Show (16:9)</PresentationFormat>
  <Paragraphs>155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Bookman Old Style</vt:lpstr>
      <vt:lpstr>Tahoma</vt:lpstr>
      <vt:lpstr>Times</vt:lpstr>
      <vt:lpstr>Arial</vt:lpstr>
      <vt:lpstr>Tu delft theme</vt:lpstr>
      <vt:lpstr>Tu delft theme</vt:lpstr>
      <vt:lpstr>Group 75 - Advisory Model Report Company A</vt:lpstr>
      <vt:lpstr>Team Magnum</vt:lpstr>
      <vt:lpstr>Company A Applicant Dataset</vt:lpstr>
      <vt:lpstr>Model Techniques Utilised</vt:lpstr>
      <vt:lpstr>Validation Approach</vt:lpstr>
      <vt:lpstr>Data Inputs Used</vt:lpstr>
      <vt:lpstr>Model Cross Evaluation</vt:lpstr>
      <vt:lpstr>Model Cross Evaluation</vt:lpstr>
      <vt:lpstr>Bias Analysis</vt:lpstr>
      <vt:lpstr>Implementation Recommendation</vt:lpstr>
      <vt:lpstr>Any 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75 - Advisory Model Report Company A</dc:title>
  <cp:lastModifiedBy>Ehrnrooth, A.J.C. (Axel)</cp:lastModifiedBy>
  <cp:revision>3</cp:revision>
  <dcterms:modified xsi:type="dcterms:W3CDTF">2023-10-20T10:11:19Z</dcterms:modified>
</cp:coreProperties>
</file>