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67" r:id="rId3"/>
    <p:sldId id="268" r:id="rId4"/>
    <p:sldId id="269" r:id="rId5"/>
    <p:sldId id="270" r:id="rId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howGuides="1">
      <p:cViewPr varScale="1">
        <p:scale>
          <a:sx n="82" d="100"/>
          <a:sy n="82" d="100"/>
        </p:scale>
        <p:origin x="720" y="72"/>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9254F4-1B93-97CE-8D90-73CAABC46440}"/>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a:p>
        </p:txBody>
      </p:sp>
      <p:sp>
        <p:nvSpPr>
          <p:cNvPr id="3" name="Sous-titre 2">
            <a:extLst>
              <a:ext uri="{FF2B5EF4-FFF2-40B4-BE49-F238E27FC236}">
                <a16:creationId xmlns:a16="http://schemas.microsoft.com/office/drawing/2014/main" id="{4DEF9423-8433-B60B-2A95-83F7DED638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a:p>
        </p:txBody>
      </p:sp>
      <p:sp>
        <p:nvSpPr>
          <p:cNvPr id="4" name="Espace réservé de la date 3">
            <a:extLst>
              <a:ext uri="{FF2B5EF4-FFF2-40B4-BE49-F238E27FC236}">
                <a16:creationId xmlns:a16="http://schemas.microsoft.com/office/drawing/2014/main" id="{6723ADC0-8C63-7AAC-8F9A-546D889C0C72}"/>
              </a:ext>
            </a:extLst>
          </p:cNvPr>
          <p:cNvSpPr>
            <a:spLocks noGrp="1"/>
          </p:cNvSpPr>
          <p:nvPr>
            <p:ph type="dt" sz="half" idx="10"/>
          </p:nvPr>
        </p:nvSpPr>
        <p:spPr/>
        <p:txBody>
          <a:bodyPr/>
          <a:lstStyle/>
          <a:p>
            <a:fld id="{929616E3-F008-40D6-8359-26BFA9C156E8}" type="datetimeFigureOut">
              <a:rPr lang="en-US" smtClean="0"/>
              <a:t>1/13/2024</a:t>
            </a:fld>
            <a:endParaRPr lang="en-US"/>
          </a:p>
        </p:txBody>
      </p:sp>
      <p:sp>
        <p:nvSpPr>
          <p:cNvPr id="5" name="Espace réservé du pied de page 4">
            <a:extLst>
              <a:ext uri="{FF2B5EF4-FFF2-40B4-BE49-F238E27FC236}">
                <a16:creationId xmlns:a16="http://schemas.microsoft.com/office/drawing/2014/main" id="{7421F717-3331-BAF4-9429-64172B746961}"/>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28632F13-6580-9338-A327-DA23E2E88444}"/>
              </a:ext>
            </a:extLst>
          </p:cNvPr>
          <p:cNvSpPr>
            <a:spLocks noGrp="1"/>
          </p:cNvSpPr>
          <p:nvPr>
            <p:ph type="sldNum" sz="quarter" idx="12"/>
          </p:nvPr>
        </p:nvSpPr>
        <p:spPr/>
        <p:txBody>
          <a:bodyPr/>
          <a:lstStyle/>
          <a:p>
            <a:fld id="{E9CA3CDD-FF74-4D0E-A785-7B39C615C22B}" type="slidenum">
              <a:rPr lang="en-US" smtClean="0"/>
              <a:t>‹N°›</a:t>
            </a:fld>
            <a:endParaRPr lang="en-US"/>
          </a:p>
        </p:txBody>
      </p:sp>
    </p:spTree>
    <p:extLst>
      <p:ext uri="{BB962C8B-B14F-4D97-AF65-F5344CB8AC3E}">
        <p14:creationId xmlns:p14="http://schemas.microsoft.com/office/powerpoint/2010/main" val="485615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FD658C-1016-C4FF-BBEA-D5D4B6C3E11D}"/>
              </a:ext>
            </a:extLst>
          </p:cNvPr>
          <p:cNvSpPr>
            <a:spLocks noGrp="1"/>
          </p:cNvSpPr>
          <p:nvPr>
            <p:ph type="title"/>
          </p:nvPr>
        </p:nvSpPr>
        <p:spPr/>
        <p:txBody>
          <a:bodyPr/>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E2380CDB-9137-4413-44A1-C8F0428134E1}"/>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8E6D410C-DC66-2546-A40E-C29583F975E9}"/>
              </a:ext>
            </a:extLst>
          </p:cNvPr>
          <p:cNvSpPr>
            <a:spLocks noGrp="1"/>
          </p:cNvSpPr>
          <p:nvPr>
            <p:ph type="dt" sz="half" idx="10"/>
          </p:nvPr>
        </p:nvSpPr>
        <p:spPr/>
        <p:txBody>
          <a:bodyPr/>
          <a:lstStyle/>
          <a:p>
            <a:fld id="{929616E3-F008-40D6-8359-26BFA9C156E8}" type="datetimeFigureOut">
              <a:rPr lang="en-US" smtClean="0"/>
              <a:t>1/13/2024</a:t>
            </a:fld>
            <a:endParaRPr lang="en-US"/>
          </a:p>
        </p:txBody>
      </p:sp>
      <p:sp>
        <p:nvSpPr>
          <p:cNvPr id="5" name="Espace réservé du pied de page 4">
            <a:extLst>
              <a:ext uri="{FF2B5EF4-FFF2-40B4-BE49-F238E27FC236}">
                <a16:creationId xmlns:a16="http://schemas.microsoft.com/office/drawing/2014/main" id="{40D4A989-8D59-FCFE-3049-963461FF67F7}"/>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94CAD228-6D6F-79E1-2921-E98533A1D8C0}"/>
              </a:ext>
            </a:extLst>
          </p:cNvPr>
          <p:cNvSpPr>
            <a:spLocks noGrp="1"/>
          </p:cNvSpPr>
          <p:nvPr>
            <p:ph type="sldNum" sz="quarter" idx="12"/>
          </p:nvPr>
        </p:nvSpPr>
        <p:spPr/>
        <p:txBody>
          <a:bodyPr/>
          <a:lstStyle/>
          <a:p>
            <a:fld id="{E9CA3CDD-FF74-4D0E-A785-7B39C615C22B}" type="slidenum">
              <a:rPr lang="en-US" smtClean="0"/>
              <a:t>‹N°›</a:t>
            </a:fld>
            <a:endParaRPr lang="en-US"/>
          </a:p>
        </p:txBody>
      </p:sp>
    </p:spTree>
    <p:extLst>
      <p:ext uri="{BB962C8B-B14F-4D97-AF65-F5344CB8AC3E}">
        <p14:creationId xmlns:p14="http://schemas.microsoft.com/office/powerpoint/2010/main" val="952552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2F8E583C-82ED-1D89-3CA7-8866002E6BC4}"/>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A37E3D93-DC82-2873-0273-4CBDF0AF2C04}"/>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E6975E98-41FA-5B40-2B49-D461555D05F2}"/>
              </a:ext>
            </a:extLst>
          </p:cNvPr>
          <p:cNvSpPr>
            <a:spLocks noGrp="1"/>
          </p:cNvSpPr>
          <p:nvPr>
            <p:ph type="dt" sz="half" idx="10"/>
          </p:nvPr>
        </p:nvSpPr>
        <p:spPr/>
        <p:txBody>
          <a:bodyPr/>
          <a:lstStyle/>
          <a:p>
            <a:fld id="{929616E3-F008-40D6-8359-26BFA9C156E8}" type="datetimeFigureOut">
              <a:rPr lang="en-US" smtClean="0"/>
              <a:t>1/13/2024</a:t>
            </a:fld>
            <a:endParaRPr lang="en-US"/>
          </a:p>
        </p:txBody>
      </p:sp>
      <p:sp>
        <p:nvSpPr>
          <p:cNvPr id="5" name="Espace réservé du pied de page 4">
            <a:extLst>
              <a:ext uri="{FF2B5EF4-FFF2-40B4-BE49-F238E27FC236}">
                <a16:creationId xmlns:a16="http://schemas.microsoft.com/office/drawing/2014/main" id="{3C0AB2D8-B678-AF44-2309-8099CB3F517A}"/>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39354E2F-5CD9-2202-2F28-8E45512EDDFC}"/>
              </a:ext>
            </a:extLst>
          </p:cNvPr>
          <p:cNvSpPr>
            <a:spLocks noGrp="1"/>
          </p:cNvSpPr>
          <p:nvPr>
            <p:ph type="sldNum" sz="quarter" idx="12"/>
          </p:nvPr>
        </p:nvSpPr>
        <p:spPr/>
        <p:txBody>
          <a:bodyPr/>
          <a:lstStyle/>
          <a:p>
            <a:fld id="{E9CA3CDD-FF74-4D0E-A785-7B39C615C22B}" type="slidenum">
              <a:rPr lang="en-US" smtClean="0"/>
              <a:t>‹N°›</a:t>
            </a:fld>
            <a:endParaRPr lang="en-US"/>
          </a:p>
        </p:txBody>
      </p:sp>
    </p:spTree>
    <p:extLst>
      <p:ext uri="{BB962C8B-B14F-4D97-AF65-F5344CB8AC3E}">
        <p14:creationId xmlns:p14="http://schemas.microsoft.com/office/powerpoint/2010/main" val="633172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B4A5D7-B60C-4283-BD39-B2DA42DC9FD8}"/>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9C307278-9A9B-297F-9C3F-D370F0A1745D}"/>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34C656D9-7922-C9F7-DF26-8C53C2EF7A7A}"/>
              </a:ext>
            </a:extLst>
          </p:cNvPr>
          <p:cNvSpPr>
            <a:spLocks noGrp="1"/>
          </p:cNvSpPr>
          <p:nvPr>
            <p:ph type="dt" sz="half" idx="10"/>
          </p:nvPr>
        </p:nvSpPr>
        <p:spPr/>
        <p:txBody>
          <a:bodyPr/>
          <a:lstStyle/>
          <a:p>
            <a:fld id="{929616E3-F008-40D6-8359-26BFA9C156E8}" type="datetimeFigureOut">
              <a:rPr lang="en-US" smtClean="0"/>
              <a:t>1/13/2024</a:t>
            </a:fld>
            <a:endParaRPr lang="en-US"/>
          </a:p>
        </p:txBody>
      </p:sp>
      <p:sp>
        <p:nvSpPr>
          <p:cNvPr id="5" name="Espace réservé du pied de page 4">
            <a:extLst>
              <a:ext uri="{FF2B5EF4-FFF2-40B4-BE49-F238E27FC236}">
                <a16:creationId xmlns:a16="http://schemas.microsoft.com/office/drawing/2014/main" id="{0D983EBD-81D0-D0C4-5738-0A577BB23BCB}"/>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98584F28-849A-6BD2-A9E1-4746BE704B69}"/>
              </a:ext>
            </a:extLst>
          </p:cNvPr>
          <p:cNvSpPr>
            <a:spLocks noGrp="1"/>
          </p:cNvSpPr>
          <p:nvPr>
            <p:ph type="sldNum" sz="quarter" idx="12"/>
          </p:nvPr>
        </p:nvSpPr>
        <p:spPr/>
        <p:txBody>
          <a:bodyPr/>
          <a:lstStyle/>
          <a:p>
            <a:fld id="{E9CA3CDD-FF74-4D0E-A785-7B39C615C22B}" type="slidenum">
              <a:rPr lang="en-US" smtClean="0"/>
              <a:t>‹N°›</a:t>
            </a:fld>
            <a:endParaRPr lang="en-US"/>
          </a:p>
        </p:txBody>
      </p:sp>
    </p:spTree>
    <p:extLst>
      <p:ext uri="{BB962C8B-B14F-4D97-AF65-F5344CB8AC3E}">
        <p14:creationId xmlns:p14="http://schemas.microsoft.com/office/powerpoint/2010/main" val="3054467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BBBCB2-BE2E-73C2-27FB-5727B7590FDC}"/>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a:p>
        </p:txBody>
      </p:sp>
      <p:sp>
        <p:nvSpPr>
          <p:cNvPr id="3" name="Espace réservé du texte 2">
            <a:extLst>
              <a:ext uri="{FF2B5EF4-FFF2-40B4-BE49-F238E27FC236}">
                <a16:creationId xmlns:a16="http://schemas.microsoft.com/office/drawing/2014/main" id="{B771EF8C-F4B9-C12D-14D5-6A3EB481343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609A33BB-F564-4C02-79F0-CC4DA6B27277}"/>
              </a:ext>
            </a:extLst>
          </p:cNvPr>
          <p:cNvSpPr>
            <a:spLocks noGrp="1"/>
          </p:cNvSpPr>
          <p:nvPr>
            <p:ph type="dt" sz="half" idx="10"/>
          </p:nvPr>
        </p:nvSpPr>
        <p:spPr/>
        <p:txBody>
          <a:bodyPr/>
          <a:lstStyle/>
          <a:p>
            <a:fld id="{929616E3-F008-40D6-8359-26BFA9C156E8}" type="datetimeFigureOut">
              <a:rPr lang="en-US" smtClean="0"/>
              <a:t>1/13/2024</a:t>
            </a:fld>
            <a:endParaRPr lang="en-US"/>
          </a:p>
        </p:txBody>
      </p:sp>
      <p:sp>
        <p:nvSpPr>
          <p:cNvPr id="5" name="Espace réservé du pied de page 4">
            <a:extLst>
              <a:ext uri="{FF2B5EF4-FFF2-40B4-BE49-F238E27FC236}">
                <a16:creationId xmlns:a16="http://schemas.microsoft.com/office/drawing/2014/main" id="{76CD1A99-CD2B-301A-E59B-A8A5136CE2E6}"/>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5DB0D114-4553-7CB3-4C8A-24C754A6D76F}"/>
              </a:ext>
            </a:extLst>
          </p:cNvPr>
          <p:cNvSpPr>
            <a:spLocks noGrp="1"/>
          </p:cNvSpPr>
          <p:nvPr>
            <p:ph type="sldNum" sz="quarter" idx="12"/>
          </p:nvPr>
        </p:nvSpPr>
        <p:spPr/>
        <p:txBody>
          <a:bodyPr/>
          <a:lstStyle/>
          <a:p>
            <a:fld id="{E9CA3CDD-FF74-4D0E-A785-7B39C615C22B}" type="slidenum">
              <a:rPr lang="en-US" smtClean="0"/>
              <a:t>‹N°›</a:t>
            </a:fld>
            <a:endParaRPr lang="en-US"/>
          </a:p>
        </p:txBody>
      </p:sp>
    </p:spTree>
    <p:extLst>
      <p:ext uri="{BB962C8B-B14F-4D97-AF65-F5344CB8AC3E}">
        <p14:creationId xmlns:p14="http://schemas.microsoft.com/office/powerpoint/2010/main" val="4191295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10AE82-916B-1D70-C4A9-E7D91A2C99EB}"/>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B5DF1AE1-DA8F-6F1A-8135-6D5D0E7AD403}"/>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a:extLst>
              <a:ext uri="{FF2B5EF4-FFF2-40B4-BE49-F238E27FC236}">
                <a16:creationId xmlns:a16="http://schemas.microsoft.com/office/drawing/2014/main" id="{3011B2DD-B87B-42A6-B163-CD5BA0B1EEAF}"/>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4">
            <a:extLst>
              <a:ext uri="{FF2B5EF4-FFF2-40B4-BE49-F238E27FC236}">
                <a16:creationId xmlns:a16="http://schemas.microsoft.com/office/drawing/2014/main" id="{0C265A39-0651-415E-036A-DC3562CC3979}"/>
              </a:ext>
            </a:extLst>
          </p:cNvPr>
          <p:cNvSpPr>
            <a:spLocks noGrp="1"/>
          </p:cNvSpPr>
          <p:nvPr>
            <p:ph type="dt" sz="half" idx="10"/>
          </p:nvPr>
        </p:nvSpPr>
        <p:spPr/>
        <p:txBody>
          <a:bodyPr/>
          <a:lstStyle/>
          <a:p>
            <a:fld id="{929616E3-F008-40D6-8359-26BFA9C156E8}" type="datetimeFigureOut">
              <a:rPr lang="en-US" smtClean="0"/>
              <a:t>1/13/2024</a:t>
            </a:fld>
            <a:endParaRPr lang="en-US"/>
          </a:p>
        </p:txBody>
      </p:sp>
      <p:sp>
        <p:nvSpPr>
          <p:cNvPr id="6" name="Espace réservé du pied de page 5">
            <a:extLst>
              <a:ext uri="{FF2B5EF4-FFF2-40B4-BE49-F238E27FC236}">
                <a16:creationId xmlns:a16="http://schemas.microsoft.com/office/drawing/2014/main" id="{9D92BC9F-F037-86C1-D00A-129D4EA0188F}"/>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A7B6A7B2-DB99-BAE4-9D98-F55B3629ECF8}"/>
              </a:ext>
            </a:extLst>
          </p:cNvPr>
          <p:cNvSpPr>
            <a:spLocks noGrp="1"/>
          </p:cNvSpPr>
          <p:nvPr>
            <p:ph type="sldNum" sz="quarter" idx="12"/>
          </p:nvPr>
        </p:nvSpPr>
        <p:spPr/>
        <p:txBody>
          <a:bodyPr/>
          <a:lstStyle/>
          <a:p>
            <a:fld id="{E9CA3CDD-FF74-4D0E-A785-7B39C615C22B}" type="slidenum">
              <a:rPr lang="en-US" smtClean="0"/>
              <a:t>‹N°›</a:t>
            </a:fld>
            <a:endParaRPr lang="en-US"/>
          </a:p>
        </p:txBody>
      </p:sp>
    </p:spTree>
    <p:extLst>
      <p:ext uri="{BB962C8B-B14F-4D97-AF65-F5344CB8AC3E}">
        <p14:creationId xmlns:p14="http://schemas.microsoft.com/office/powerpoint/2010/main" val="1213944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480650-B573-380F-678B-4A33EA8993D6}"/>
              </a:ext>
            </a:extLst>
          </p:cNvPr>
          <p:cNvSpPr>
            <a:spLocks noGrp="1"/>
          </p:cNvSpPr>
          <p:nvPr>
            <p:ph type="title"/>
          </p:nvPr>
        </p:nvSpPr>
        <p:spPr>
          <a:xfrm>
            <a:off x="839788" y="365125"/>
            <a:ext cx="10515600" cy="1325563"/>
          </a:xfrm>
        </p:spPr>
        <p:txBody>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448E9021-DE66-DCF6-786D-9B773C002F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7D8D5D93-9E90-E568-08DE-8F8EE78FD699}"/>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a:extLst>
              <a:ext uri="{FF2B5EF4-FFF2-40B4-BE49-F238E27FC236}">
                <a16:creationId xmlns:a16="http://schemas.microsoft.com/office/drawing/2014/main" id="{EB283F0A-7A39-3341-04B2-503597DD99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376CB05B-8CCA-71FF-0EF1-102CDC8670F2}"/>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6">
            <a:extLst>
              <a:ext uri="{FF2B5EF4-FFF2-40B4-BE49-F238E27FC236}">
                <a16:creationId xmlns:a16="http://schemas.microsoft.com/office/drawing/2014/main" id="{654E767D-D4A0-ADF0-8144-C6DDCF98443A}"/>
              </a:ext>
            </a:extLst>
          </p:cNvPr>
          <p:cNvSpPr>
            <a:spLocks noGrp="1"/>
          </p:cNvSpPr>
          <p:nvPr>
            <p:ph type="dt" sz="half" idx="10"/>
          </p:nvPr>
        </p:nvSpPr>
        <p:spPr/>
        <p:txBody>
          <a:bodyPr/>
          <a:lstStyle/>
          <a:p>
            <a:fld id="{929616E3-F008-40D6-8359-26BFA9C156E8}" type="datetimeFigureOut">
              <a:rPr lang="en-US" smtClean="0"/>
              <a:t>1/13/2024</a:t>
            </a:fld>
            <a:endParaRPr lang="en-US"/>
          </a:p>
        </p:txBody>
      </p:sp>
      <p:sp>
        <p:nvSpPr>
          <p:cNvPr id="8" name="Espace réservé du pied de page 7">
            <a:extLst>
              <a:ext uri="{FF2B5EF4-FFF2-40B4-BE49-F238E27FC236}">
                <a16:creationId xmlns:a16="http://schemas.microsoft.com/office/drawing/2014/main" id="{90818747-114E-A22A-0DEF-03919FAD8CAA}"/>
              </a:ext>
            </a:extLst>
          </p:cNvPr>
          <p:cNvSpPr>
            <a:spLocks noGrp="1"/>
          </p:cNvSpPr>
          <p:nvPr>
            <p:ph type="ftr" sz="quarter" idx="11"/>
          </p:nvPr>
        </p:nvSpPr>
        <p:spPr/>
        <p:txBody>
          <a:bodyPr/>
          <a:lstStyle/>
          <a:p>
            <a:endParaRPr lang="en-US"/>
          </a:p>
        </p:txBody>
      </p:sp>
      <p:sp>
        <p:nvSpPr>
          <p:cNvPr id="9" name="Espace réservé du numéro de diapositive 8">
            <a:extLst>
              <a:ext uri="{FF2B5EF4-FFF2-40B4-BE49-F238E27FC236}">
                <a16:creationId xmlns:a16="http://schemas.microsoft.com/office/drawing/2014/main" id="{CFE79E77-8002-F2F3-DD68-FFA7EAFA785F}"/>
              </a:ext>
            </a:extLst>
          </p:cNvPr>
          <p:cNvSpPr>
            <a:spLocks noGrp="1"/>
          </p:cNvSpPr>
          <p:nvPr>
            <p:ph type="sldNum" sz="quarter" idx="12"/>
          </p:nvPr>
        </p:nvSpPr>
        <p:spPr/>
        <p:txBody>
          <a:bodyPr/>
          <a:lstStyle/>
          <a:p>
            <a:fld id="{E9CA3CDD-FF74-4D0E-A785-7B39C615C22B}" type="slidenum">
              <a:rPr lang="en-US" smtClean="0"/>
              <a:t>‹N°›</a:t>
            </a:fld>
            <a:endParaRPr lang="en-US"/>
          </a:p>
        </p:txBody>
      </p:sp>
    </p:spTree>
    <p:extLst>
      <p:ext uri="{BB962C8B-B14F-4D97-AF65-F5344CB8AC3E}">
        <p14:creationId xmlns:p14="http://schemas.microsoft.com/office/powerpoint/2010/main" val="1143100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E00E61-04A3-7728-1430-07847667FD8D}"/>
              </a:ext>
            </a:extLst>
          </p:cNvPr>
          <p:cNvSpPr>
            <a:spLocks noGrp="1"/>
          </p:cNvSpPr>
          <p:nvPr>
            <p:ph type="title"/>
          </p:nvPr>
        </p:nvSpPr>
        <p:spPr/>
        <p:txBody>
          <a:bodyPr/>
          <a:lstStyle/>
          <a:p>
            <a:r>
              <a:rPr lang="fr-FR"/>
              <a:t>Modifiez le style du titre</a:t>
            </a:r>
            <a:endParaRPr lang="en-US"/>
          </a:p>
        </p:txBody>
      </p:sp>
      <p:sp>
        <p:nvSpPr>
          <p:cNvPr id="3" name="Espace réservé de la date 2">
            <a:extLst>
              <a:ext uri="{FF2B5EF4-FFF2-40B4-BE49-F238E27FC236}">
                <a16:creationId xmlns:a16="http://schemas.microsoft.com/office/drawing/2014/main" id="{62D38BC1-4383-8B9A-A1C5-E5F83672FA63}"/>
              </a:ext>
            </a:extLst>
          </p:cNvPr>
          <p:cNvSpPr>
            <a:spLocks noGrp="1"/>
          </p:cNvSpPr>
          <p:nvPr>
            <p:ph type="dt" sz="half" idx="10"/>
          </p:nvPr>
        </p:nvSpPr>
        <p:spPr/>
        <p:txBody>
          <a:bodyPr/>
          <a:lstStyle/>
          <a:p>
            <a:fld id="{929616E3-F008-40D6-8359-26BFA9C156E8}" type="datetimeFigureOut">
              <a:rPr lang="en-US" smtClean="0"/>
              <a:t>1/13/2024</a:t>
            </a:fld>
            <a:endParaRPr lang="en-US"/>
          </a:p>
        </p:txBody>
      </p:sp>
      <p:sp>
        <p:nvSpPr>
          <p:cNvPr id="4" name="Espace réservé du pied de page 3">
            <a:extLst>
              <a:ext uri="{FF2B5EF4-FFF2-40B4-BE49-F238E27FC236}">
                <a16:creationId xmlns:a16="http://schemas.microsoft.com/office/drawing/2014/main" id="{0DB70CAF-9126-0F4B-A9C9-82BA7F947C08}"/>
              </a:ext>
            </a:extLst>
          </p:cNvPr>
          <p:cNvSpPr>
            <a:spLocks noGrp="1"/>
          </p:cNvSpPr>
          <p:nvPr>
            <p:ph type="ftr" sz="quarter" idx="11"/>
          </p:nvPr>
        </p:nvSpPr>
        <p:spPr/>
        <p:txBody>
          <a:bodyPr/>
          <a:lstStyle/>
          <a:p>
            <a:endParaRPr lang="en-US"/>
          </a:p>
        </p:txBody>
      </p:sp>
      <p:sp>
        <p:nvSpPr>
          <p:cNvPr id="5" name="Espace réservé du numéro de diapositive 4">
            <a:extLst>
              <a:ext uri="{FF2B5EF4-FFF2-40B4-BE49-F238E27FC236}">
                <a16:creationId xmlns:a16="http://schemas.microsoft.com/office/drawing/2014/main" id="{AFEA2E8C-77BA-BE2E-CD62-20357068A24A}"/>
              </a:ext>
            </a:extLst>
          </p:cNvPr>
          <p:cNvSpPr>
            <a:spLocks noGrp="1"/>
          </p:cNvSpPr>
          <p:nvPr>
            <p:ph type="sldNum" sz="quarter" idx="12"/>
          </p:nvPr>
        </p:nvSpPr>
        <p:spPr/>
        <p:txBody>
          <a:bodyPr/>
          <a:lstStyle/>
          <a:p>
            <a:fld id="{E9CA3CDD-FF74-4D0E-A785-7B39C615C22B}" type="slidenum">
              <a:rPr lang="en-US" smtClean="0"/>
              <a:t>‹N°›</a:t>
            </a:fld>
            <a:endParaRPr lang="en-US"/>
          </a:p>
        </p:txBody>
      </p:sp>
    </p:spTree>
    <p:extLst>
      <p:ext uri="{BB962C8B-B14F-4D97-AF65-F5344CB8AC3E}">
        <p14:creationId xmlns:p14="http://schemas.microsoft.com/office/powerpoint/2010/main" val="738390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B8082777-6C41-7CB0-AD03-0E7D32493274}"/>
              </a:ext>
            </a:extLst>
          </p:cNvPr>
          <p:cNvSpPr>
            <a:spLocks noGrp="1"/>
          </p:cNvSpPr>
          <p:nvPr>
            <p:ph type="dt" sz="half" idx="10"/>
          </p:nvPr>
        </p:nvSpPr>
        <p:spPr/>
        <p:txBody>
          <a:bodyPr/>
          <a:lstStyle/>
          <a:p>
            <a:fld id="{929616E3-F008-40D6-8359-26BFA9C156E8}" type="datetimeFigureOut">
              <a:rPr lang="en-US" smtClean="0"/>
              <a:t>1/13/2024</a:t>
            </a:fld>
            <a:endParaRPr lang="en-US"/>
          </a:p>
        </p:txBody>
      </p:sp>
      <p:sp>
        <p:nvSpPr>
          <p:cNvPr id="3" name="Espace réservé du pied de page 2">
            <a:extLst>
              <a:ext uri="{FF2B5EF4-FFF2-40B4-BE49-F238E27FC236}">
                <a16:creationId xmlns:a16="http://schemas.microsoft.com/office/drawing/2014/main" id="{4279BAAB-092A-078A-D793-601B6B894312}"/>
              </a:ext>
            </a:extLst>
          </p:cNvPr>
          <p:cNvSpPr>
            <a:spLocks noGrp="1"/>
          </p:cNvSpPr>
          <p:nvPr>
            <p:ph type="ftr" sz="quarter" idx="11"/>
          </p:nvPr>
        </p:nvSpPr>
        <p:spPr/>
        <p:txBody>
          <a:bodyPr/>
          <a:lstStyle/>
          <a:p>
            <a:endParaRPr lang="en-US"/>
          </a:p>
        </p:txBody>
      </p:sp>
      <p:sp>
        <p:nvSpPr>
          <p:cNvPr id="4" name="Espace réservé du numéro de diapositive 3">
            <a:extLst>
              <a:ext uri="{FF2B5EF4-FFF2-40B4-BE49-F238E27FC236}">
                <a16:creationId xmlns:a16="http://schemas.microsoft.com/office/drawing/2014/main" id="{80F3E528-67F2-2B74-41D7-9E779093C548}"/>
              </a:ext>
            </a:extLst>
          </p:cNvPr>
          <p:cNvSpPr>
            <a:spLocks noGrp="1"/>
          </p:cNvSpPr>
          <p:nvPr>
            <p:ph type="sldNum" sz="quarter" idx="12"/>
          </p:nvPr>
        </p:nvSpPr>
        <p:spPr/>
        <p:txBody>
          <a:bodyPr/>
          <a:lstStyle/>
          <a:p>
            <a:fld id="{E9CA3CDD-FF74-4D0E-A785-7B39C615C22B}" type="slidenum">
              <a:rPr lang="en-US" smtClean="0"/>
              <a:t>‹N°›</a:t>
            </a:fld>
            <a:endParaRPr lang="en-US"/>
          </a:p>
        </p:txBody>
      </p:sp>
    </p:spTree>
    <p:extLst>
      <p:ext uri="{BB962C8B-B14F-4D97-AF65-F5344CB8AC3E}">
        <p14:creationId xmlns:p14="http://schemas.microsoft.com/office/powerpoint/2010/main" val="181864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208823-DA5A-1915-9AE7-2216020AFFF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du contenu 2">
            <a:extLst>
              <a:ext uri="{FF2B5EF4-FFF2-40B4-BE49-F238E27FC236}">
                <a16:creationId xmlns:a16="http://schemas.microsoft.com/office/drawing/2014/main" id="{34D18181-55E4-3048-AFD5-72841D59D8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a:extLst>
              <a:ext uri="{FF2B5EF4-FFF2-40B4-BE49-F238E27FC236}">
                <a16:creationId xmlns:a16="http://schemas.microsoft.com/office/drawing/2014/main" id="{720F8738-7A0B-1E8F-C172-5377433A41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55B8414-AC58-CBC2-E014-5BDA81F3FA19}"/>
              </a:ext>
            </a:extLst>
          </p:cNvPr>
          <p:cNvSpPr>
            <a:spLocks noGrp="1"/>
          </p:cNvSpPr>
          <p:nvPr>
            <p:ph type="dt" sz="half" idx="10"/>
          </p:nvPr>
        </p:nvSpPr>
        <p:spPr/>
        <p:txBody>
          <a:bodyPr/>
          <a:lstStyle/>
          <a:p>
            <a:fld id="{929616E3-F008-40D6-8359-26BFA9C156E8}" type="datetimeFigureOut">
              <a:rPr lang="en-US" smtClean="0"/>
              <a:t>1/13/2024</a:t>
            </a:fld>
            <a:endParaRPr lang="en-US"/>
          </a:p>
        </p:txBody>
      </p:sp>
      <p:sp>
        <p:nvSpPr>
          <p:cNvPr id="6" name="Espace réservé du pied de page 5">
            <a:extLst>
              <a:ext uri="{FF2B5EF4-FFF2-40B4-BE49-F238E27FC236}">
                <a16:creationId xmlns:a16="http://schemas.microsoft.com/office/drawing/2014/main" id="{7BAB4F6E-43EE-F6D5-1861-A017ABBB2DD8}"/>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F26FACF7-4F88-FBE5-1730-2912C38ECF45}"/>
              </a:ext>
            </a:extLst>
          </p:cNvPr>
          <p:cNvSpPr>
            <a:spLocks noGrp="1"/>
          </p:cNvSpPr>
          <p:nvPr>
            <p:ph type="sldNum" sz="quarter" idx="12"/>
          </p:nvPr>
        </p:nvSpPr>
        <p:spPr/>
        <p:txBody>
          <a:bodyPr/>
          <a:lstStyle/>
          <a:p>
            <a:fld id="{E9CA3CDD-FF74-4D0E-A785-7B39C615C22B}" type="slidenum">
              <a:rPr lang="en-US" smtClean="0"/>
              <a:t>‹N°›</a:t>
            </a:fld>
            <a:endParaRPr lang="en-US"/>
          </a:p>
        </p:txBody>
      </p:sp>
    </p:spTree>
    <p:extLst>
      <p:ext uri="{BB962C8B-B14F-4D97-AF65-F5344CB8AC3E}">
        <p14:creationId xmlns:p14="http://schemas.microsoft.com/office/powerpoint/2010/main" val="3449505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358F5B-0B26-978E-A7E3-0DA913F6657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pour une image  2">
            <a:extLst>
              <a:ext uri="{FF2B5EF4-FFF2-40B4-BE49-F238E27FC236}">
                <a16:creationId xmlns:a16="http://schemas.microsoft.com/office/drawing/2014/main" id="{F7B71250-EF1A-F45C-47A4-7D8EB3FA55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a:extLst>
              <a:ext uri="{FF2B5EF4-FFF2-40B4-BE49-F238E27FC236}">
                <a16:creationId xmlns:a16="http://schemas.microsoft.com/office/drawing/2014/main" id="{D6129702-BFDD-0D9E-3422-DD6C86C859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E1857E6-30D2-952D-8AB9-C4415B601198}"/>
              </a:ext>
            </a:extLst>
          </p:cNvPr>
          <p:cNvSpPr>
            <a:spLocks noGrp="1"/>
          </p:cNvSpPr>
          <p:nvPr>
            <p:ph type="dt" sz="half" idx="10"/>
          </p:nvPr>
        </p:nvSpPr>
        <p:spPr/>
        <p:txBody>
          <a:bodyPr/>
          <a:lstStyle/>
          <a:p>
            <a:fld id="{929616E3-F008-40D6-8359-26BFA9C156E8}" type="datetimeFigureOut">
              <a:rPr lang="en-US" smtClean="0"/>
              <a:t>1/13/2024</a:t>
            </a:fld>
            <a:endParaRPr lang="en-US"/>
          </a:p>
        </p:txBody>
      </p:sp>
      <p:sp>
        <p:nvSpPr>
          <p:cNvPr id="6" name="Espace réservé du pied de page 5">
            <a:extLst>
              <a:ext uri="{FF2B5EF4-FFF2-40B4-BE49-F238E27FC236}">
                <a16:creationId xmlns:a16="http://schemas.microsoft.com/office/drawing/2014/main" id="{84D85533-110C-7321-95B5-1D9A666295EA}"/>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9326A4DB-5120-A9BB-16D7-CDAFFB780F8F}"/>
              </a:ext>
            </a:extLst>
          </p:cNvPr>
          <p:cNvSpPr>
            <a:spLocks noGrp="1"/>
          </p:cNvSpPr>
          <p:nvPr>
            <p:ph type="sldNum" sz="quarter" idx="12"/>
          </p:nvPr>
        </p:nvSpPr>
        <p:spPr/>
        <p:txBody>
          <a:bodyPr/>
          <a:lstStyle/>
          <a:p>
            <a:fld id="{E9CA3CDD-FF74-4D0E-A785-7B39C615C22B}" type="slidenum">
              <a:rPr lang="en-US" smtClean="0"/>
              <a:t>‹N°›</a:t>
            </a:fld>
            <a:endParaRPr lang="en-US"/>
          </a:p>
        </p:txBody>
      </p:sp>
    </p:spTree>
    <p:extLst>
      <p:ext uri="{BB962C8B-B14F-4D97-AF65-F5344CB8AC3E}">
        <p14:creationId xmlns:p14="http://schemas.microsoft.com/office/powerpoint/2010/main" val="2082864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657477E5-05B1-14A1-9B1D-10C9B60B5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19D7C0B9-130C-E9F5-769E-073B3165F1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8BDE7509-61FB-2279-D40F-FC6130FD6B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29616E3-F008-40D6-8359-26BFA9C156E8}" type="datetimeFigureOut">
              <a:rPr lang="en-US" smtClean="0"/>
              <a:t>1/13/2024</a:t>
            </a:fld>
            <a:endParaRPr lang="en-US"/>
          </a:p>
        </p:txBody>
      </p:sp>
      <p:sp>
        <p:nvSpPr>
          <p:cNvPr id="5" name="Espace réservé du pied de page 4">
            <a:extLst>
              <a:ext uri="{FF2B5EF4-FFF2-40B4-BE49-F238E27FC236}">
                <a16:creationId xmlns:a16="http://schemas.microsoft.com/office/drawing/2014/main" id="{F7517733-43ED-B5CC-98ED-A1B59A47F8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Espace réservé du numéro de diapositive 5">
            <a:extLst>
              <a:ext uri="{FF2B5EF4-FFF2-40B4-BE49-F238E27FC236}">
                <a16:creationId xmlns:a16="http://schemas.microsoft.com/office/drawing/2014/main" id="{ADBC8A59-5A4A-A1BB-72DB-AF7DEB5DB3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9CA3CDD-FF74-4D0E-A785-7B39C615C22B}" type="slidenum">
              <a:rPr lang="en-US" smtClean="0"/>
              <a:t>‹N°›</a:t>
            </a:fld>
            <a:endParaRPr lang="en-US"/>
          </a:p>
        </p:txBody>
      </p:sp>
    </p:spTree>
    <p:extLst>
      <p:ext uri="{BB962C8B-B14F-4D97-AF65-F5344CB8AC3E}">
        <p14:creationId xmlns:p14="http://schemas.microsoft.com/office/powerpoint/2010/main" val="37442892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E516853D-8CFF-F00C-63B5-770A109E3288}"/>
              </a:ext>
            </a:extLst>
          </p:cNvPr>
          <p:cNvSpPr txBox="1"/>
          <p:nvPr/>
        </p:nvSpPr>
        <p:spPr>
          <a:xfrm>
            <a:off x="335360" y="6164532"/>
            <a:ext cx="6097554" cy="369332"/>
          </a:xfrm>
          <a:prstGeom prst="rect">
            <a:avLst/>
          </a:prstGeom>
          <a:noFill/>
        </p:spPr>
        <p:txBody>
          <a:bodyPr wrap="square">
            <a:spAutoFit/>
          </a:bodyPr>
          <a:lstStyle/>
          <a:p>
            <a:r>
              <a:rPr lang="fr-FR" dirty="0">
                <a:solidFill>
                  <a:schemeClr val="bg1"/>
                </a:solidFill>
              </a:rPr>
              <a:t>Année universitaire 2023-2024</a:t>
            </a:r>
            <a:endParaRPr lang="en-US" dirty="0">
              <a:solidFill>
                <a:schemeClr val="bg1"/>
              </a:solidFill>
            </a:endParaRPr>
          </a:p>
        </p:txBody>
      </p:sp>
      <p:sp>
        <p:nvSpPr>
          <p:cNvPr id="4" name="ZoneTexte 3">
            <a:extLst>
              <a:ext uri="{FF2B5EF4-FFF2-40B4-BE49-F238E27FC236}">
                <a16:creationId xmlns:a16="http://schemas.microsoft.com/office/drawing/2014/main" id="{26C64221-BFE6-4C58-0267-5C4D8DA41E26}"/>
              </a:ext>
            </a:extLst>
          </p:cNvPr>
          <p:cNvSpPr txBox="1"/>
          <p:nvPr/>
        </p:nvSpPr>
        <p:spPr>
          <a:xfrm>
            <a:off x="9984432" y="5949280"/>
            <a:ext cx="2304256" cy="646331"/>
          </a:xfrm>
          <a:prstGeom prst="rect">
            <a:avLst/>
          </a:prstGeom>
          <a:noFill/>
        </p:spPr>
        <p:txBody>
          <a:bodyPr wrap="square">
            <a:spAutoFit/>
          </a:bodyPr>
          <a:lstStyle/>
          <a:p>
            <a:r>
              <a:rPr lang="fr-FR" dirty="0">
                <a:solidFill>
                  <a:schemeClr val="bg1"/>
                </a:solidFill>
              </a:rPr>
              <a:t>Lorenzo  BARBEY</a:t>
            </a:r>
          </a:p>
          <a:p>
            <a:r>
              <a:rPr lang="fr-FR" dirty="0">
                <a:solidFill>
                  <a:schemeClr val="bg1"/>
                </a:solidFill>
              </a:rPr>
              <a:t>Axel          FEVEZ</a:t>
            </a:r>
            <a:endParaRPr lang="en-US" dirty="0">
              <a:solidFill>
                <a:schemeClr val="bg1"/>
              </a:solidFill>
            </a:endParaRPr>
          </a:p>
        </p:txBody>
      </p:sp>
      <p:sp>
        <p:nvSpPr>
          <p:cNvPr id="5" name="ZoneTexte 4">
            <a:extLst>
              <a:ext uri="{FF2B5EF4-FFF2-40B4-BE49-F238E27FC236}">
                <a16:creationId xmlns:a16="http://schemas.microsoft.com/office/drawing/2014/main" id="{A23B7A9C-F694-C770-8FA8-4C91BF2F8C76}"/>
              </a:ext>
            </a:extLst>
          </p:cNvPr>
          <p:cNvSpPr txBox="1"/>
          <p:nvPr/>
        </p:nvSpPr>
        <p:spPr>
          <a:xfrm>
            <a:off x="5087888" y="908720"/>
            <a:ext cx="6696744" cy="1569660"/>
          </a:xfrm>
          <a:prstGeom prst="rect">
            <a:avLst/>
          </a:prstGeom>
          <a:noFill/>
        </p:spPr>
        <p:txBody>
          <a:bodyPr wrap="square">
            <a:spAutoFit/>
          </a:bodyPr>
          <a:lstStyle/>
          <a:p>
            <a:pPr algn="ctr"/>
            <a:r>
              <a:rPr lang="fr-FR" sz="4800" b="1" dirty="0">
                <a:solidFill>
                  <a:schemeClr val="bg1"/>
                </a:solidFill>
              </a:rPr>
              <a:t>Intelligence Artificielle </a:t>
            </a:r>
            <a:br>
              <a:rPr lang="fr-FR" sz="4800" b="1" dirty="0">
                <a:solidFill>
                  <a:schemeClr val="bg1"/>
                </a:solidFill>
              </a:rPr>
            </a:br>
            <a:r>
              <a:rPr lang="fr-FR" sz="4800" b="1" dirty="0">
                <a:solidFill>
                  <a:schemeClr val="bg1"/>
                </a:solidFill>
              </a:rPr>
              <a:t>Projet AI SPOTTER</a:t>
            </a:r>
            <a:endParaRPr lang="en-US" sz="4800" b="1" dirty="0">
              <a:solidFill>
                <a:schemeClr val="bg1"/>
              </a:solidFill>
            </a:endParaRPr>
          </a:p>
        </p:txBody>
      </p:sp>
      <p:sp>
        <p:nvSpPr>
          <p:cNvPr id="9" name="ZoneTexte 8">
            <a:extLst>
              <a:ext uri="{FF2B5EF4-FFF2-40B4-BE49-F238E27FC236}">
                <a16:creationId xmlns:a16="http://schemas.microsoft.com/office/drawing/2014/main" id="{0EFAB660-703F-1482-BE5C-4FAE56AB5061}"/>
              </a:ext>
            </a:extLst>
          </p:cNvPr>
          <p:cNvSpPr txBox="1"/>
          <p:nvPr/>
        </p:nvSpPr>
        <p:spPr>
          <a:xfrm>
            <a:off x="5296780" y="3236543"/>
            <a:ext cx="6487852" cy="1015663"/>
          </a:xfrm>
          <a:prstGeom prst="rect">
            <a:avLst/>
          </a:prstGeom>
          <a:noFill/>
        </p:spPr>
        <p:txBody>
          <a:bodyPr wrap="square">
            <a:spAutoFit/>
          </a:bodyPr>
          <a:lstStyle/>
          <a:p>
            <a:r>
              <a:rPr lang="en-US" sz="2000" i="1" dirty="0">
                <a:solidFill>
                  <a:schemeClr val="bg1"/>
                </a:solidFill>
              </a:rPr>
              <a:t>Étude des </a:t>
            </a:r>
            <a:r>
              <a:rPr lang="en-US" sz="2000" i="1" dirty="0" err="1">
                <a:solidFill>
                  <a:schemeClr val="bg1"/>
                </a:solidFill>
              </a:rPr>
              <a:t>outils</a:t>
            </a:r>
            <a:r>
              <a:rPr lang="en-US" sz="2000" i="1" dirty="0">
                <a:solidFill>
                  <a:schemeClr val="bg1"/>
                </a:solidFill>
              </a:rPr>
              <a:t> </a:t>
            </a:r>
            <a:r>
              <a:rPr lang="en-US" sz="2000" i="1" dirty="0" err="1">
                <a:solidFill>
                  <a:schemeClr val="bg1"/>
                </a:solidFill>
              </a:rPr>
              <a:t>permettant</a:t>
            </a:r>
            <a:r>
              <a:rPr lang="en-US" sz="2000" i="1" dirty="0">
                <a:solidFill>
                  <a:schemeClr val="bg1"/>
                </a:solidFill>
              </a:rPr>
              <a:t> </a:t>
            </a:r>
            <a:r>
              <a:rPr lang="en-US" sz="2000" i="1" dirty="0" err="1">
                <a:solidFill>
                  <a:schemeClr val="bg1"/>
                </a:solidFill>
              </a:rPr>
              <a:t>l’analyse</a:t>
            </a:r>
            <a:r>
              <a:rPr lang="en-US" sz="2000" i="1" dirty="0">
                <a:solidFill>
                  <a:schemeClr val="bg1"/>
                </a:solidFill>
              </a:rPr>
              <a:t> et la </a:t>
            </a:r>
            <a:r>
              <a:rPr lang="en-US" sz="2000" i="1" dirty="0" err="1">
                <a:solidFill>
                  <a:schemeClr val="bg1"/>
                </a:solidFill>
              </a:rPr>
              <a:t>création</a:t>
            </a:r>
            <a:r>
              <a:rPr lang="en-US" sz="2000" i="1" dirty="0">
                <a:solidFill>
                  <a:schemeClr val="bg1"/>
                </a:solidFill>
              </a:rPr>
              <a:t> d’un </a:t>
            </a:r>
            <a:r>
              <a:rPr lang="en-US" sz="2000" i="1" dirty="0" err="1">
                <a:solidFill>
                  <a:schemeClr val="bg1"/>
                </a:solidFill>
              </a:rPr>
              <a:t>détecteur</a:t>
            </a:r>
            <a:r>
              <a:rPr lang="en-US" sz="2000" i="1" dirty="0">
                <a:solidFill>
                  <a:schemeClr val="bg1"/>
                </a:solidFill>
              </a:rPr>
              <a:t> de </a:t>
            </a:r>
            <a:r>
              <a:rPr lang="en-US" sz="2000" i="1" dirty="0" err="1">
                <a:solidFill>
                  <a:schemeClr val="bg1"/>
                </a:solidFill>
              </a:rPr>
              <a:t>textes</a:t>
            </a:r>
            <a:r>
              <a:rPr lang="en-US" sz="2000" i="1" dirty="0">
                <a:solidFill>
                  <a:schemeClr val="bg1"/>
                </a:solidFill>
              </a:rPr>
              <a:t> </a:t>
            </a:r>
            <a:r>
              <a:rPr lang="en-US" sz="2000" i="1" dirty="0" err="1">
                <a:solidFill>
                  <a:schemeClr val="bg1"/>
                </a:solidFill>
              </a:rPr>
              <a:t>générés</a:t>
            </a:r>
            <a:r>
              <a:rPr lang="en-US" sz="2000" i="1" dirty="0">
                <a:solidFill>
                  <a:schemeClr val="bg1"/>
                </a:solidFill>
              </a:rPr>
              <a:t> par IA et </a:t>
            </a:r>
            <a:r>
              <a:rPr lang="en-US" sz="2000" i="1" dirty="0" err="1">
                <a:solidFill>
                  <a:schemeClr val="bg1"/>
                </a:solidFill>
              </a:rPr>
              <a:t>utilisation</a:t>
            </a:r>
            <a:r>
              <a:rPr lang="en-US" sz="2000" i="1" dirty="0">
                <a:solidFill>
                  <a:schemeClr val="bg1"/>
                </a:solidFill>
              </a:rPr>
              <a:t> des RCR et du ML pour </a:t>
            </a:r>
            <a:r>
              <a:rPr lang="en-US" sz="2000" i="1" dirty="0" err="1">
                <a:solidFill>
                  <a:schemeClr val="bg1"/>
                </a:solidFill>
              </a:rPr>
              <a:t>répondre</a:t>
            </a:r>
            <a:r>
              <a:rPr lang="en-US" sz="2000" i="1" dirty="0">
                <a:solidFill>
                  <a:schemeClr val="bg1"/>
                </a:solidFill>
              </a:rPr>
              <a:t> à </a:t>
            </a:r>
            <a:r>
              <a:rPr lang="en-US" sz="2000" i="1" dirty="0" err="1">
                <a:solidFill>
                  <a:schemeClr val="bg1"/>
                </a:solidFill>
              </a:rPr>
              <a:t>une</a:t>
            </a:r>
            <a:r>
              <a:rPr lang="en-US" sz="2000" i="1" dirty="0">
                <a:solidFill>
                  <a:schemeClr val="bg1"/>
                </a:solidFill>
              </a:rPr>
              <a:t> </a:t>
            </a:r>
            <a:r>
              <a:rPr lang="en-US" sz="2000" i="1" dirty="0" err="1">
                <a:solidFill>
                  <a:schemeClr val="bg1"/>
                </a:solidFill>
              </a:rPr>
              <a:t>partie</a:t>
            </a:r>
            <a:r>
              <a:rPr lang="en-US" sz="2000" i="1" dirty="0">
                <a:solidFill>
                  <a:schemeClr val="bg1"/>
                </a:solidFill>
              </a:rPr>
              <a:t> de la </a:t>
            </a:r>
            <a:r>
              <a:rPr lang="en-US" sz="2000" i="1" dirty="0" err="1">
                <a:solidFill>
                  <a:schemeClr val="bg1"/>
                </a:solidFill>
              </a:rPr>
              <a:t>problématique</a:t>
            </a:r>
            <a:r>
              <a:rPr lang="en-US" sz="2000" i="1" dirty="0">
                <a:solidFill>
                  <a:schemeClr val="bg1"/>
                </a:solidFill>
              </a:rPr>
              <a:t>.</a:t>
            </a:r>
          </a:p>
        </p:txBody>
      </p:sp>
    </p:spTree>
    <p:extLst>
      <p:ext uri="{BB962C8B-B14F-4D97-AF65-F5344CB8AC3E}">
        <p14:creationId xmlns:p14="http://schemas.microsoft.com/office/powerpoint/2010/main" val="3061012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57DC0843-EA35-0430-C03C-FD5C574FCBF2}"/>
              </a:ext>
            </a:extLst>
          </p:cNvPr>
          <p:cNvSpPr txBox="1">
            <a:spLocks/>
          </p:cNvSpPr>
          <p:nvPr/>
        </p:nvSpPr>
        <p:spPr>
          <a:xfrm>
            <a:off x="0" y="389738"/>
            <a:ext cx="7184571" cy="61931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sz="3600" b="1" i="0" dirty="0">
                <a:solidFill>
                  <a:schemeClr val="bg1"/>
                </a:solidFill>
                <a:effectLst/>
              </a:rPr>
              <a:t>Configuration du Machine Learning</a:t>
            </a:r>
            <a:endParaRPr lang="en-US" sz="28000" dirty="0">
              <a:solidFill>
                <a:schemeClr val="bg1"/>
              </a:solidFill>
            </a:endParaRPr>
          </a:p>
        </p:txBody>
      </p:sp>
      <p:sp>
        <p:nvSpPr>
          <p:cNvPr id="7" name="Sous-titre 2">
            <a:extLst>
              <a:ext uri="{FF2B5EF4-FFF2-40B4-BE49-F238E27FC236}">
                <a16:creationId xmlns:a16="http://schemas.microsoft.com/office/drawing/2014/main" id="{E02F386E-ABDB-668F-01DE-7EE3FC7197D9}"/>
              </a:ext>
            </a:extLst>
          </p:cNvPr>
          <p:cNvSpPr txBox="1">
            <a:spLocks/>
          </p:cNvSpPr>
          <p:nvPr/>
        </p:nvSpPr>
        <p:spPr>
          <a:xfrm>
            <a:off x="654618" y="1545947"/>
            <a:ext cx="11298889" cy="188305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fr-FR" sz="1500" dirty="0">
                <a:solidFill>
                  <a:schemeClr val="bg1"/>
                </a:solidFill>
              </a:rPr>
              <a:t>Le </a:t>
            </a:r>
            <a:r>
              <a:rPr lang="fr-FR" sz="1500" dirty="0" err="1">
                <a:solidFill>
                  <a:schemeClr val="bg1"/>
                </a:solidFill>
              </a:rPr>
              <a:t>dataset</a:t>
            </a:r>
            <a:r>
              <a:rPr lang="fr-FR" sz="1500" dirty="0">
                <a:solidFill>
                  <a:schemeClr val="bg1"/>
                </a:solidFill>
              </a:rPr>
              <a:t> utilisé dans notre projet provient de </a:t>
            </a:r>
            <a:r>
              <a:rPr lang="fr-FR" sz="1500" dirty="0" err="1">
                <a:solidFill>
                  <a:schemeClr val="bg1"/>
                </a:solidFill>
              </a:rPr>
              <a:t>Kaggle</a:t>
            </a:r>
            <a:r>
              <a:rPr lang="fr-FR" sz="1500" dirty="0">
                <a:solidFill>
                  <a:schemeClr val="bg1"/>
                </a:solidFill>
              </a:rPr>
              <a:t> et se compose d'une variété de textes générés, provenant aussi bien d'intelligences artificielles que d'êtres humains.</a:t>
            </a:r>
          </a:p>
          <a:p>
            <a:pPr algn="just"/>
            <a:r>
              <a:rPr lang="fr-FR" sz="1500" dirty="0">
                <a:solidFill>
                  <a:schemeClr val="bg1"/>
                </a:solidFill>
              </a:rPr>
              <a:t>Il comprend 1000 textes en anglais, chaque entrée étant structurée avec un identifiant, un texte associé, et un entier indiquant si le texte a été généré par un être humain (0) ou par une intelligence artificielle (1).</a:t>
            </a:r>
          </a:p>
          <a:p>
            <a:pPr algn="just"/>
            <a:r>
              <a:rPr lang="en-US" sz="1500" dirty="0" err="1">
                <a:solidFill>
                  <a:schemeClr val="bg1"/>
                </a:solidFill>
              </a:rPr>
              <a:t>Voici</a:t>
            </a:r>
            <a:r>
              <a:rPr lang="en-US" sz="1500" dirty="0">
                <a:solidFill>
                  <a:schemeClr val="bg1"/>
                </a:solidFill>
              </a:rPr>
              <a:t> un </a:t>
            </a:r>
            <a:r>
              <a:rPr lang="en-US" sz="1500" dirty="0" err="1">
                <a:solidFill>
                  <a:schemeClr val="bg1"/>
                </a:solidFill>
              </a:rPr>
              <a:t>exemple</a:t>
            </a:r>
            <a:r>
              <a:rPr lang="en-US" sz="1500" dirty="0">
                <a:solidFill>
                  <a:schemeClr val="bg1"/>
                </a:solidFill>
              </a:rPr>
              <a:t> </a:t>
            </a:r>
            <a:r>
              <a:rPr lang="en-US" sz="1500" dirty="0" err="1">
                <a:solidFill>
                  <a:schemeClr val="bg1"/>
                </a:solidFill>
              </a:rPr>
              <a:t>d’une</a:t>
            </a:r>
            <a:r>
              <a:rPr lang="en-US" sz="1500" dirty="0">
                <a:solidFill>
                  <a:schemeClr val="bg1"/>
                </a:solidFill>
              </a:rPr>
              <a:t> donnée:</a:t>
            </a:r>
          </a:p>
        </p:txBody>
      </p:sp>
      <p:sp>
        <p:nvSpPr>
          <p:cNvPr id="14" name="Sous-titre 2">
            <a:extLst>
              <a:ext uri="{FF2B5EF4-FFF2-40B4-BE49-F238E27FC236}">
                <a16:creationId xmlns:a16="http://schemas.microsoft.com/office/drawing/2014/main" id="{3DA4F7C6-176B-9540-4A8E-E3ECEBE98764}"/>
              </a:ext>
            </a:extLst>
          </p:cNvPr>
          <p:cNvSpPr txBox="1">
            <a:spLocks/>
          </p:cNvSpPr>
          <p:nvPr/>
        </p:nvSpPr>
        <p:spPr>
          <a:xfrm>
            <a:off x="654618" y="4124365"/>
            <a:ext cx="8271988" cy="304698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fr-FR" sz="1500" b="0" i="0" dirty="0">
                <a:solidFill>
                  <a:schemeClr val="bg1"/>
                </a:solidFill>
                <a:effectLst/>
              </a:rPr>
              <a:t>Nous avons configuré notre modèle en utilisant les paramètres suivants :</a:t>
            </a:r>
          </a:p>
          <a:p>
            <a:pPr marL="285750" indent="-285750" algn="just">
              <a:buFont typeface="Wingdings" panose="05000000000000000000" pitchFamily="2" charset="2"/>
              <a:buChar char="q"/>
            </a:pPr>
            <a:r>
              <a:rPr lang="fr-FR" sz="1500" b="0" i="0" dirty="0">
                <a:solidFill>
                  <a:schemeClr val="bg1"/>
                </a:solidFill>
                <a:effectLst/>
              </a:rPr>
              <a:t>Taille du Vocabulaire (</a:t>
            </a:r>
            <a:r>
              <a:rPr lang="fr-FR" sz="1500" b="0" i="0" dirty="0" err="1">
                <a:solidFill>
                  <a:schemeClr val="bg1"/>
                </a:solidFill>
                <a:effectLst/>
              </a:rPr>
              <a:t>vocab_size</a:t>
            </a:r>
            <a:r>
              <a:rPr lang="fr-FR" sz="1500" b="0" i="0" dirty="0">
                <a:solidFill>
                  <a:schemeClr val="bg1"/>
                </a:solidFill>
                <a:effectLst/>
              </a:rPr>
              <a:t>): 1000 - Limitant le modèle aux 1000 mots les plus fréquents pour se concentrer sur les termes les plus pertinents.</a:t>
            </a:r>
          </a:p>
          <a:p>
            <a:pPr marL="285750" indent="-285750" algn="just">
              <a:buFont typeface="Wingdings" panose="05000000000000000000" pitchFamily="2" charset="2"/>
              <a:buChar char="q"/>
            </a:pPr>
            <a:r>
              <a:rPr lang="fr-FR" sz="1500" b="0" i="0" dirty="0">
                <a:solidFill>
                  <a:schemeClr val="bg1"/>
                </a:solidFill>
                <a:effectLst/>
              </a:rPr>
              <a:t>Dimension de l'Espace d'</a:t>
            </a:r>
            <a:r>
              <a:rPr lang="fr-FR" sz="1500" b="0" i="0" dirty="0" err="1">
                <a:solidFill>
                  <a:schemeClr val="bg1"/>
                </a:solidFill>
                <a:effectLst/>
              </a:rPr>
              <a:t>Embedding</a:t>
            </a:r>
            <a:r>
              <a:rPr lang="fr-FR" sz="1500" b="0" i="0" dirty="0">
                <a:solidFill>
                  <a:schemeClr val="bg1"/>
                </a:solidFill>
                <a:effectLst/>
              </a:rPr>
              <a:t> (</a:t>
            </a:r>
            <a:r>
              <a:rPr lang="fr-FR" sz="1500" b="0" i="0" dirty="0" err="1">
                <a:solidFill>
                  <a:schemeClr val="bg1"/>
                </a:solidFill>
                <a:effectLst/>
              </a:rPr>
              <a:t>embedding_dim</a:t>
            </a:r>
            <a:r>
              <a:rPr lang="fr-FR" sz="1500" b="0" i="0" dirty="0">
                <a:solidFill>
                  <a:schemeClr val="bg1"/>
                </a:solidFill>
                <a:effectLst/>
              </a:rPr>
              <a:t>): 50 - Définissant la représentation vectorielle de chaque mot dans notre vocabulaire.</a:t>
            </a:r>
          </a:p>
          <a:p>
            <a:pPr marL="285750" indent="-285750" algn="just">
              <a:buFont typeface="Wingdings" panose="05000000000000000000" pitchFamily="2" charset="2"/>
              <a:buChar char="q"/>
            </a:pPr>
            <a:r>
              <a:rPr lang="fr-FR" sz="1500" b="0" i="0" dirty="0">
                <a:solidFill>
                  <a:schemeClr val="bg1"/>
                </a:solidFill>
                <a:effectLst/>
              </a:rPr>
              <a:t>Longueur Maximale d'une Séquence (</a:t>
            </a:r>
            <a:r>
              <a:rPr lang="fr-FR" sz="1500" b="0" i="0" dirty="0" err="1">
                <a:solidFill>
                  <a:schemeClr val="bg1"/>
                </a:solidFill>
                <a:effectLst/>
              </a:rPr>
              <a:t>max_sequence_length</a:t>
            </a:r>
            <a:r>
              <a:rPr lang="fr-FR" sz="1500" b="0" i="0" dirty="0">
                <a:solidFill>
                  <a:schemeClr val="bg1"/>
                </a:solidFill>
                <a:effectLst/>
              </a:rPr>
              <a:t>): 1500 - Fixant la limite de mots examinés par le modèle pour chaque article.</a:t>
            </a:r>
            <a:endParaRPr lang="en-US" sz="1500" dirty="0">
              <a:solidFill>
                <a:schemeClr val="bg1"/>
              </a:solidFill>
            </a:endParaRPr>
          </a:p>
        </p:txBody>
      </p:sp>
      <p:pic>
        <p:nvPicPr>
          <p:cNvPr id="17" name="Image 16">
            <a:extLst>
              <a:ext uri="{FF2B5EF4-FFF2-40B4-BE49-F238E27FC236}">
                <a16:creationId xmlns:a16="http://schemas.microsoft.com/office/drawing/2014/main" id="{BBEAA73B-DA3E-4323-76EB-6715B93C25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592" y="2919698"/>
            <a:ext cx="11008649" cy="497893"/>
          </a:xfrm>
          <a:prstGeom prst="rect">
            <a:avLst/>
          </a:prstGeom>
        </p:spPr>
      </p:pic>
      <p:sp>
        <p:nvSpPr>
          <p:cNvPr id="19" name="ZoneTexte 18">
            <a:extLst>
              <a:ext uri="{FF2B5EF4-FFF2-40B4-BE49-F238E27FC236}">
                <a16:creationId xmlns:a16="http://schemas.microsoft.com/office/drawing/2014/main" id="{0F17D615-335C-5EBA-31C2-602E7AD6681A}"/>
              </a:ext>
            </a:extLst>
          </p:cNvPr>
          <p:cNvSpPr txBox="1"/>
          <p:nvPr/>
        </p:nvSpPr>
        <p:spPr>
          <a:xfrm>
            <a:off x="238493" y="1079453"/>
            <a:ext cx="6097554" cy="3046988"/>
          </a:xfrm>
          <a:prstGeom prst="rect">
            <a:avLst/>
          </a:prstGeom>
          <a:noFill/>
        </p:spPr>
        <p:txBody>
          <a:bodyPr wrap="square">
            <a:spAutoFit/>
          </a:bodyPr>
          <a:lstStyle/>
          <a:p>
            <a:pPr marL="342900" indent="-342900">
              <a:buFont typeface="Arial" panose="020B0604020202020204" pitchFamily="34" charset="0"/>
              <a:buChar char="•"/>
            </a:pPr>
            <a:r>
              <a:rPr lang="fr-FR" sz="2400" b="1" i="0" dirty="0" err="1">
                <a:solidFill>
                  <a:schemeClr val="bg1"/>
                </a:solidFill>
                <a:effectLst/>
                <a:latin typeface="+mj-lt"/>
              </a:rPr>
              <a:t>Dataset</a:t>
            </a:r>
            <a:r>
              <a:rPr lang="fr-FR" sz="2400" b="1" i="0" dirty="0">
                <a:solidFill>
                  <a:schemeClr val="bg1"/>
                </a:solidFill>
                <a:effectLst/>
                <a:latin typeface="+mj-lt"/>
              </a:rPr>
              <a:t> Utilisé</a:t>
            </a:r>
          </a:p>
          <a:p>
            <a:pPr marL="342900" indent="-342900">
              <a:buFont typeface="Arial" panose="020B0604020202020204" pitchFamily="34" charset="0"/>
              <a:buChar char="•"/>
            </a:pPr>
            <a:endParaRPr lang="fr-FR" sz="2400" b="1" dirty="0">
              <a:solidFill>
                <a:schemeClr val="bg1"/>
              </a:solidFill>
              <a:latin typeface="+mj-lt"/>
            </a:endParaRPr>
          </a:p>
          <a:p>
            <a:pPr marL="342900" indent="-342900">
              <a:buFont typeface="Arial" panose="020B0604020202020204" pitchFamily="34" charset="0"/>
              <a:buChar char="•"/>
            </a:pPr>
            <a:endParaRPr lang="fr-FR" sz="2400" b="1" dirty="0">
              <a:solidFill>
                <a:schemeClr val="bg1"/>
              </a:solidFill>
              <a:latin typeface="+mj-lt"/>
            </a:endParaRPr>
          </a:p>
          <a:p>
            <a:pPr marL="342900" indent="-342900">
              <a:buFont typeface="Arial" panose="020B0604020202020204" pitchFamily="34" charset="0"/>
              <a:buChar char="•"/>
            </a:pPr>
            <a:endParaRPr lang="fr-FR" sz="2400" b="1" dirty="0">
              <a:solidFill>
                <a:schemeClr val="bg1"/>
              </a:solidFill>
              <a:latin typeface="+mj-lt"/>
            </a:endParaRPr>
          </a:p>
          <a:p>
            <a:pPr marL="342900" indent="-342900">
              <a:buFont typeface="Arial" panose="020B0604020202020204" pitchFamily="34" charset="0"/>
              <a:buChar char="•"/>
            </a:pPr>
            <a:endParaRPr lang="fr-FR" sz="2400" b="1" dirty="0">
              <a:solidFill>
                <a:schemeClr val="bg1"/>
              </a:solidFill>
              <a:latin typeface="+mj-lt"/>
            </a:endParaRPr>
          </a:p>
          <a:p>
            <a:pPr marL="342900" indent="-342900">
              <a:buFont typeface="Arial" panose="020B0604020202020204" pitchFamily="34" charset="0"/>
              <a:buChar char="•"/>
            </a:pPr>
            <a:endParaRPr lang="fr-FR" sz="2400" b="1" dirty="0">
              <a:solidFill>
                <a:schemeClr val="bg1"/>
              </a:solidFill>
              <a:latin typeface="+mj-lt"/>
            </a:endParaRPr>
          </a:p>
          <a:p>
            <a:endParaRPr lang="fr-FR" sz="2400" b="1" dirty="0">
              <a:solidFill>
                <a:schemeClr val="bg1"/>
              </a:solidFill>
              <a:latin typeface="+mj-lt"/>
            </a:endParaRPr>
          </a:p>
          <a:p>
            <a:pPr marL="342900" indent="-342900">
              <a:buFont typeface="Arial" panose="020B0604020202020204" pitchFamily="34" charset="0"/>
              <a:buChar char="•"/>
            </a:pPr>
            <a:r>
              <a:rPr lang="fr-FR" sz="2400" b="1" i="0" dirty="0">
                <a:solidFill>
                  <a:schemeClr val="bg1"/>
                </a:solidFill>
                <a:effectLst/>
                <a:latin typeface="+mj-lt"/>
              </a:rPr>
              <a:t>Paramètres Utilisés</a:t>
            </a:r>
            <a:endParaRPr lang="en-US" sz="2400" dirty="0">
              <a:solidFill>
                <a:schemeClr val="bg1"/>
              </a:solidFill>
              <a:latin typeface="+mj-lt"/>
            </a:endParaRPr>
          </a:p>
        </p:txBody>
      </p:sp>
      <p:pic>
        <p:nvPicPr>
          <p:cNvPr id="21" name="Image 20" descr="Une image contenant texte, Police, capture d’écran, nombre&#10;&#10;Description générée automatiquement">
            <a:extLst>
              <a:ext uri="{FF2B5EF4-FFF2-40B4-BE49-F238E27FC236}">
                <a16:creationId xmlns:a16="http://schemas.microsoft.com/office/drawing/2014/main" id="{973F4E4A-891C-CE44-2F29-7C9D80CC06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76119" y="4791342"/>
            <a:ext cx="2638793" cy="752580"/>
          </a:xfrm>
          <a:prstGeom prst="rect">
            <a:avLst/>
          </a:prstGeom>
        </p:spPr>
      </p:pic>
    </p:spTree>
    <p:extLst>
      <p:ext uri="{BB962C8B-B14F-4D97-AF65-F5344CB8AC3E}">
        <p14:creationId xmlns:p14="http://schemas.microsoft.com/office/powerpoint/2010/main" val="2126192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57DC0843-EA35-0430-C03C-FD5C574FCBF2}"/>
              </a:ext>
            </a:extLst>
          </p:cNvPr>
          <p:cNvSpPr txBox="1">
            <a:spLocks/>
          </p:cNvSpPr>
          <p:nvPr/>
        </p:nvSpPr>
        <p:spPr>
          <a:xfrm>
            <a:off x="238493" y="384088"/>
            <a:ext cx="7184571" cy="61931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500" b="1" i="0" u="none" strike="noStrike" kern="1200" cap="none" spc="0" normalizeH="0" baseline="0" noProof="0" dirty="0" err="1">
                <a:ln>
                  <a:noFill/>
                </a:ln>
                <a:solidFill>
                  <a:prstClr val="white"/>
                </a:solidFill>
                <a:effectLst/>
                <a:uLnTx/>
                <a:uFillTx/>
                <a:latin typeface="Aptos Display" panose="02110004020202020204"/>
                <a:ea typeface="+mj-ea"/>
                <a:cs typeface="+mj-cs"/>
              </a:rPr>
              <a:t>Entraînement</a:t>
            </a:r>
            <a:r>
              <a:rPr kumimoji="0" lang="en-US" sz="3500" b="1" i="0" u="none" strike="noStrike" kern="1200" cap="none" spc="0" normalizeH="0" baseline="0" noProof="0" dirty="0">
                <a:ln>
                  <a:noFill/>
                </a:ln>
                <a:solidFill>
                  <a:prstClr val="white"/>
                </a:solidFill>
                <a:effectLst/>
                <a:uLnTx/>
                <a:uFillTx/>
                <a:latin typeface="Aptos Display" panose="02110004020202020204"/>
                <a:ea typeface="+mj-ea"/>
                <a:cs typeface="+mj-cs"/>
              </a:rPr>
              <a:t> du </a:t>
            </a:r>
            <a:r>
              <a:rPr kumimoji="0" lang="en-US" sz="3500" b="1" i="0" u="none" strike="noStrike" kern="1200" cap="none" spc="0" normalizeH="0" baseline="0" noProof="0" dirty="0" err="1">
                <a:ln>
                  <a:noFill/>
                </a:ln>
                <a:solidFill>
                  <a:prstClr val="white"/>
                </a:solidFill>
                <a:effectLst/>
                <a:uLnTx/>
                <a:uFillTx/>
                <a:latin typeface="Aptos Display" panose="02110004020202020204"/>
                <a:ea typeface="+mj-ea"/>
                <a:cs typeface="+mj-cs"/>
              </a:rPr>
              <a:t>Modèle</a:t>
            </a:r>
            <a:endParaRPr kumimoji="0" lang="en-US" sz="3500" b="1" i="0" u="none" strike="noStrike" kern="1200" cap="none" spc="0" normalizeH="0" baseline="0" noProof="0" dirty="0">
              <a:ln>
                <a:noFill/>
              </a:ln>
              <a:solidFill>
                <a:prstClr val="white"/>
              </a:solidFill>
              <a:effectLst/>
              <a:uLnTx/>
              <a:uFillTx/>
              <a:latin typeface="Aptos Display" panose="02110004020202020204"/>
              <a:ea typeface="+mj-ea"/>
              <a:cs typeface="+mj-cs"/>
            </a:endParaRPr>
          </a:p>
        </p:txBody>
      </p:sp>
      <p:sp>
        <p:nvSpPr>
          <p:cNvPr id="7" name="Sous-titre 2">
            <a:extLst>
              <a:ext uri="{FF2B5EF4-FFF2-40B4-BE49-F238E27FC236}">
                <a16:creationId xmlns:a16="http://schemas.microsoft.com/office/drawing/2014/main" id="{E02F386E-ABDB-668F-01DE-7EE3FC7197D9}"/>
              </a:ext>
            </a:extLst>
          </p:cNvPr>
          <p:cNvSpPr txBox="1">
            <a:spLocks/>
          </p:cNvSpPr>
          <p:nvPr/>
        </p:nvSpPr>
        <p:spPr>
          <a:xfrm>
            <a:off x="654618" y="1545947"/>
            <a:ext cx="11298889" cy="188305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5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9" name="ZoneTexte 18">
            <a:extLst>
              <a:ext uri="{FF2B5EF4-FFF2-40B4-BE49-F238E27FC236}">
                <a16:creationId xmlns:a16="http://schemas.microsoft.com/office/drawing/2014/main" id="{0F17D615-335C-5EBA-31C2-602E7AD6681A}"/>
              </a:ext>
            </a:extLst>
          </p:cNvPr>
          <p:cNvSpPr txBox="1"/>
          <p:nvPr/>
        </p:nvSpPr>
        <p:spPr>
          <a:xfrm>
            <a:off x="238493" y="1079453"/>
            <a:ext cx="6097554" cy="461665"/>
          </a:xfrm>
          <a:prstGeom prst="rect">
            <a:avLst/>
          </a:prstGeom>
          <a:noFill/>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2400" b="1" i="0" u="none" strike="noStrike" kern="1200" cap="none" spc="0" normalizeH="0" baseline="0" noProof="0" dirty="0">
                <a:ln>
                  <a:noFill/>
                </a:ln>
                <a:solidFill>
                  <a:prstClr val="white"/>
                </a:solidFill>
                <a:effectLst/>
                <a:uLnTx/>
                <a:uFillTx/>
                <a:latin typeface="+mj-lt"/>
                <a:ea typeface="+mn-ea"/>
                <a:cs typeface="+mn-cs"/>
              </a:rPr>
              <a:t>Séparation de l'Ensemble de Données</a:t>
            </a:r>
          </a:p>
        </p:txBody>
      </p:sp>
      <p:sp>
        <p:nvSpPr>
          <p:cNvPr id="4" name="ZoneTexte 3">
            <a:extLst>
              <a:ext uri="{FF2B5EF4-FFF2-40B4-BE49-F238E27FC236}">
                <a16:creationId xmlns:a16="http://schemas.microsoft.com/office/drawing/2014/main" id="{A1839709-36C4-9545-9DCD-584BC77B4C37}"/>
              </a:ext>
            </a:extLst>
          </p:cNvPr>
          <p:cNvSpPr txBox="1"/>
          <p:nvPr/>
        </p:nvSpPr>
        <p:spPr>
          <a:xfrm>
            <a:off x="654618" y="1759600"/>
            <a:ext cx="5167684" cy="4478149"/>
          </a:xfrm>
          <a:prstGeom prst="rect">
            <a:avLst/>
          </a:prstGeom>
          <a:noFill/>
        </p:spPr>
        <p:txBody>
          <a:bodyPr wrap="square">
            <a:spAutoFit/>
          </a:bodyPr>
          <a:lstStyle/>
          <a:p>
            <a:pPr algn="just"/>
            <a:r>
              <a:rPr lang="fr-FR" sz="1500" dirty="0">
                <a:solidFill>
                  <a:schemeClr val="bg1"/>
                </a:solidFill>
              </a:rPr>
              <a:t>Nous avons utilisé la méthode </a:t>
            </a:r>
            <a:r>
              <a:rPr lang="fr-FR" sz="1500" dirty="0" err="1">
                <a:solidFill>
                  <a:schemeClr val="bg1"/>
                </a:solidFill>
              </a:rPr>
              <a:t>train_test_split</a:t>
            </a:r>
            <a:r>
              <a:rPr lang="fr-FR" sz="1500" dirty="0">
                <a:solidFill>
                  <a:schemeClr val="bg1"/>
                </a:solidFill>
              </a:rPr>
              <a:t> pour diviser nos données en ensembles d'entraînement, de validation et de test.</a:t>
            </a:r>
            <a:endParaRPr lang="en-US" sz="1500" dirty="0">
              <a:solidFill>
                <a:schemeClr val="bg1"/>
              </a:solidFill>
            </a:endParaRPr>
          </a:p>
          <a:p>
            <a:pPr algn="just"/>
            <a:endParaRPr lang="en-US" sz="1500" dirty="0">
              <a:solidFill>
                <a:schemeClr val="bg1"/>
              </a:solidFill>
            </a:endParaRPr>
          </a:p>
          <a:p>
            <a:pPr algn="just"/>
            <a:r>
              <a:rPr lang="en-US" sz="1500" dirty="0" err="1">
                <a:solidFill>
                  <a:schemeClr val="bg1"/>
                </a:solidFill>
              </a:rPr>
              <a:t>Répartition</a:t>
            </a:r>
            <a:r>
              <a:rPr lang="en-US" sz="1500" dirty="0">
                <a:solidFill>
                  <a:schemeClr val="bg1"/>
                </a:solidFill>
              </a:rPr>
              <a:t> des données : </a:t>
            </a:r>
          </a:p>
          <a:p>
            <a:pPr marL="285750" indent="-285750" algn="just">
              <a:buFont typeface="Wingdings" panose="05000000000000000000" pitchFamily="2" charset="2"/>
              <a:buChar char="ü"/>
            </a:pPr>
            <a:r>
              <a:rPr lang="en-US" sz="1500" dirty="0">
                <a:solidFill>
                  <a:schemeClr val="bg1"/>
                </a:solidFill>
              </a:rPr>
              <a:t>Ensemble </a:t>
            </a:r>
            <a:r>
              <a:rPr lang="en-US" sz="1500" dirty="0" err="1">
                <a:solidFill>
                  <a:schemeClr val="bg1"/>
                </a:solidFill>
              </a:rPr>
              <a:t>d'entraînement</a:t>
            </a:r>
            <a:r>
              <a:rPr lang="en-US" sz="1500" dirty="0">
                <a:solidFill>
                  <a:schemeClr val="bg1"/>
                </a:solidFill>
              </a:rPr>
              <a:t> : 70% </a:t>
            </a:r>
          </a:p>
          <a:p>
            <a:pPr marL="285750" indent="-285750" algn="just">
              <a:buFont typeface="Wingdings" panose="05000000000000000000" pitchFamily="2" charset="2"/>
              <a:buChar char="ü"/>
            </a:pPr>
            <a:r>
              <a:rPr lang="en-US" sz="1500" dirty="0">
                <a:solidFill>
                  <a:schemeClr val="bg1"/>
                </a:solidFill>
              </a:rPr>
              <a:t>Ensemble de validation : 15% </a:t>
            </a:r>
          </a:p>
          <a:p>
            <a:pPr marL="285750" indent="-285750" algn="just">
              <a:buFont typeface="Wingdings" panose="05000000000000000000" pitchFamily="2" charset="2"/>
              <a:buChar char="ü"/>
            </a:pPr>
            <a:r>
              <a:rPr lang="en-US" sz="1500" dirty="0">
                <a:solidFill>
                  <a:schemeClr val="bg1"/>
                </a:solidFill>
              </a:rPr>
              <a:t>Ensemble de test : 15% </a:t>
            </a:r>
          </a:p>
          <a:p>
            <a:pPr algn="just"/>
            <a:endParaRPr lang="en-US" sz="1500" dirty="0">
              <a:solidFill>
                <a:schemeClr val="bg1"/>
              </a:solidFill>
            </a:endParaRPr>
          </a:p>
          <a:p>
            <a:pPr algn="just"/>
            <a:endParaRPr lang="en-US" sz="1500" dirty="0">
              <a:solidFill>
                <a:schemeClr val="bg1"/>
              </a:solidFill>
            </a:endParaRPr>
          </a:p>
          <a:p>
            <a:pPr algn="just"/>
            <a:endParaRPr lang="en-US" sz="1500" dirty="0">
              <a:solidFill>
                <a:schemeClr val="bg1"/>
              </a:solidFill>
            </a:endParaRPr>
          </a:p>
          <a:p>
            <a:pPr algn="just"/>
            <a:endParaRPr lang="en-US" sz="1500" dirty="0">
              <a:solidFill>
                <a:schemeClr val="bg1"/>
              </a:solidFill>
            </a:endParaRPr>
          </a:p>
          <a:p>
            <a:pPr algn="just"/>
            <a:endParaRPr lang="en-US" sz="1500" dirty="0">
              <a:solidFill>
                <a:schemeClr val="bg1"/>
              </a:solidFill>
            </a:endParaRPr>
          </a:p>
          <a:p>
            <a:pPr algn="just"/>
            <a:r>
              <a:rPr lang="fr-FR" sz="1500" dirty="0">
                <a:solidFill>
                  <a:schemeClr val="bg1"/>
                </a:solidFill>
              </a:rPr>
              <a:t>Pour maintenir la distribution IA/Humain de manière équilibrée dans chacun de ces ensembles, nous avons opté pour une approche de </a:t>
            </a:r>
            <a:r>
              <a:rPr lang="fr-FR" sz="1500" dirty="0" err="1">
                <a:solidFill>
                  <a:schemeClr val="bg1"/>
                </a:solidFill>
              </a:rPr>
              <a:t>stratified</a:t>
            </a:r>
            <a:r>
              <a:rPr lang="fr-FR" sz="1500" dirty="0">
                <a:solidFill>
                  <a:schemeClr val="bg1"/>
                </a:solidFill>
              </a:rPr>
              <a:t> split. Cette méthodologie assure que le modèle est exposé à une diversité suffisante tout en conservant une représentation juste des deux sources de texte.</a:t>
            </a:r>
            <a:endParaRPr lang="en-US" sz="1500" dirty="0">
              <a:solidFill>
                <a:schemeClr val="bg1"/>
              </a:solidFill>
            </a:endParaRPr>
          </a:p>
        </p:txBody>
      </p:sp>
      <p:sp>
        <p:nvSpPr>
          <p:cNvPr id="9" name="ZoneTexte 8">
            <a:extLst>
              <a:ext uri="{FF2B5EF4-FFF2-40B4-BE49-F238E27FC236}">
                <a16:creationId xmlns:a16="http://schemas.microsoft.com/office/drawing/2014/main" id="{2519E442-BD7C-4543-2BDE-19FC1F5C244F}"/>
              </a:ext>
            </a:extLst>
          </p:cNvPr>
          <p:cNvSpPr txBox="1"/>
          <p:nvPr/>
        </p:nvSpPr>
        <p:spPr>
          <a:xfrm>
            <a:off x="6336047" y="1074624"/>
            <a:ext cx="6097554" cy="461665"/>
          </a:xfrm>
          <a:prstGeom prst="rect">
            <a:avLst/>
          </a:prstGeom>
          <a:noFill/>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2400" b="1" i="0" dirty="0">
                <a:solidFill>
                  <a:schemeClr val="bg1"/>
                </a:solidFill>
                <a:effectLst/>
                <a:latin typeface="+mj-lt"/>
              </a:rPr>
              <a:t>Résultats de l'Entraînement</a:t>
            </a:r>
            <a:endParaRPr kumimoji="0" lang="fr-FR" sz="2400" b="1" i="0" u="none" strike="noStrike" kern="1200" cap="none" spc="0" normalizeH="0" baseline="0" noProof="0" dirty="0">
              <a:ln>
                <a:noFill/>
              </a:ln>
              <a:solidFill>
                <a:schemeClr val="bg1"/>
              </a:solidFill>
              <a:effectLst/>
              <a:uLnTx/>
              <a:uFillTx/>
              <a:latin typeface="+mj-lt"/>
              <a:ea typeface="+mn-ea"/>
              <a:cs typeface="+mn-cs"/>
            </a:endParaRPr>
          </a:p>
        </p:txBody>
      </p:sp>
      <p:sp>
        <p:nvSpPr>
          <p:cNvPr id="11" name="ZoneTexte 10">
            <a:extLst>
              <a:ext uri="{FF2B5EF4-FFF2-40B4-BE49-F238E27FC236}">
                <a16:creationId xmlns:a16="http://schemas.microsoft.com/office/drawing/2014/main" id="{43F71436-D5D9-FB6A-A02D-71F865CF02A5}"/>
              </a:ext>
            </a:extLst>
          </p:cNvPr>
          <p:cNvSpPr txBox="1"/>
          <p:nvPr/>
        </p:nvSpPr>
        <p:spPr>
          <a:xfrm>
            <a:off x="6608407" y="1759600"/>
            <a:ext cx="6218852" cy="1015663"/>
          </a:xfrm>
          <a:prstGeom prst="rect">
            <a:avLst/>
          </a:prstGeom>
          <a:noFill/>
        </p:spPr>
        <p:txBody>
          <a:bodyPr wrap="square">
            <a:spAutoFit/>
          </a:bodyPr>
          <a:lstStyle/>
          <a:p>
            <a:pPr marL="285750" indent="-285750" algn="just">
              <a:buFont typeface="Courier New" panose="02070309020205020404" pitchFamily="49" charset="0"/>
              <a:buChar char="o"/>
            </a:pPr>
            <a:r>
              <a:rPr lang="fr-FR" sz="1500" b="0" i="0" dirty="0">
                <a:solidFill>
                  <a:schemeClr val="bg1"/>
                </a:solidFill>
                <a:effectLst/>
              </a:rPr>
              <a:t>Précision sur l'ensemble d'entraînement : ~99.02%</a:t>
            </a:r>
          </a:p>
          <a:p>
            <a:pPr marL="285750" indent="-285750" algn="just">
              <a:buFont typeface="Courier New" panose="02070309020205020404" pitchFamily="49" charset="0"/>
              <a:buChar char="o"/>
            </a:pPr>
            <a:r>
              <a:rPr lang="fr-FR" sz="1500" b="0" i="0" dirty="0">
                <a:solidFill>
                  <a:schemeClr val="bg1"/>
                </a:solidFill>
                <a:effectLst/>
              </a:rPr>
              <a:t>Perte sur l'ensemble d'entraînement : ~0.0460</a:t>
            </a:r>
          </a:p>
          <a:p>
            <a:pPr marL="285750" indent="-285750" algn="just">
              <a:buFont typeface="Courier New" panose="02070309020205020404" pitchFamily="49" charset="0"/>
              <a:buChar char="o"/>
            </a:pPr>
            <a:r>
              <a:rPr lang="fr-FR" sz="1500" b="0" i="0" dirty="0">
                <a:solidFill>
                  <a:schemeClr val="bg1"/>
                </a:solidFill>
                <a:effectLst/>
              </a:rPr>
              <a:t>Précision sur l'ensemble de validation : ~90.20%</a:t>
            </a:r>
          </a:p>
          <a:p>
            <a:pPr marL="285750" indent="-285750" algn="just">
              <a:buFont typeface="Courier New" panose="02070309020205020404" pitchFamily="49" charset="0"/>
              <a:buChar char="o"/>
            </a:pPr>
            <a:r>
              <a:rPr lang="fr-FR" sz="1500" b="0" i="0" dirty="0">
                <a:solidFill>
                  <a:schemeClr val="bg1"/>
                </a:solidFill>
                <a:effectLst/>
              </a:rPr>
              <a:t>Perte sur l'ensemble de validation : ~0.3512</a:t>
            </a:r>
          </a:p>
        </p:txBody>
      </p:sp>
      <p:sp>
        <p:nvSpPr>
          <p:cNvPr id="13" name="ZoneTexte 12">
            <a:extLst>
              <a:ext uri="{FF2B5EF4-FFF2-40B4-BE49-F238E27FC236}">
                <a16:creationId xmlns:a16="http://schemas.microsoft.com/office/drawing/2014/main" id="{3574BEFF-1515-2346-8B08-347A734C516B}"/>
              </a:ext>
            </a:extLst>
          </p:cNvPr>
          <p:cNvSpPr txBox="1"/>
          <p:nvPr/>
        </p:nvSpPr>
        <p:spPr>
          <a:xfrm>
            <a:off x="6608407" y="2921054"/>
            <a:ext cx="5167684" cy="3093154"/>
          </a:xfrm>
          <a:prstGeom prst="rect">
            <a:avLst/>
          </a:prstGeom>
          <a:noFill/>
        </p:spPr>
        <p:txBody>
          <a:bodyPr wrap="square">
            <a:spAutoFit/>
          </a:bodyPr>
          <a:lstStyle/>
          <a:p>
            <a:pPr algn="just"/>
            <a:r>
              <a:rPr lang="en-US" sz="1500" dirty="0">
                <a:solidFill>
                  <a:schemeClr val="bg1"/>
                </a:solidFill>
              </a:rPr>
              <a:t>Le </a:t>
            </a:r>
            <a:r>
              <a:rPr lang="en-US" sz="1500" dirty="0" err="1">
                <a:solidFill>
                  <a:schemeClr val="bg1"/>
                </a:solidFill>
              </a:rPr>
              <a:t>modèle</a:t>
            </a:r>
            <a:r>
              <a:rPr lang="en-US" sz="1500" dirty="0">
                <a:solidFill>
                  <a:schemeClr val="bg1"/>
                </a:solidFill>
              </a:rPr>
              <a:t> a </a:t>
            </a:r>
            <a:r>
              <a:rPr lang="en-US" sz="1500" dirty="0" err="1">
                <a:solidFill>
                  <a:schemeClr val="bg1"/>
                </a:solidFill>
              </a:rPr>
              <a:t>vraiment</a:t>
            </a:r>
            <a:r>
              <a:rPr lang="en-US" sz="1500" dirty="0">
                <a:solidFill>
                  <a:schemeClr val="bg1"/>
                </a:solidFill>
              </a:rPr>
              <a:t> bien </a:t>
            </a:r>
            <a:r>
              <a:rPr lang="en-US" sz="1500" dirty="0" err="1">
                <a:solidFill>
                  <a:schemeClr val="bg1"/>
                </a:solidFill>
              </a:rPr>
              <a:t>appris</a:t>
            </a:r>
            <a:r>
              <a:rPr lang="en-US" sz="1500" dirty="0">
                <a:solidFill>
                  <a:schemeClr val="bg1"/>
                </a:solidFill>
              </a:rPr>
              <a:t> avec </a:t>
            </a:r>
            <a:r>
              <a:rPr lang="en-US" sz="1500" dirty="0" err="1">
                <a:solidFill>
                  <a:schemeClr val="bg1"/>
                </a:solidFill>
              </a:rPr>
              <a:t>notre</a:t>
            </a:r>
            <a:r>
              <a:rPr lang="en-US" sz="1500" dirty="0">
                <a:solidFill>
                  <a:schemeClr val="bg1"/>
                </a:solidFill>
              </a:rPr>
              <a:t> collection de </a:t>
            </a:r>
            <a:r>
              <a:rPr lang="en-US" sz="1500" dirty="0" err="1">
                <a:solidFill>
                  <a:schemeClr val="bg1"/>
                </a:solidFill>
              </a:rPr>
              <a:t>textes</a:t>
            </a:r>
            <a:r>
              <a:rPr lang="en-US" sz="1500" dirty="0">
                <a:solidFill>
                  <a:schemeClr val="bg1"/>
                </a:solidFill>
              </a:rPr>
              <a:t>, </a:t>
            </a:r>
            <a:r>
              <a:rPr lang="en-US" sz="1500" dirty="0" err="1">
                <a:solidFill>
                  <a:schemeClr val="bg1"/>
                </a:solidFill>
              </a:rPr>
              <a:t>atteignant</a:t>
            </a:r>
            <a:r>
              <a:rPr lang="en-US" sz="1500" dirty="0">
                <a:solidFill>
                  <a:schemeClr val="bg1"/>
                </a:solidFill>
              </a:rPr>
              <a:t> </a:t>
            </a:r>
            <a:r>
              <a:rPr lang="en-US" sz="1500" dirty="0" err="1">
                <a:solidFill>
                  <a:schemeClr val="bg1"/>
                </a:solidFill>
              </a:rPr>
              <a:t>une</a:t>
            </a:r>
            <a:r>
              <a:rPr lang="en-US" sz="1500" dirty="0">
                <a:solidFill>
                  <a:schemeClr val="bg1"/>
                </a:solidFill>
              </a:rPr>
              <a:t> </a:t>
            </a:r>
            <a:r>
              <a:rPr lang="en-US" sz="1500" dirty="0" err="1">
                <a:solidFill>
                  <a:schemeClr val="bg1"/>
                </a:solidFill>
              </a:rPr>
              <a:t>précision</a:t>
            </a:r>
            <a:r>
              <a:rPr lang="en-US" sz="1500" dirty="0">
                <a:solidFill>
                  <a:schemeClr val="bg1"/>
                </a:solidFill>
              </a:rPr>
              <a:t> </a:t>
            </a:r>
            <a:r>
              <a:rPr lang="en-US" sz="1500" dirty="0" err="1">
                <a:solidFill>
                  <a:schemeClr val="bg1"/>
                </a:solidFill>
              </a:rPr>
              <a:t>élevée</a:t>
            </a:r>
            <a:r>
              <a:rPr lang="en-US" sz="1500" dirty="0">
                <a:solidFill>
                  <a:schemeClr val="bg1"/>
                </a:solidFill>
              </a:rPr>
              <a:t> </a:t>
            </a:r>
            <a:r>
              <a:rPr lang="en-US" sz="1500" dirty="0" err="1">
                <a:solidFill>
                  <a:schemeClr val="bg1"/>
                </a:solidFill>
              </a:rPr>
              <a:t>d'environ</a:t>
            </a:r>
            <a:r>
              <a:rPr lang="en-US" sz="1500" dirty="0">
                <a:solidFill>
                  <a:schemeClr val="bg1"/>
                </a:solidFill>
              </a:rPr>
              <a:t> 99.02% sur </a:t>
            </a:r>
            <a:r>
              <a:rPr lang="en-US" sz="1500" dirty="0" err="1">
                <a:solidFill>
                  <a:schemeClr val="bg1"/>
                </a:solidFill>
              </a:rPr>
              <a:t>ceux</a:t>
            </a:r>
            <a:r>
              <a:rPr lang="en-US" sz="1500" dirty="0">
                <a:solidFill>
                  <a:schemeClr val="bg1"/>
                </a:solidFill>
              </a:rPr>
              <a:t> </a:t>
            </a:r>
            <a:r>
              <a:rPr lang="en-US" sz="1500" dirty="0" err="1">
                <a:solidFill>
                  <a:schemeClr val="bg1"/>
                </a:solidFill>
              </a:rPr>
              <a:t>qu'il</a:t>
            </a:r>
            <a:r>
              <a:rPr lang="en-US" sz="1500" dirty="0">
                <a:solidFill>
                  <a:schemeClr val="bg1"/>
                </a:solidFill>
              </a:rPr>
              <a:t> </a:t>
            </a:r>
            <a:r>
              <a:rPr lang="en-US" sz="1500" dirty="0" err="1">
                <a:solidFill>
                  <a:schemeClr val="bg1"/>
                </a:solidFill>
              </a:rPr>
              <a:t>avait</a:t>
            </a:r>
            <a:r>
              <a:rPr lang="en-US" sz="1500" dirty="0">
                <a:solidFill>
                  <a:schemeClr val="bg1"/>
                </a:solidFill>
              </a:rPr>
              <a:t> </a:t>
            </a:r>
            <a:r>
              <a:rPr lang="en-US" sz="1500" dirty="0" err="1">
                <a:solidFill>
                  <a:schemeClr val="bg1"/>
                </a:solidFill>
              </a:rPr>
              <a:t>vus</a:t>
            </a:r>
            <a:r>
              <a:rPr lang="en-US" sz="1500" dirty="0">
                <a:solidFill>
                  <a:schemeClr val="bg1"/>
                </a:solidFill>
              </a:rPr>
              <a:t> </a:t>
            </a:r>
            <a:r>
              <a:rPr lang="en-US" sz="1500" dirty="0" err="1">
                <a:solidFill>
                  <a:schemeClr val="bg1"/>
                </a:solidFill>
              </a:rPr>
              <a:t>auparavant</a:t>
            </a:r>
            <a:r>
              <a:rPr lang="en-US" sz="1500" dirty="0">
                <a:solidFill>
                  <a:schemeClr val="bg1"/>
                </a:solidFill>
              </a:rPr>
              <a:t>. </a:t>
            </a:r>
            <a:r>
              <a:rPr lang="en-US" sz="1500" dirty="0" err="1">
                <a:solidFill>
                  <a:schemeClr val="bg1"/>
                </a:solidFill>
              </a:rPr>
              <a:t>Cela</a:t>
            </a:r>
            <a:r>
              <a:rPr lang="en-US" sz="1500" dirty="0">
                <a:solidFill>
                  <a:schemeClr val="bg1"/>
                </a:solidFill>
              </a:rPr>
              <a:t> </a:t>
            </a:r>
            <a:r>
              <a:rPr lang="en-US" sz="1500" dirty="0" err="1">
                <a:solidFill>
                  <a:schemeClr val="bg1"/>
                </a:solidFill>
              </a:rPr>
              <a:t>signifie</a:t>
            </a:r>
            <a:r>
              <a:rPr lang="en-US" sz="1500" dirty="0">
                <a:solidFill>
                  <a:schemeClr val="bg1"/>
                </a:solidFill>
              </a:rPr>
              <a:t> </a:t>
            </a:r>
            <a:r>
              <a:rPr lang="en-US" sz="1500" dirty="0" err="1">
                <a:solidFill>
                  <a:schemeClr val="bg1"/>
                </a:solidFill>
              </a:rPr>
              <a:t>qu'il</a:t>
            </a:r>
            <a:r>
              <a:rPr lang="en-US" sz="1500" dirty="0">
                <a:solidFill>
                  <a:schemeClr val="bg1"/>
                </a:solidFill>
              </a:rPr>
              <a:t> a bien </a:t>
            </a:r>
            <a:r>
              <a:rPr lang="en-US" sz="1500" dirty="0" err="1">
                <a:solidFill>
                  <a:schemeClr val="bg1"/>
                </a:solidFill>
              </a:rPr>
              <a:t>compris</a:t>
            </a:r>
            <a:r>
              <a:rPr lang="en-US" sz="1500" dirty="0">
                <a:solidFill>
                  <a:schemeClr val="bg1"/>
                </a:solidFill>
              </a:rPr>
              <a:t> les </a:t>
            </a:r>
            <a:r>
              <a:rPr lang="en-US" sz="1500" dirty="0" err="1">
                <a:solidFill>
                  <a:schemeClr val="bg1"/>
                </a:solidFill>
              </a:rPr>
              <a:t>détails</a:t>
            </a:r>
            <a:r>
              <a:rPr lang="en-US" sz="1500" dirty="0">
                <a:solidFill>
                  <a:schemeClr val="bg1"/>
                </a:solidFill>
              </a:rPr>
              <a:t> </a:t>
            </a:r>
            <a:r>
              <a:rPr lang="en-US" sz="1500" dirty="0" err="1">
                <a:solidFill>
                  <a:schemeClr val="bg1"/>
                </a:solidFill>
              </a:rPr>
              <a:t>subtils</a:t>
            </a:r>
            <a:r>
              <a:rPr lang="en-US" sz="1500" dirty="0">
                <a:solidFill>
                  <a:schemeClr val="bg1"/>
                </a:solidFill>
              </a:rPr>
              <a:t> des </a:t>
            </a:r>
            <a:r>
              <a:rPr lang="en-US" sz="1500" dirty="0" err="1">
                <a:solidFill>
                  <a:schemeClr val="bg1"/>
                </a:solidFill>
              </a:rPr>
              <a:t>textes</a:t>
            </a:r>
            <a:r>
              <a:rPr lang="en-US" sz="1500" dirty="0">
                <a:solidFill>
                  <a:schemeClr val="bg1"/>
                </a:solidFill>
              </a:rPr>
              <a:t> </a:t>
            </a:r>
            <a:r>
              <a:rPr lang="en-US" sz="1500" dirty="0" err="1">
                <a:solidFill>
                  <a:schemeClr val="bg1"/>
                </a:solidFill>
              </a:rPr>
              <a:t>générés</a:t>
            </a:r>
            <a:r>
              <a:rPr lang="en-US" sz="1500" dirty="0">
                <a:solidFill>
                  <a:schemeClr val="bg1"/>
                </a:solidFill>
              </a:rPr>
              <a:t> par des </a:t>
            </a:r>
            <a:r>
              <a:rPr lang="en-US" sz="1500" dirty="0" err="1">
                <a:solidFill>
                  <a:schemeClr val="bg1"/>
                </a:solidFill>
              </a:rPr>
              <a:t>humains</a:t>
            </a:r>
            <a:r>
              <a:rPr lang="en-US" sz="1500" dirty="0">
                <a:solidFill>
                  <a:schemeClr val="bg1"/>
                </a:solidFill>
              </a:rPr>
              <a:t> et des IA grâce aux </a:t>
            </a:r>
            <a:r>
              <a:rPr lang="en-US" sz="1500" dirty="0" err="1">
                <a:solidFill>
                  <a:schemeClr val="bg1"/>
                </a:solidFill>
              </a:rPr>
              <a:t>paramètres</a:t>
            </a:r>
            <a:r>
              <a:rPr lang="en-US" sz="1500" dirty="0">
                <a:solidFill>
                  <a:schemeClr val="bg1"/>
                </a:solidFill>
              </a:rPr>
              <a:t> </a:t>
            </a:r>
            <a:r>
              <a:rPr lang="en-US" sz="1500" dirty="0" err="1">
                <a:solidFill>
                  <a:schemeClr val="bg1"/>
                </a:solidFill>
              </a:rPr>
              <a:t>spécifiques</a:t>
            </a:r>
            <a:r>
              <a:rPr lang="en-US" sz="1500" dirty="0">
                <a:solidFill>
                  <a:schemeClr val="bg1"/>
                </a:solidFill>
              </a:rPr>
              <a:t> que nous </a:t>
            </a:r>
            <a:r>
              <a:rPr lang="en-US" sz="1500" dirty="0" err="1">
                <a:solidFill>
                  <a:schemeClr val="bg1"/>
                </a:solidFill>
              </a:rPr>
              <a:t>avons</a:t>
            </a:r>
            <a:r>
              <a:rPr lang="en-US" sz="1500" dirty="0">
                <a:solidFill>
                  <a:schemeClr val="bg1"/>
                </a:solidFill>
              </a:rPr>
              <a:t> </a:t>
            </a:r>
            <a:r>
              <a:rPr lang="en-US" sz="1500" dirty="0" err="1">
                <a:solidFill>
                  <a:schemeClr val="bg1"/>
                </a:solidFill>
              </a:rPr>
              <a:t>choisis</a:t>
            </a:r>
            <a:r>
              <a:rPr lang="en-US" sz="1500" dirty="0">
                <a:solidFill>
                  <a:schemeClr val="bg1"/>
                </a:solidFill>
              </a:rPr>
              <a:t>. </a:t>
            </a:r>
          </a:p>
          <a:p>
            <a:pPr algn="just"/>
            <a:endParaRPr lang="en-US" sz="1500" dirty="0">
              <a:solidFill>
                <a:schemeClr val="bg1"/>
              </a:solidFill>
            </a:endParaRPr>
          </a:p>
          <a:p>
            <a:pPr algn="just"/>
            <a:r>
              <a:rPr lang="en-US" sz="1500" dirty="0" err="1">
                <a:solidFill>
                  <a:schemeClr val="bg1"/>
                </a:solidFill>
              </a:rPr>
              <a:t>Cependant</a:t>
            </a:r>
            <a:r>
              <a:rPr lang="en-US" sz="1500" dirty="0">
                <a:solidFill>
                  <a:schemeClr val="bg1"/>
                </a:solidFill>
              </a:rPr>
              <a:t>, il faut </a:t>
            </a:r>
            <a:r>
              <a:rPr lang="en-US" sz="1500" dirty="0" err="1">
                <a:solidFill>
                  <a:schemeClr val="bg1"/>
                </a:solidFill>
              </a:rPr>
              <a:t>garder</a:t>
            </a:r>
            <a:r>
              <a:rPr lang="en-US" sz="1500" dirty="0">
                <a:solidFill>
                  <a:schemeClr val="bg1"/>
                </a:solidFill>
              </a:rPr>
              <a:t> à </a:t>
            </a:r>
            <a:r>
              <a:rPr lang="en-US" sz="1500" dirty="0" err="1">
                <a:solidFill>
                  <a:schemeClr val="bg1"/>
                </a:solidFill>
              </a:rPr>
              <a:t>l'esprit</a:t>
            </a:r>
            <a:r>
              <a:rPr lang="en-US" sz="1500" dirty="0">
                <a:solidFill>
                  <a:schemeClr val="bg1"/>
                </a:solidFill>
              </a:rPr>
              <a:t> que </a:t>
            </a:r>
            <a:r>
              <a:rPr lang="en-US" sz="1500" dirty="0" err="1">
                <a:solidFill>
                  <a:schemeClr val="bg1"/>
                </a:solidFill>
              </a:rPr>
              <a:t>ces</a:t>
            </a:r>
            <a:r>
              <a:rPr lang="en-US" sz="1500" dirty="0">
                <a:solidFill>
                  <a:schemeClr val="bg1"/>
                </a:solidFill>
              </a:rPr>
              <a:t> </a:t>
            </a:r>
            <a:r>
              <a:rPr lang="en-US" sz="1500" dirty="0" err="1">
                <a:solidFill>
                  <a:schemeClr val="bg1"/>
                </a:solidFill>
              </a:rPr>
              <a:t>résultats</a:t>
            </a:r>
            <a:r>
              <a:rPr lang="en-US" sz="1500" dirty="0">
                <a:solidFill>
                  <a:schemeClr val="bg1"/>
                </a:solidFill>
              </a:rPr>
              <a:t> </a:t>
            </a:r>
            <a:r>
              <a:rPr lang="en-US" sz="1500" dirty="0" err="1">
                <a:solidFill>
                  <a:schemeClr val="bg1"/>
                </a:solidFill>
              </a:rPr>
              <a:t>sont</a:t>
            </a:r>
            <a:r>
              <a:rPr lang="en-US" sz="1500" dirty="0">
                <a:solidFill>
                  <a:schemeClr val="bg1"/>
                </a:solidFill>
              </a:rPr>
              <a:t> </a:t>
            </a:r>
            <a:r>
              <a:rPr lang="en-US" sz="1500" dirty="0" err="1">
                <a:solidFill>
                  <a:schemeClr val="bg1"/>
                </a:solidFill>
              </a:rPr>
              <a:t>basés</a:t>
            </a:r>
            <a:r>
              <a:rPr lang="en-US" sz="1500" dirty="0">
                <a:solidFill>
                  <a:schemeClr val="bg1"/>
                </a:solidFill>
              </a:rPr>
              <a:t> sur </a:t>
            </a:r>
            <a:r>
              <a:rPr lang="en-US" sz="1500" dirty="0" err="1">
                <a:solidFill>
                  <a:schemeClr val="bg1"/>
                </a:solidFill>
              </a:rPr>
              <a:t>notre</a:t>
            </a:r>
            <a:r>
              <a:rPr lang="en-US" sz="1500" dirty="0">
                <a:solidFill>
                  <a:schemeClr val="bg1"/>
                </a:solidFill>
              </a:rPr>
              <a:t> </a:t>
            </a:r>
            <a:r>
              <a:rPr lang="en-US" sz="1500" dirty="0" err="1">
                <a:solidFill>
                  <a:schemeClr val="bg1"/>
                </a:solidFill>
              </a:rPr>
              <a:t>groupe</a:t>
            </a:r>
            <a:r>
              <a:rPr lang="en-US" sz="1500" dirty="0">
                <a:solidFill>
                  <a:schemeClr val="bg1"/>
                </a:solidFill>
              </a:rPr>
              <a:t> de </a:t>
            </a:r>
            <a:r>
              <a:rPr lang="en-US" sz="1500" dirty="0" err="1">
                <a:solidFill>
                  <a:schemeClr val="bg1"/>
                </a:solidFill>
              </a:rPr>
              <a:t>textes</a:t>
            </a:r>
            <a:r>
              <a:rPr lang="en-US" sz="1500" dirty="0">
                <a:solidFill>
                  <a:schemeClr val="bg1"/>
                </a:solidFill>
              </a:rPr>
              <a:t> particulier. On se </a:t>
            </a:r>
            <a:r>
              <a:rPr lang="en-US" sz="1500" dirty="0" err="1">
                <a:solidFill>
                  <a:schemeClr val="bg1"/>
                </a:solidFill>
              </a:rPr>
              <a:t>demande</a:t>
            </a:r>
            <a:r>
              <a:rPr lang="en-US" sz="1500" dirty="0">
                <a:solidFill>
                  <a:schemeClr val="bg1"/>
                </a:solidFill>
              </a:rPr>
              <a:t> </a:t>
            </a:r>
            <a:r>
              <a:rPr lang="en-US" sz="1500" dirty="0" err="1">
                <a:solidFill>
                  <a:schemeClr val="bg1"/>
                </a:solidFill>
              </a:rPr>
              <a:t>si</a:t>
            </a:r>
            <a:r>
              <a:rPr lang="en-US" sz="1500" dirty="0">
                <a:solidFill>
                  <a:schemeClr val="bg1"/>
                </a:solidFill>
              </a:rPr>
              <a:t> le </a:t>
            </a:r>
            <a:r>
              <a:rPr lang="en-US" sz="1500" dirty="0" err="1">
                <a:solidFill>
                  <a:schemeClr val="bg1"/>
                </a:solidFill>
              </a:rPr>
              <a:t>modèle</a:t>
            </a:r>
            <a:r>
              <a:rPr lang="en-US" sz="1500" dirty="0">
                <a:solidFill>
                  <a:schemeClr val="bg1"/>
                </a:solidFill>
              </a:rPr>
              <a:t> </a:t>
            </a:r>
            <a:r>
              <a:rPr lang="en-US" sz="1500" dirty="0" err="1">
                <a:solidFill>
                  <a:schemeClr val="bg1"/>
                </a:solidFill>
              </a:rPr>
              <a:t>maintiendra</a:t>
            </a:r>
            <a:r>
              <a:rPr lang="en-US" sz="1500" dirty="0">
                <a:solidFill>
                  <a:schemeClr val="bg1"/>
                </a:solidFill>
              </a:rPr>
              <a:t> </a:t>
            </a:r>
            <a:r>
              <a:rPr lang="en-US" sz="1500" dirty="0" err="1">
                <a:solidFill>
                  <a:schemeClr val="bg1"/>
                </a:solidFill>
              </a:rPr>
              <a:t>cette</a:t>
            </a:r>
            <a:r>
              <a:rPr lang="en-US" sz="1500" dirty="0">
                <a:solidFill>
                  <a:schemeClr val="bg1"/>
                </a:solidFill>
              </a:rPr>
              <a:t> performance </a:t>
            </a:r>
            <a:r>
              <a:rPr lang="en-US" sz="1500" dirty="0" err="1">
                <a:solidFill>
                  <a:schemeClr val="bg1"/>
                </a:solidFill>
              </a:rPr>
              <a:t>lorsque</a:t>
            </a:r>
            <a:r>
              <a:rPr lang="en-US" sz="1500" dirty="0">
                <a:solidFill>
                  <a:schemeClr val="bg1"/>
                </a:solidFill>
              </a:rPr>
              <a:t> </a:t>
            </a:r>
            <a:r>
              <a:rPr lang="en-US" sz="1500" dirty="0" err="1">
                <a:solidFill>
                  <a:schemeClr val="bg1"/>
                </a:solidFill>
              </a:rPr>
              <a:t>confronté</a:t>
            </a:r>
            <a:r>
              <a:rPr lang="en-US" sz="1500" dirty="0">
                <a:solidFill>
                  <a:schemeClr val="bg1"/>
                </a:solidFill>
              </a:rPr>
              <a:t> à </a:t>
            </a:r>
            <a:r>
              <a:rPr lang="en-US" sz="1500" dirty="0" err="1">
                <a:solidFill>
                  <a:schemeClr val="bg1"/>
                </a:solidFill>
              </a:rPr>
              <a:t>une</a:t>
            </a:r>
            <a:r>
              <a:rPr lang="en-US" sz="1500" dirty="0">
                <a:solidFill>
                  <a:schemeClr val="bg1"/>
                </a:solidFill>
              </a:rPr>
              <a:t> plus </a:t>
            </a:r>
            <a:r>
              <a:rPr lang="en-US" sz="1500" dirty="0" err="1">
                <a:solidFill>
                  <a:schemeClr val="bg1"/>
                </a:solidFill>
              </a:rPr>
              <a:t>grande</a:t>
            </a:r>
            <a:r>
              <a:rPr lang="en-US" sz="1500" dirty="0">
                <a:solidFill>
                  <a:schemeClr val="bg1"/>
                </a:solidFill>
              </a:rPr>
              <a:t> </a:t>
            </a:r>
            <a:r>
              <a:rPr lang="en-US" sz="1500" dirty="0" err="1">
                <a:solidFill>
                  <a:schemeClr val="bg1"/>
                </a:solidFill>
              </a:rPr>
              <a:t>variété</a:t>
            </a:r>
            <a:r>
              <a:rPr lang="en-US" sz="1500" dirty="0">
                <a:solidFill>
                  <a:schemeClr val="bg1"/>
                </a:solidFill>
              </a:rPr>
              <a:t> de </a:t>
            </a:r>
            <a:r>
              <a:rPr lang="en-US" sz="1500" dirty="0" err="1">
                <a:solidFill>
                  <a:schemeClr val="bg1"/>
                </a:solidFill>
              </a:rPr>
              <a:t>textes</a:t>
            </a:r>
            <a:r>
              <a:rPr lang="en-US" sz="1500" dirty="0">
                <a:solidFill>
                  <a:schemeClr val="bg1"/>
                </a:solidFill>
              </a:rPr>
              <a:t> </a:t>
            </a:r>
            <a:r>
              <a:rPr lang="en-US" sz="1500" dirty="0" err="1">
                <a:solidFill>
                  <a:schemeClr val="bg1"/>
                </a:solidFill>
              </a:rPr>
              <a:t>générés</a:t>
            </a:r>
            <a:r>
              <a:rPr lang="en-US" sz="1500" dirty="0">
                <a:solidFill>
                  <a:schemeClr val="bg1"/>
                </a:solidFill>
              </a:rPr>
              <a:t> par IA. Pour le savoir, nous devons le tester sur </a:t>
            </a:r>
            <a:r>
              <a:rPr lang="en-US" sz="1500" dirty="0" err="1">
                <a:solidFill>
                  <a:schemeClr val="bg1"/>
                </a:solidFill>
              </a:rPr>
              <a:t>différentes</a:t>
            </a:r>
            <a:r>
              <a:rPr lang="en-US" sz="1500" dirty="0">
                <a:solidFill>
                  <a:schemeClr val="bg1"/>
                </a:solidFill>
              </a:rPr>
              <a:t> sources pour </a:t>
            </a:r>
            <a:r>
              <a:rPr lang="en-US" sz="1500" dirty="0" err="1">
                <a:solidFill>
                  <a:schemeClr val="bg1"/>
                </a:solidFill>
              </a:rPr>
              <a:t>avoir</a:t>
            </a:r>
            <a:r>
              <a:rPr lang="en-US" sz="1500" dirty="0">
                <a:solidFill>
                  <a:schemeClr val="bg1"/>
                </a:solidFill>
              </a:rPr>
              <a:t> </a:t>
            </a:r>
            <a:r>
              <a:rPr lang="en-US" sz="1500" dirty="0" err="1">
                <a:solidFill>
                  <a:schemeClr val="bg1"/>
                </a:solidFill>
              </a:rPr>
              <a:t>une</a:t>
            </a:r>
            <a:r>
              <a:rPr lang="en-US" sz="1500" dirty="0">
                <a:solidFill>
                  <a:schemeClr val="bg1"/>
                </a:solidFill>
              </a:rPr>
              <a:t> idée plus </a:t>
            </a:r>
            <a:r>
              <a:rPr lang="en-US" sz="1500" dirty="0" err="1">
                <a:solidFill>
                  <a:schemeClr val="bg1"/>
                </a:solidFill>
              </a:rPr>
              <a:t>précise</a:t>
            </a:r>
            <a:r>
              <a:rPr lang="en-US" sz="1500" dirty="0">
                <a:solidFill>
                  <a:schemeClr val="bg1"/>
                </a:solidFill>
              </a:rPr>
              <a:t> de </a:t>
            </a:r>
            <a:r>
              <a:rPr lang="en-US" sz="1500" dirty="0" err="1">
                <a:solidFill>
                  <a:schemeClr val="bg1"/>
                </a:solidFill>
              </a:rPr>
              <a:t>sa</a:t>
            </a:r>
            <a:r>
              <a:rPr lang="en-US" sz="1500" dirty="0">
                <a:solidFill>
                  <a:schemeClr val="bg1"/>
                </a:solidFill>
              </a:rPr>
              <a:t> performance </a:t>
            </a:r>
            <a:r>
              <a:rPr lang="en-US" sz="1500" dirty="0" err="1">
                <a:solidFill>
                  <a:schemeClr val="bg1"/>
                </a:solidFill>
              </a:rPr>
              <a:t>globale</a:t>
            </a:r>
            <a:r>
              <a:rPr lang="en-US" sz="1500" dirty="0">
                <a:solidFill>
                  <a:schemeClr val="bg1"/>
                </a:solidFill>
              </a:rPr>
              <a:t>.</a:t>
            </a:r>
          </a:p>
        </p:txBody>
      </p:sp>
      <p:pic>
        <p:nvPicPr>
          <p:cNvPr id="16" name="Image 15">
            <a:extLst>
              <a:ext uri="{FF2B5EF4-FFF2-40B4-BE49-F238E27FC236}">
                <a16:creationId xmlns:a16="http://schemas.microsoft.com/office/drawing/2014/main" id="{5D380F0B-4B54-2FDB-67C6-2660126BC8DC}"/>
              </a:ext>
            </a:extLst>
          </p:cNvPr>
          <p:cNvPicPr>
            <a:picLocks noChangeAspect="1"/>
          </p:cNvPicPr>
          <p:nvPr/>
        </p:nvPicPr>
        <p:blipFill>
          <a:blip r:embed="rId3"/>
          <a:stretch>
            <a:fillRect/>
          </a:stretch>
        </p:blipFill>
        <p:spPr>
          <a:xfrm>
            <a:off x="794578" y="3914445"/>
            <a:ext cx="4563112" cy="457264"/>
          </a:xfrm>
          <a:prstGeom prst="rect">
            <a:avLst/>
          </a:prstGeom>
        </p:spPr>
      </p:pic>
    </p:spTree>
    <p:extLst>
      <p:ext uri="{BB962C8B-B14F-4D97-AF65-F5344CB8AC3E}">
        <p14:creationId xmlns:p14="http://schemas.microsoft.com/office/powerpoint/2010/main" val="1476473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57DC0843-EA35-0430-C03C-FD5C574FCBF2}"/>
              </a:ext>
            </a:extLst>
          </p:cNvPr>
          <p:cNvSpPr txBox="1">
            <a:spLocks/>
          </p:cNvSpPr>
          <p:nvPr/>
        </p:nvSpPr>
        <p:spPr>
          <a:xfrm>
            <a:off x="238493" y="384088"/>
            <a:ext cx="7184571" cy="61931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500" b="1" i="0" u="none" strike="noStrike" kern="1200" cap="none" spc="0" normalizeH="0" baseline="0" noProof="0" dirty="0">
                <a:ln>
                  <a:noFill/>
                </a:ln>
                <a:solidFill>
                  <a:prstClr val="white"/>
                </a:solidFill>
                <a:effectLst/>
                <a:uLnTx/>
                <a:uFillTx/>
                <a:latin typeface="Aptos Display" panose="02110004020202020204"/>
                <a:ea typeface="+mj-ea"/>
                <a:cs typeface="+mj-cs"/>
              </a:rPr>
              <a:t>Architecture du </a:t>
            </a:r>
            <a:r>
              <a:rPr kumimoji="0" lang="en-US" sz="3500" b="1" i="0" u="none" strike="noStrike" kern="1200" cap="none" spc="0" normalizeH="0" baseline="0" noProof="0" dirty="0" err="1">
                <a:ln>
                  <a:noFill/>
                </a:ln>
                <a:solidFill>
                  <a:prstClr val="white"/>
                </a:solidFill>
                <a:effectLst/>
                <a:uLnTx/>
                <a:uFillTx/>
                <a:latin typeface="Aptos Display" panose="02110004020202020204"/>
                <a:ea typeface="+mj-ea"/>
                <a:cs typeface="+mj-cs"/>
              </a:rPr>
              <a:t>Projet</a:t>
            </a:r>
            <a:endParaRPr kumimoji="0" lang="en-US" sz="3500" b="1" i="0" u="none" strike="noStrike" kern="1200" cap="none" spc="0" normalizeH="0" baseline="0" noProof="0" dirty="0">
              <a:ln>
                <a:noFill/>
              </a:ln>
              <a:solidFill>
                <a:prstClr val="white"/>
              </a:solidFill>
              <a:effectLst/>
              <a:uLnTx/>
              <a:uFillTx/>
              <a:latin typeface="Aptos Display" panose="02110004020202020204"/>
              <a:ea typeface="+mj-ea"/>
              <a:cs typeface="+mj-cs"/>
            </a:endParaRPr>
          </a:p>
        </p:txBody>
      </p:sp>
      <p:sp>
        <p:nvSpPr>
          <p:cNvPr id="7" name="Sous-titre 2">
            <a:extLst>
              <a:ext uri="{FF2B5EF4-FFF2-40B4-BE49-F238E27FC236}">
                <a16:creationId xmlns:a16="http://schemas.microsoft.com/office/drawing/2014/main" id="{E02F386E-ABDB-668F-01DE-7EE3FC7197D9}"/>
              </a:ext>
            </a:extLst>
          </p:cNvPr>
          <p:cNvSpPr txBox="1">
            <a:spLocks/>
          </p:cNvSpPr>
          <p:nvPr/>
        </p:nvSpPr>
        <p:spPr>
          <a:xfrm>
            <a:off x="654618" y="1545947"/>
            <a:ext cx="11298889" cy="188305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5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9" name="ZoneTexte 18">
            <a:extLst>
              <a:ext uri="{FF2B5EF4-FFF2-40B4-BE49-F238E27FC236}">
                <a16:creationId xmlns:a16="http://schemas.microsoft.com/office/drawing/2014/main" id="{0F17D615-335C-5EBA-31C2-602E7AD6681A}"/>
              </a:ext>
            </a:extLst>
          </p:cNvPr>
          <p:cNvSpPr txBox="1"/>
          <p:nvPr/>
        </p:nvSpPr>
        <p:spPr>
          <a:xfrm>
            <a:off x="238493" y="1079453"/>
            <a:ext cx="6097554" cy="461665"/>
          </a:xfrm>
          <a:prstGeom prst="rect">
            <a:avLst/>
          </a:prstGeom>
          <a:noFill/>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2400" b="1" i="0" u="none" strike="noStrike" kern="1200" cap="none" spc="0" normalizeH="0" baseline="0" noProof="0" dirty="0">
                <a:ln>
                  <a:noFill/>
                </a:ln>
                <a:solidFill>
                  <a:prstClr val="white"/>
                </a:solidFill>
                <a:effectLst/>
                <a:uLnTx/>
                <a:uFillTx/>
                <a:latin typeface="Aptos Display" panose="02110004020202020204"/>
                <a:ea typeface="+mn-ea"/>
                <a:cs typeface="+mn-cs"/>
              </a:rPr>
              <a:t>Interface Utilisateur et API Flask</a:t>
            </a:r>
          </a:p>
        </p:txBody>
      </p:sp>
      <p:sp>
        <p:nvSpPr>
          <p:cNvPr id="4" name="ZoneTexte 3">
            <a:extLst>
              <a:ext uri="{FF2B5EF4-FFF2-40B4-BE49-F238E27FC236}">
                <a16:creationId xmlns:a16="http://schemas.microsoft.com/office/drawing/2014/main" id="{A1839709-36C4-9545-9DCD-584BC77B4C37}"/>
              </a:ext>
            </a:extLst>
          </p:cNvPr>
          <p:cNvSpPr txBox="1"/>
          <p:nvPr/>
        </p:nvSpPr>
        <p:spPr>
          <a:xfrm>
            <a:off x="654618" y="1759600"/>
            <a:ext cx="5167684" cy="1938992"/>
          </a:xfrm>
          <a:prstGeom prst="rect">
            <a:avLst/>
          </a:prstGeom>
          <a:noFill/>
        </p:spPr>
        <p:txBody>
          <a:bodyPr wrap="square">
            <a:spAutoFit/>
          </a:bodyPr>
          <a:lstStyle/>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fr-FR" sz="1500" b="0" i="0" u="none" strike="noStrike" kern="1200" cap="none" spc="0" normalizeH="0" baseline="0" noProof="0" dirty="0">
                <a:ln>
                  <a:noFill/>
                </a:ln>
                <a:solidFill>
                  <a:prstClr val="white"/>
                </a:solidFill>
                <a:effectLst/>
                <a:uLnTx/>
                <a:uFillTx/>
                <a:latin typeface="Aptos" panose="02110004020202020204"/>
                <a:ea typeface="+mn-ea"/>
                <a:cs typeface="+mn-cs"/>
              </a:rPr>
              <a:t>L'interface utilisateur a été soigneusement conçue en utilisant les langages HTML, CSS et JavaScript pour offrir une expérience facile d'interaction</a:t>
            </a:r>
            <a:r>
              <a:rPr lang="fr-FR" sz="1500" dirty="0">
                <a:solidFill>
                  <a:prstClr val="white"/>
                </a:solidFill>
                <a:latin typeface="Aptos" panose="02110004020202020204"/>
              </a:rPr>
              <a:t>.</a:t>
            </a:r>
            <a:endParaRPr kumimoji="0" lang="fr-FR" sz="1500" b="0" i="0" u="none" strike="noStrike" kern="1200" cap="none" spc="0" normalizeH="0" baseline="0" noProof="0" dirty="0">
              <a:ln>
                <a:noFill/>
              </a:ln>
              <a:solidFill>
                <a:prstClr val="white"/>
              </a:solidFill>
              <a:effectLst/>
              <a:uLnTx/>
              <a:uFillTx/>
              <a:latin typeface="Aptos" panose="02110004020202020204"/>
              <a:ea typeface="+mn-ea"/>
              <a:cs typeface="+mn-cs"/>
            </a:endParaRP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endParaRPr lang="fr-FR" sz="1500" dirty="0">
              <a:solidFill>
                <a:prstClr val="white"/>
              </a:solidFill>
              <a:latin typeface="Aptos" panose="02110004020202020204"/>
            </a:endParaRP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fr-FR" sz="1500" b="0" i="0" u="none" strike="noStrike" kern="1200" cap="none" spc="0" normalizeH="0" baseline="0" noProof="0" dirty="0">
                <a:ln>
                  <a:noFill/>
                </a:ln>
                <a:solidFill>
                  <a:prstClr val="white"/>
                </a:solidFill>
                <a:effectLst/>
                <a:uLnTx/>
                <a:uFillTx/>
                <a:latin typeface="Aptos" panose="02110004020202020204"/>
                <a:ea typeface="+mn-ea"/>
                <a:cs typeface="+mn-cs"/>
              </a:rPr>
              <a:t>L'intégration d'une API Flask en Python ajoute une couche fonctionnelle à l'interface. Elle permet de tester les textes en les envoyant au modèle de machine </a:t>
            </a:r>
            <a:r>
              <a:rPr kumimoji="0" lang="fr-FR" sz="1500" b="0" i="0" u="none" strike="noStrike" kern="1200" cap="none" spc="0" normalizeH="0" baseline="0" noProof="0" dirty="0" err="1">
                <a:ln>
                  <a:noFill/>
                </a:ln>
                <a:solidFill>
                  <a:prstClr val="white"/>
                </a:solidFill>
                <a:effectLst/>
                <a:uLnTx/>
                <a:uFillTx/>
                <a:latin typeface="Aptos" panose="02110004020202020204"/>
                <a:ea typeface="+mn-ea"/>
                <a:cs typeface="+mn-cs"/>
              </a:rPr>
              <a:t>learning</a:t>
            </a:r>
            <a:r>
              <a:rPr kumimoji="0" lang="fr-FR" sz="1500" b="0" i="0" u="none" strike="noStrike" kern="1200" cap="none" spc="0" normalizeH="0" baseline="0" noProof="0" dirty="0">
                <a:ln>
                  <a:noFill/>
                </a:ln>
                <a:solidFill>
                  <a:prstClr val="white"/>
                </a:solidFill>
                <a:effectLst/>
                <a:uLnTx/>
                <a:uFillTx/>
                <a:latin typeface="Aptos" panose="02110004020202020204"/>
                <a:ea typeface="+mn-ea"/>
                <a:cs typeface="+mn-cs"/>
              </a:rPr>
              <a:t>, facilitant ainsi le processus d'analyse.</a:t>
            </a:r>
            <a:endParaRPr kumimoji="0" lang="en-US" sz="15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9" name="ZoneTexte 8">
            <a:extLst>
              <a:ext uri="{FF2B5EF4-FFF2-40B4-BE49-F238E27FC236}">
                <a16:creationId xmlns:a16="http://schemas.microsoft.com/office/drawing/2014/main" id="{2519E442-BD7C-4543-2BDE-19FC1F5C244F}"/>
              </a:ext>
            </a:extLst>
          </p:cNvPr>
          <p:cNvSpPr txBox="1"/>
          <p:nvPr/>
        </p:nvSpPr>
        <p:spPr>
          <a:xfrm>
            <a:off x="6336047" y="1074624"/>
            <a:ext cx="6097554" cy="461665"/>
          </a:xfrm>
          <a:prstGeom prst="rect">
            <a:avLst/>
          </a:prstGeom>
          <a:noFill/>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2400" b="1" i="0" u="none" strike="noStrike" kern="1200" cap="none" spc="0" normalizeH="0" baseline="0" noProof="0" dirty="0">
                <a:ln>
                  <a:noFill/>
                </a:ln>
                <a:solidFill>
                  <a:prstClr val="white"/>
                </a:solidFill>
                <a:effectLst/>
                <a:uLnTx/>
                <a:uFillTx/>
                <a:latin typeface="Aptos Display" panose="02110004020202020204"/>
                <a:ea typeface="+mn-ea"/>
                <a:cs typeface="+mn-cs"/>
              </a:rPr>
              <a:t>Acheminement des Données</a:t>
            </a:r>
          </a:p>
        </p:txBody>
      </p:sp>
      <p:sp>
        <p:nvSpPr>
          <p:cNvPr id="11" name="ZoneTexte 10">
            <a:extLst>
              <a:ext uri="{FF2B5EF4-FFF2-40B4-BE49-F238E27FC236}">
                <a16:creationId xmlns:a16="http://schemas.microsoft.com/office/drawing/2014/main" id="{43F71436-D5D9-FB6A-A02D-71F865CF02A5}"/>
              </a:ext>
            </a:extLst>
          </p:cNvPr>
          <p:cNvSpPr txBox="1"/>
          <p:nvPr/>
        </p:nvSpPr>
        <p:spPr>
          <a:xfrm>
            <a:off x="6608407" y="1759600"/>
            <a:ext cx="5129503" cy="2169825"/>
          </a:xfrm>
          <a:prstGeom prst="rect">
            <a:avLst/>
          </a:prstGeom>
          <a:noFill/>
        </p:spPr>
        <p:txBody>
          <a:bodyPr wrap="square">
            <a:spAutoFit/>
          </a:bodyPr>
          <a:lstStyle/>
          <a:p>
            <a:pPr marR="0" lvl="0" algn="just" defTabSz="914400" rtl="0" eaLnBrk="1" fontAlgn="auto" latinLnBrk="0" hangingPunct="1">
              <a:lnSpc>
                <a:spcPct val="100000"/>
              </a:lnSpc>
              <a:spcBef>
                <a:spcPts val="0"/>
              </a:spcBef>
              <a:spcAft>
                <a:spcPts val="0"/>
              </a:spcAft>
              <a:buClrTx/>
              <a:buSzTx/>
              <a:tabLst/>
              <a:defRPr/>
            </a:pPr>
            <a:r>
              <a:rPr kumimoji="0" lang="fr-FR" sz="1500" b="0" i="0" u="none" strike="noStrike" kern="1200" cap="none" spc="0" normalizeH="0" baseline="0" noProof="0" dirty="0">
                <a:ln>
                  <a:noFill/>
                </a:ln>
                <a:solidFill>
                  <a:prstClr val="white"/>
                </a:solidFill>
                <a:effectLst/>
                <a:uLnTx/>
                <a:uFillTx/>
                <a:latin typeface="Aptos" panose="02110004020202020204"/>
                <a:ea typeface="+mn-ea"/>
                <a:cs typeface="+mn-cs"/>
              </a:rPr>
              <a:t>Les données provenant de l'interface utilisateur sont acheminées de manière transparente vers le modèle de machine </a:t>
            </a:r>
            <a:r>
              <a:rPr kumimoji="0" lang="fr-FR" sz="1500" b="0" i="0" u="none" strike="noStrike" kern="1200" cap="none" spc="0" normalizeH="0" baseline="0" noProof="0" dirty="0" err="1">
                <a:ln>
                  <a:noFill/>
                </a:ln>
                <a:solidFill>
                  <a:prstClr val="white"/>
                </a:solidFill>
                <a:effectLst/>
                <a:uLnTx/>
                <a:uFillTx/>
                <a:latin typeface="Aptos" panose="02110004020202020204"/>
                <a:ea typeface="+mn-ea"/>
                <a:cs typeface="+mn-cs"/>
              </a:rPr>
              <a:t>learning</a:t>
            </a:r>
            <a:r>
              <a:rPr kumimoji="0" lang="fr-FR" sz="1500" b="0" i="0" u="none" strike="noStrike" kern="1200" cap="none" spc="0" normalizeH="0" baseline="0" noProof="0" dirty="0">
                <a:ln>
                  <a:noFill/>
                </a:ln>
                <a:solidFill>
                  <a:prstClr val="white"/>
                </a:solidFill>
                <a:effectLst/>
                <a:uLnTx/>
                <a:uFillTx/>
                <a:latin typeface="Aptos" panose="02110004020202020204"/>
                <a:ea typeface="+mn-ea"/>
                <a:cs typeface="+mn-cs"/>
              </a:rPr>
              <a:t>. Cela garantit une interaction fluide entre l'utilisateur et le système d'analyse. </a:t>
            </a:r>
          </a:p>
          <a:p>
            <a:pPr marR="0" lvl="0" algn="just" defTabSz="914400" rtl="0" eaLnBrk="1" fontAlgn="auto" latinLnBrk="0" hangingPunct="1">
              <a:lnSpc>
                <a:spcPct val="100000"/>
              </a:lnSpc>
              <a:spcBef>
                <a:spcPts val="0"/>
              </a:spcBef>
              <a:spcAft>
                <a:spcPts val="0"/>
              </a:spcAft>
              <a:buClrTx/>
              <a:buSzTx/>
              <a:tabLst/>
              <a:defRPr/>
            </a:pPr>
            <a:endParaRPr lang="fr-FR" sz="1500" dirty="0">
              <a:solidFill>
                <a:prstClr val="white"/>
              </a:solidFill>
              <a:latin typeface="Aptos" panose="02110004020202020204"/>
            </a:endParaRPr>
          </a:p>
          <a:p>
            <a:pPr marR="0" lvl="0" algn="just" defTabSz="914400" rtl="0" eaLnBrk="1" fontAlgn="auto" latinLnBrk="0" hangingPunct="1">
              <a:lnSpc>
                <a:spcPct val="100000"/>
              </a:lnSpc>
              <a:spcBef>
                <a:spcPts val="0"/>
              </a:spcBef>
              <a:spcAft>
                <a:spcPts val="0"/>
              </a:spcAft>
              <a:buClrTx/>
              <a:buSzTx/>
              <a:tabLst/>
              <a:defRPr/>
            </a:pPr>
            <a:r>
              <a:rPr kumimoji="0" lang="fr-FR" sz="1500" b="0" i="0" u="none" strike="noStrike" kern="1200" cap="none" spc="0" normalizeH="0" baseline="0" noProof="0" dirty="0">
                <a:ln>
                  <a:noFill/>
                </a:ln>
                <a:solidFill>
                  <a:prstClr val="white"/>
                </a:solidFill>
                <a:effectLst/>
                <a:uLnTx/>
                <a:uFillTx/>
                <a:latin typeface="Aptos" panose="02110004020202020204"/>
                <a:ea typeface="+mn-ea"/>
                <a:cs typeface="+mn-cs"/>
              </a:rPr>
              <a:t>Le processus d'acheminement des données assure une transmission efficace, garantissant que les textes soumis sont traités de manière optimale pour obtenir des résultats d'analyse fiables.</a:t>
            </a:r>
          </a:p>
        </p:txBody>
      </p:sp>
      <p:sp>
        <p:nvSpPr>
          <p:cNvPr id="2" name="Flèche : droite 1">
            <a:extLst>
              <a:ext uri="{FF2B5EF4-FFF2-40B4-BE49-F238E27FC236}">
                <a16:creationId xmlns:a16="http://schemas.microsoft.com/office/drawing/2014/main" id="{C600888A-B8FA-BC21-51F6-9FF7A09FF457}"/>
              </a:ext>
            </a:extLst>
          </p:cNvPr>
          <p:cNvSpPr/>
          <p:nvPr/>
        </p:nvSpPr>
        <p:spPr>
          <a:xfrm>
            <a:off x="4460031" y="4749282"/>
            <a:ext cx="1240973" cy="457200"/>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a:solidFill>
                  <a:schemeClr val="bg1"/>
                </a:solidFill>
              </a:rPr>
              <a:t>Envoi du Texte</a:t>
            </a:r>
          </a:p>
        </p:txBody>
      </p:sp>
      <p:sp>
        <p:nvSpPr>
          <p:cNvPr id="3" name="Rectangle 2">
            <a:extLst>
              <a:ext uri="{FF2B5EF4-FFF2-40B4-BE49-F238E27FC236}">
                <a16:creationId xmlns:a16="http://schemas.microsoft.com/office/drawing/2014/main" id="{9472B58E-ED9C-CA5C-C8DB-893242C0B91D}"/>
              </a:ext>
            </a:extLst>
          </p:cNvPr>
          <p:cNvSpPr/>
          <p:nvPr/>
        </p:nvSpPr>
        <p:spPr>
          <a:xfrm>
            <a:off x="5812970" y="4777274"/>
            <a:ext cx="1856792" cy="114766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b="1" dirty="0">
                <a:solidFill>
                  <a:schemeClr val="bg1"/>
                </a:solidFill>
              </a:rPr>
              <a:t>API Flask</a:t>
            </a:r>
            <a:endParaRPr lang="en-US" dirty="0">
              <a:solidFill>
                <a:schemeClr val="bg1"/>
              </a:solidFill>
            </a:endParaRPr>
          </a:p>
          <a:p>
            <a:pPr algn="ctr"/>
            <a:r>
              <a:rPr lang="fr-FR" b="0" dirty="0">
                <a:solidFill>
                  <a:schemeClr val="bg1"/>
                </a:solidFill>
                <a:effectLst/>
              </a:rPr>
              <a:t>Traitement d</a:t>
            </a:r>
            <a:r>
              <a:rPr lang="fr-FR" b="0" i="0" dirty="0">
                <a:solidFill>
                  <a:schemeClr val="bg1"/>
                </a:solidFill>
                <a:effectLst/>
              </a:rPr>
              <a:t>u texte</a:t>
            </a:r>
            <a:endParaRPr lang="en-US" dirty="0">
              <a:solidFill>
                <a:schemeClr val="bg1"/>
              </a:solidFill>
            </a:endParaRPr>
          </a:p>
        </p:txBody>
      </p:sp>
      <p:sp>
        <p:nvSpPr>
          <p:cNvPr id="5" name="Flèche : droite 4">
            <a:extLst>
              <a:ext uri="{FF2B5EF4-FFF2-40B4-BE49-F238E27FC236}">
                <a16:creationId xmlns:a16="http://schemas.microsoft.com/office/drawing/2014/main" id="{3C9C5F7D-CF49-C184-D930-6CE85C5FAF29}"/>
              </a:ext>
            </a:extLst>
          </p:cNvPr>
          <p:cNvSpPr/>
          <p:nvPr/>
        </p:nvSpPr>
        <p:spPr>
          <a:xfrm>
            <a:off x="7856375" y="4827035"/>
            <a:ext cx="1726164" cy="519405"/>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err="1">
                <a:solidFill>
                  <a:schemeClr val="bg1"/>
                </a:solidFill>
              </a:rPr>
              <a:t>Transfert</a:t>
            </a:r>
            <a:r>
              <a:rPr lang="en-US" dirty="0">
                <a:solidFill>
                  <a:schemeClr val="bg1"/>
                </a:solidFill>
              </a:rPr>
              <a:t> des données</a:t>
            </a:r>
          </a:p>
        </p:txBody>
      </p:sp>
      <p:sp>
        <p:nvSpPr>
          <p:cNvPr id="8" name="Rectangle 7">
            <a:extLst>
              <a:ext uri="{FF2B5EF4-FFF2-40B4-BE49-F238E27FC236}">
                <a16:creationId xmlns:a16="http://schemas.microsoft.com/office/drawing/2014/main" id="{5CA2322E-35BB-59E6-64B7-0A0403D75DEB}"/>
              </a:ext>
            </a:extLst>
          </p:cNvPr>
          <p:cNvSpPr/>
          <p:nvPr/>
        </p:nvSpPr>
        <p:spPr>
          <a:xfrm>
            <a:off x="9787812" y="4823927"/>
            <a:ext cx="1800810" cy="1085461"/>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b="1" dirty="0" err="1">
                <a:solidFill>
                  <a:schemeClr val="bg1"/>
                </a:solidFill>
              </a:rPr>
              <a:t>Modèle</a:t>
            </a:r>
            <a:r>
              <a:rPr lang="en-US" b="1" dirty="0">
                <a:solidFill>
                  <a:schemeClr val="bg1"/>
                </a:solidFill>
              </a:rPr>
              <a:t> ML</a:t>
            </a:r>
          </a:p>
          <a:p>
            <a:pPr algn="ctr"/>
            <a:r>
              <a:rPr lang="en-US" dirty="0" err="1">
                <a:solidFill>
                  <a:schemeClr val="bg1"/>
                </a:solidFill>
              </a:rPr>
              <a:t>Prédiction</a:t>
            </a:r>
            <a:r>
              <a:rPr lang="en-US" dirty="0">
                <a:solidFill>
                  <a:schemeClr val="bg1"/>
                </a:solidFill>
              </a:rPr>
              <a:t> du </a:t>
            </a:r>
            <a:r>
              <a:rPr lang="en-US" dirty="0" err="1">
                <a:solidFill>
                  <a:schemeClr val="bg1"/>
                </a:solidFill>
              </a:rPr>
              <a:t>modèle</a:t>
            </a:r>
            <a:endParaRPr lang="en-US" dirty="0">
              <a:solidFill>
                <a:schemeClr val="bg1"/>
              </a:solidFill>
            </a:endParaRPr>
          </a:p>
        </p:txBody>
      </p:sp>
      <p:sp>
        <p:nvSpPr>
          <p:cNvPr id="12" name="ZoneTexte 11">
            <a:extLst>
              <a:ext uri="{FF2B5EF4-FFF2-40B4-BE49-F238E27FC236}">
                <a16:creationId xmlns:a16="http://schemas.microsoft.com/office/drawing/2014/main" id="{CDD308DB-A889-EF6D-C0C0-3A449D65324C}"/>
              </a:ext>
            </a:extLst>
          </p:cNvPr>
          <p:cNvSpPr txBox="1"/>
          <p:nvPr/>
        </p:nvSpPr>
        <p:spPr>
          <a:xfrm>
            <a:off x="0" y="3878816"/>
            <a:ext cx="5047861" cy="369332"/>
          </a:xfrm>
          <a:prstGeom prst="rect">
            <a:avLst/>
          </a:prstGeom>
          <a:noFill/>
        </p:spPr>
        <p:txBody>
          <a:bodyPr wrap="square">
            <a:spAutoFit/>
          </a:bodyPr>
          <a:lstStyle/>
          <a:p>
            <a:pPr algn="ctr"/>
            <a:r>
              <a:rPr lang="fr-FR" b="0" i="0" dirty="0">
                <a:solidFill>
                  <a:schemeClr val="bg1"/>
                </a:solidFill>
                <a:effectLst/>
              </a:rPr>
              <a:t>Texte à Analyser</a:t>
            </a:r>
            <a:endParaRPr lang="en-US" dirty="0">
              <a:solidFill>
                <a:schemeClr val="bg1"/>
              </a:solidFill>
            </a:endParaRPr>
          </a:p>
        </p:txBody>
      </p:sp>
      <p:sp>
        <p:nvSpPr>
          <p:cNvPr id="14" name="Flèche : gauche 13">
            <a:extLst>
              <a:ext uri="{FF2B5EF4-FFF2-40B4-BE49-F238E27FC236}">
                <a16:creationId xmlns:a16="http://schemas.microsoft.com/office/drawing/2014/main" id="{FA028F00-9425-0808-7D06-6B6CEAEB7F72}"/>
              </a:ext>
            </a:extLst>
          </p:cNvPr>
          <p:cNvSpPr/>
          <p:nvPr/>
        </p:nvSpPr>
        <p:spPr>
          <a:xfrm>
            <a:off x="4413379" y="5411756"/>
            <a:ext cx="1212980" cy="522514"/>
          </a:xfrm>
          <a:prstGeom prst="leftArrow">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err="1">
                <a:solidFill>
                  <a:schemeClr val="bg1"/>
                </a:solidFill>
              </a:rPr>
              <a:t>Résultat</a:t>
            </a:r>
            <a:r>
              <a:rPr lang="en-US" dirty="0">
                <a:solidFill>
                  <a:schemeClr val="bg1"/>
                </a:solidFill>
              </a:rPr>
              <a:t> </a:t>
            </a:r>
            <a:r>
              <a:rPr lang="en-US" dirty="0" err="1">
                <a:solidFill>
                  <a:schemeClr val="bg1"/>
                </a:solidFill>
              </a:rPr>
              <a:t>Affiché</a:t>
            </a:r>
            <a:endParaRPr lang="en-US" dirty="0">
              <a:solidFill>
                <a:schemeClr val="bg1"/>
              </a:solidFill>
            </a:endParaRPr>
          </a:p>
        </p:txBody>
      </p:sp>
      <p:sp>
        <p:nvSpPr>
          <p:cNvPr id="17" name="Flèche : gauche 16">
            <a:extLst>
              <a:ext uri="{FF2B5EF4-FFF2-40B4-BE49-F238E27FC236}">
                <a16:creationId xmlns:a16="http://schemas.microsoft.com/office/drawing/2014/main" id="{D994B6DE-2C57-4713-E90C-4E881E6A0D12}"/>
              </a:ext>
            </a:extLst>
          </p:cNvPr>
          <p:cNvSpPr/>
          <p:nvPr/>
        </p:nvSpPr>
        <p:spPr>
          <a:xfrm>
            <a:off x="7856375" y="5433528"/>
            <a:ext cx="1660849" cy="538064"/>
          </a:xfrm>
          <a:prstGeom prst="leftArrow">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a:solidFill>
                  <a:schemeClr val="bg1"/>
                </a:solidFill>
              </a:rPr>
              <a:t>Flux des </a:t>
            </a:r>
            <a:r>
              <a:rPr lang="en-US" dirty="0" err="1">
                <a:solidFill>
                  <a:schemeClr val="bg1"/>
                </a:solidFill>
              </a:rPr>
              <a:t>résultats</a:t>
            </a:r>
            <a:endParaRPr lang="en-US" dirty="0">
              <a:solidFill>
                <a:schemeClr val="bg1"/>
              </a:solidFill>
            </a:endParaRPr>
          </a:p>
        </p:txBody>
      </p:sp>
      <p:pic>
        <p:nvPicPr>
          <p:cNvPr id="1026" name="Picture 2">
            <a:extLst>
              <a:ext uri="{FF2B5EF4-FFF2-40B4-BE49-F238E27FC236}">
                <a16:creationId xmlns:a16="http://schemas.microsoft.com/office/drawing/2014/main" id="{D9EEA6B4-0983-F6D4-0676-78C08FC145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829" y="4310743"/>
            <a:ext cx="3797558" cy="2248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5734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57DC0843-EA35-0430-C03C-FD5C574FCBF2}"/>
              </a:ext>
            </a:extLst>
          </p:cNvPr>
          <p:cNvSpPr txBox="1">
            <a:spLocks/>
          </p:cNvSpPr>
          <p:nvPr/>
        </p:nvSpPr>
        <p:spPr>
          <a:xfrm>
            <a:off x="238493" y="384088"/>
            <a:ext cx="7184571" cy="619314"/>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500" b="1" i="0" u="none" strike="noStrike" kern="1200" cap="none" spc="0" normalizeH="0" baseline="0" noProof="0" dirty="0" err="1">
                <a:ln>
                  <a:noFill/>
                </a:ln>
                <a:solidFill>
                  <a:prstClr val="white"/>
                </a:solidFill>
                <a:effectLst/>
                <a:uLnTx/>
                <a:uFillTx/>
                <a:latin typeface="Aptos Display" panose="02110004020202020204"/>
                <a:ea typeface="+mj-ea"/>
                <a:cs typeface="+mj-cs"/>
              </a:rPr>
              <a:t>Résultats</a:t>
            </a:r>
            <a:r>
              <a:rPr kumimoji="0" lang="en-US" sz="3500" b="1" i="0" u="none" strike="noStrike" kern="1200" cap="none" spc="0" normalizeH="0" baseline="0" noProof="0" dirty="0">
                <a:ln>
                  <a:noFill/>
                </a:ln>
                <a:solidFill>
                  <a:prstClr val="white"/>
                </a:solidFill>
                <a:effectLst/>
                <a:uLnTx/>
                <a:uFillTx/>
                <a:latin typeface="Aptos Display" panose="02110004020202020204"/>
                <a:ea typeface="+mj-ea"/>
                <a:cs typeface="+mj-cs"/>
              </a:rPr>
              <a:t> et perspectives </a:t>
            </a:r>
            <a:r>
              <a:rPr kumimoji="0" lang="en-US" sz="3500" b="1" i="0" u="none" strike="noStrike" kern="1200" cap="none" spc="0" normalizeH="0" baseline="0" noProof="0" dirty="0" err="1">
                <a:ln>
                  <a:noFill/>
                </a:ln>
                <a:solidFill>
                  <a:prstClr val="white"/>
                </a:solidFill>
                <a:effectLst/>
                <a:uLnTx/>
                <a:uFillTx/>
                <a:latin typeface="Aptos Display" panose="02110004020202020204"/>
                <a:ea typeface="+mj-ea"/>
                <a:cs typeface="+mj-cs"/>
              </a:rPr>
              <a:t>d’amélioration</a:t>
            </a:r>
            <a:endParaRPr kumimoji="0" lang="en-US" sz="3500" b="1" i="0" u="none" strike="noStrike" kern="1200" cap="none" spc="0" normalizeH="0" baseline="0" noProof="0" dirty="0">
              <a:ln>
                <a:noFill/>
              </a:ln>
              <a:solidFill>
                <a:prstClr val="white"/>
              </a:solidFill>
              <a:effectLst/>
              <a:uLnTx/>
              <a:uFillTx/>
              <a:latin typeface="Aptos Display" panose="02110004020202020204"/>
              <a:ea typeface="+mj-ea"/>
              <a:cs typeface="+mj-cs"/>
            </a:endParaRPr>
          </a:p>
        </p:txBody>
      </p:sp>
      <p:sp>
        <p:nvSpPr>
          <p:cNvPr id="7" name="Sous-titre 2">
            <a:extLst>
              <a:ext uri="{FF2B5EF4-FFF2-40B4-BE49-F238E27FC236}">
                <a16:creationId xmlns:a16="http://schemas.microsoft.com/office/drawing/2014/main" id="{E02F386E-ABDB-668F-01DE-7EE3FC7197D9}"/>
              </a:ext>
            </a:extLst>
          </p:cNvPr>
          <p:cNvSpPr txBox="1">
            <a:spLocks/>
          </p:cNvSpPr>
          <p:nvPr/>
        </p:nvSpPr>
        <p:spPr>
          <a:xfrm>
            <a:off x="654618" y="1545947"/>
            <a:ext cx="11298889" cy="188305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5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9" name="ZoneTexte 18">
            <a:extLst>
              <a:ext uri="{FF2B5EF4-FFF2-40B4-BE49-F238E27FC236}">
                <a16:creationId xmlns:a16="http://schemas.microsoft.com/office/drawing/2014/main" id="{0F17D615-335C-5EBA-31C2-602E7AD6681A}"/>
              </a:ext>
            </a:extLst>
          </p:cNvPr>
          <p:cNvSpPr txBox="1"/>
          <p:nvPr/>
        </p:nvSpPr>
        <p:spPr>
          <a:xfrm>
            <a:off x="238493" y="1079453"/>
            <a:ext cx="6097554" cy="461665"/>
          </a:xfrm>
          <a:prstGeom prst="rect">
            <a:avLst/>
          </a:prstGeom>
          <a:noFill/>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2400" b="1" i="0" u="none" strike="noStrike" kern="1200" cap="none" spc="0" normalizeH="0" baseline="0" noProof="0" dirty="0">
                <a:ln>
                  <a:noFill/>
                </a:ln>
                <a:solidFill>
                  <a:schemeClr val="bg1"/>
                </a:solidFill>
                <a:effectLst/>
                <a:uLnTx/>
                <a:uFillTx/>
                <a:latin typeface="Aptos Display" panose="02110004020202020204"/>
                <a:ea typeface="+mn-ea"/>
                <a:cs typeface="+mn-cs"/>
              </a:rPr>
              <a:t>Résultats du Modèle</a:t>
            </a:r>
          </a:p>
        </p:txBody>
      </p:sp>
      <p:sp>
        <p:nvSpPr>
          <p:cNvPr id="9" name="ZoneTexte 8">
            <a:extLst>
              <a:ext uri="{FF2B5EF4-FFF2-40B4-BE49-F238E27FC236}">
                <a16:creationId xmlns:a16="http://schemas.microsoft.com/office/drawing/2014/main" id="{2519E442-BD7C-4543-2BDE-19FC1F5C244F}"/>
              </a:ext>
            </a:extLst>
          </p:cNvPr>
          <p:cNvSpPr txBox="1"/>
          <p:nvPr/>
        </p:nvSpPr>
        <p:spPr>
          <a:xfrm>
            <a:off x="6336047" y="1074624"/>
            <a:ext cx="6097554" cy="461665"/>
          </a:xfrm>
          <a:prstGeom prst="rect">
            <a:avLst/>
          </a:prstGeom>
          <a:noFill/>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2400" b="1" i="0" u="none" strike="noStrike" kern="1200" cap="none" spc="0" normalizeH="0" baseline="0" noProof="0" dirty="0">
                <a:ln>
                  <a:noFill/>
                </a:ln>
                <a:solidFill>
                  <a:schemeClr val="bg1"/>
                </a:solidFill>
                <a:effectLst/>
                <a:uLnTx/>
                <a:uFillTx/>
                <a:latin typeface="Aptos Display" panose="02110004020202020204"/>
                <a:ea typeface="+mn-ea"/>
                <a:cs typeface="+mn-cs"/>
              </a:rPr>
              <a:t>Perspectives d'Amélioration</a:t>
            </a:r>
          </a:p>
        </p:txBody>
      </p:sp>
      <p:sp>
        <p:nvSpPr>
          <p:cNvPr id="11" name="ZoneTexte 10">
            <a:extLst>
              <a:ext uri="{FF2B5EF4-FFF2-40B4-BE49-F238E27FC236}">
                <a16:creationId xmlns:a16="http://schemas.microsoft.com/office/drawing/2014/main" id="{43F71436-D5D9-FB6A-A02D-71F865CF02A5}"/>
              </a:ext>
            </a:extLst>
          </p:cNvPr>
          <p:cNvSpPr txBox="1"/>
          <p:nvPr/>
        </p:nvSpPr>
        <p:spPr>
          <a:xfrm>
            <a:off x="6608407" y="1964874"/>
            <a:ext cx="5129503" cy="4016484"/>
          </a:xfrm>
          <a:prstGeom prst="rect">
            <a:avLst/>
          </a:prstGeom>
          <a:noFill/>
        </p:spPr>
        <p:txBody>
          <a:bodyPr wrap="square">
            <a:spAutoFit/>
          </a:bodyPr>
          <a:lstStyle/>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fr-FR" sz="1500" b="1" i="0" u="none" strike="noStrike" kern="1200" cap="none" spc="0" normalizeH="0" baseline="0" noProof="0" dirty="0">
                <a:ln>
                  <a:noFill/>
                </a:ln>
                <a:solidFill>
                  <a:prstClr val="white"/>
                </a:solidFill>
                <a:effectLst/>
                <a:uLnTx/>
                <a:uFillTx/>
                <a:ea typeface="+mn-ea"/>
                <a:cs typeface="+mn-cs"/>
              </a:rPr>
              <a:t>Gestion des Fautes</a:t>
            </a:r>
            <a:r>
              <a:rPr kumimoji="0" lang="fr-FR" sz="1500" b="0" i="0" u="none" strike="noStrike" kern="1200" cap="none" spc="0" normalizeH="0" baseline="0" noProof="0" dirty="0">
                <a:ln>
                  <a:noFill/>
                </a:ln>
                <a:solidFill>
                  <a:prstClr val="white"/>
                </a:solidFill>
                <a:effectLst/>
                <a:uLnTx/>
                <a:uFillTx/>
                <a:ea typeface="+mn-ea"/>
                <a:cs typeface="+mn-cs"/>
              </a:rPr>
              <a:t>: Explorer des techniques avancées de correction orthographique pour renforcer la précision du modèle face aux fautes linguistiques. </a:t>
            </a: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fr-FR" sz="1500" b="0" i="0" u="none" strike="noStrike" kern="1200" cap="none" spc="0" normalizeH="0" baseline="0" noProof="0" dirty="0">
              <a:ln>
                <a:noFill/>
              </a:ln>
              <a:solidFill>
                <a:prstClr val="white"/>
              </a:solidFill>
              <a:effectLst/>
              <a:uLnTx/>
              <a:uFillTx/>
              <a:ea typeface="+mn-ea"/>
              <a:cs typeface="+mn-cs"/>
            </a:endParaRPr>
          </a:p>
          <a:p>
            <a:pPr marL="285750" indent="-285750" algn="just">
              <a:buFont typeface="Wingdings" panose="05000000000000000000" pitchFamily="2" charset="2"/>
              <a:buChar char="Ø"/>
            </a:pPr>
            <a:r>
              <a:rPr kumimoji="0" lang="fr-FR" sz="1500" b="1" i="0" u="none" strike="noStrike" kern="1200" cap="none" spc="0" normalizeH="0" baseline="0" noProof="0" dirty="0">
                <a:ln>
                  <a:noFill/>
                </a:ln>
                <a:solidFill>
                  <a:prstClr val="white"/>
                </a:solidFill>
                <a:effectLst/>
                <a:uLnTx/>
                <a:uFillTx/>
                <a:ea typeface="+mn-ea"/>
                <a:cs typeface="+mn-cs"/>
              </a:rPr>
              <a:t>Détection de Phrases Grammaticalement Incorrectes</a:t>
            </a:r>
            <a:r>
              <a:rPr kumimoji="0" lang="fr-FR" sz="1500" b="0" i="0" u="none" strike="noStrike" kern="1200" cap="none" spc="0" normalizeH="0" baseline="0" noProof="0" dirty="0">
                <a:ln>
                  <a:noFill/>
                </a:ln>
                <a:solidFill>
                  <a:prstClr val="white"/>
                </a:solidFill>
                <a:effectLst/>
                <a:uLnTx/>
                <a:uFillTx/>
                <a:ea typeface="+mn-ea"/>
                <a:cs typeface="+mn-cs"/>
              </a:rPr>
              <a:t>: Intégrer des mécanismes pour améliorer la capacité du modèle à détecter les phrases qui ne respectent pas les règles grammaticales.</a:t>
            </a:r>
            <a:endParaRPr lang="fr-FR" sz="1500" dirty="0">
              <a:solidFill>
                <a:prstClr val="white"/>
              </a:solidFill>
            </a:endParaRPr>
          </a:p>
          <a:p>
            <a:pPr marR="0" lvl="0" algn="just" defTabSz="914400" rtl="0" eaLnBrk="1" fontAlgn="auto" latinLnBrk="0" hangingPunct="1">
              <a:lnSpc>
                <a:spcPct val="100000"/>
              </a:lnSpc>
              <a:spcBef>
                <a:spcPts val="0"/>
              </a:spcBef>
              <a:spcAft>
                <a:spcPts val="0"/>
              </a:spcAft>
              <a:buClrTx/>
              <a:buSzTx/>
              <a:tabLst/>
              <a:defRPr/>
            </a:pPr>
            <a:endParaRPr kumimoji="0" lang="fr-FR" sz="1500" b="0" i="0" u="none" strike="noStrike" kern="1200" cap="none" spc="0" normalizeH="0" baseline="0" noProof="0" dirty="0">
              <a:ln>
                <a:noFill/>
              </a:ln>
              <a:solidFill>
                <a:prstClr val="white"/>
              </a:solidFill>
              <a:effectLst/>
              <a:uLnTx/>
              <a:uFillTx/>
              <a:ea typeface="+mn-ea"/>
              <a:cs typeface="+mn-cs"/>
            </a:endParaRP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fr-FR" sz="1500" b="1" i="0" u="none" strike="noStrike" kern="1200" cap="none" spc="0" normalizeH="0" baseline="0" noProof="0" dirty="0">
                <a:ln>
                  <a:noFill/>
                </a:ln>
                <a:solidFill>
                  <a:prstClr val="white"/>
                </a:solidFill>
                <a:effectLst/>
                <a:uLnTx/>
                <a:uFillTx/>
                <a:ea typeface="+mn-ea"/>
                <a:cs typeface="+mn-cs"/>
              </a:rPr>
              <a:t>Expansion de la Base de Données</a:t>
            </a:r>
            <a:r>
              <a:rPr kumimoji="0" lang="fr-FR" sz="1500" b="0" i="0" u="none" strike="noStrike" kern="1200" cap="none" spc="0" normalizeH="0" baseline="0" noProof="0" dirty="0">
                <a:ln>
                  <a:noFill/>
                </a:ln>
                <a:solidFill>
                  <a:prstClr val="white"/>
                </a:solidFill>
                <a:effectLst/>
                <a:uLnTx/>
                <a:uFillTx/>
                <a:ea typeface="+mn-ea"/>
                <a:cs typeface="+mn-cs"/>
              </a:rPr>
              <a:t>: Élargir la base de données pour améliorer la capacité du modèle à généraliser sur une plus large gamme de textes générés par IA. </a:t>
            </a: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fr-FR" sz="1500" dirty="0">
              <a:solidFill>
                <a:prstClr val="white"/>
              </a:solidFill>
            </a:endParaRP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fr-FR" sz="1500" b="1" i="0" u="none" strike="noStrike" kern="1200" cap="none" spc="0" normalizeH="0" baseline="0" noProof="0" dirty="0">
                <a:ln>
                  <a:noFill/>
                </a:ln>
                <a:solidFill>
                  <a:prstClr val="white"/>
                </a:solidFill>
                <a:effectLst/>
                <a:uLnTx/>
                <a:uFillTx/>
                <a:ea typeface="+mn-ea"/>
                <a:cs typeface="+mn-cs"/>
              </a:rPr>
              <a:t>Ouverture à d'Autres Langues</a:t>
            </a:r>
            <a:r>
              <a:rPr kumimoji="0" lang="fr-FR" sz="1500" b="0" i="0" u="none" strike="noStrike" kern="1200" cap="none" spc="0" normalizeH="0" baseline="0" noProof="0" dirty="0">
                <a:ln>
                  <a:noFill/>
                </a:ln>
                <a:solidFill>
                  <a:prstClr val="white"/>
                </a:solidFill>
                <a:effectLst/>
                <a:uLnTx/>
                <a:uFillTx/>
                <a:ea typeface="+mn-ea"/>
                <a:cs typeface="+mn-cs"/>
              </a:rPr>
              <a:t>: Envisager l'extension du modèle pour inclure d'autres langues. </a:t>
            </a: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fr-FR" sz="1500" dirty="0">
              <a:solidFill>
                <a:prstClr val="white"/>
              </a:solidFill>
            </a:endParaRPr>
          </a:p>
        </p:txBody>
      </p:sp>
      <p:sp>
        <p:nvSpPr>
          <p:cNvPr id="3" name="ZoneTexte 2">
            <a:extLst>
              <a:ext uri="{FF2B5EF4-FFF2-40B4-BE49-F238E27FC236}">
                <a16:creationId xmlns:a16="http://schemas.microsoft.com/office/drawing/2014/main" id="{4092AAB4-9DE2-56DF-8CB6-01E3ECAD3A0B}"/>
              </a:ext>
            </a:extLst>
          </p:cNvPr>
          <p:cNvSpPr txBox="1"/>
          <p:nvPr/>
        </p:nvSpPr>
        <p:spPr>
          <a:xfrm>
            <a:off x="580832" y="1555494"/>
            <a:ext cx="5498805" cy="969496"/>
          </a:xfrm>
          <a:prstGeom prst="rect">
            <a:avLst/>
          </a:prstGeom>
          <a:noFill/>
        </p:spPr>
        <p:txBody>
          <a:bodyPr wrap="square">
            <a:spAutoFit/>
          </a:bodyPr>
          <a:lstStyle/>
          <a:p>
            <a:pPr algn="just"/>
            <a:r>
              <a:rPr lang="en-US" sz="1500" b="1" dirty="0" err="1">
                <a:solidFill>
                  <a:schemeClr val="bg1"/>
                </a:solidFill>
              </a:rPr>
              <a:t>Exemple</a:t>
            </a:r>
            <a:r>
              <a:rPr lang="en-US" sz="1500" b="1" dirty="0">
                <a:solidFill>
                  <a:schemeClr val="bg1"/>
                </a:solidFill>
              </a:rPr>
              <a:t> IA, </a:t>
            </a:r>
            <a:r>
              <a:rPr lang="en-US" sz="1500" b="1" dirty="0" err="1">
                <a:solidFill>
                  <a:schemeClr val="bg1"/>
                </a:solidFill>
              </a:rPr>
              <a:t>texte</a:t>
            </a:r>
            <a:r>
              <a:rPr lang="en-US" sz="1500" b="1" dirty="0">
                <a:solidFill>
                  <a:schemeClr val="bg1"/>
                </a:solidFill>
              </a:rPr>
              <a:t> </a:t>
            </a:r>
            <a:r>
              <a:rPr lang="en-US" sz="1500" b="1" dirty="0" err="1">
                <a:solidFill>
                  <a:schemeClr val="bg1"/>
                </a:solidFill>
              </a:rPr>
              <a:t>généré</a:t>
            </a:r>
            <a:r>
              <a:rPr lang="en-US" sz="1500" b="1" dirty="0">
                <a:solidFill>
                  <a:schemeClr val="bg1"/>
                </a:solidFill>
              </a:rPr>
              <a:t> par ChatGPT:</a:t>
            </a:r>
          </a:p>
          <a:p>
            <a:pPr algn="just"/>
            <a:r>
              <a:rPr lang="en-US" sz="700" i="1" dirty="0">
                <a:solidFill>
                  <a:schemeClr val="bg1"/>
                </a:solidFill>
              </a:rPr>
              <a:t>“The field of computer science is an ever-evolving landscape, characterized by constant innovation and technological advancements. In this dynamic realm, professionals explore the intricacies of algorithms, data structures, and programming languages to develop efficient and robust software solutions. The pursuit of artificial intelligence and machine learning has gained prominence, with researchers delving into the realms of neural networks and deep learning algorithms. Cybersecurity stands as a critical pillar, safeguarding digital assets from malicious threats. Cloud computing has revolutionized data storage and processing, offering scalable and flexible solutions. As we navigate the digital era, the fusion of hardware and software continues to shape the future of computing, promising unprecedented possibilities.”</a:t>
            </a:r>
          </a:p>
        </p:txBody>
      </p:sp>
      <p:pic>
        <p:nvPicPr>
          <p:cNvPr id="5" name="Image 4">
            <a:extLst>
              <a:ext uri="{FF2B5EF4-FFF2-40B4-BE49-F238E27FC236}">
                <a16:creationId xmlns:a16="http://schemas.microsoft.com/office/drawing/2014/main" id="{91C4F4F3-4884-06A3-17E7-E93AD5E0C578}"/>
              </a:ext>
            </a:extLst>
          </p:cNvPr>
          <p:cNvPicPr>
            <a:picLocks noChangeAspect="1"/>
          </p:cNvPicPr>
          <p:nvPr/>
        </p:nvPicPr>
        <p:blipFill>
          <a:blip r:embed="rId3"/>
          <a:stretch>
            <a:fillRect/>
          </a:stretch>
        </p:blipFill>
        <p:spPr>
          <a:xfrm>
            <a:off x="820299" y="2683264"/>
            <a:ext cx="5054487" cy="1194918"/>
          </a:xfrm>
          <a:prstGeom prst="rect">
            <a:avLst/>
          </a:prstGeom>
        </p:spPr>
      </p:pic>
      <p:sp>
        <p:nvSpPr>
          <p:cNvPr id="10" name="ZoneTexte 9">
            <a:extLst>
              <a:ext uri="{FF2B5EF4-FFF2-40B4-BE49-F238E27FC236}">
                <a16:creationId xmlns:a16="http://schemas.microsoft.com/office/drawing/2014/main" id="{DE81C753-B321-328A-46C2-1C275D2C475B}"/>
              </a:ext>
            </a:extLst>
          </p:cNvPr>
          <p:cNvSpPr txBox="1"/>
          <p:nvPr/>
        </p:nvSpPr>
        <p:spPr>
          <a:xfrm>
            <a:off x="580832" y="4048814"/>
            <a:ext cx="5498805" cy="1092607"/>
          </a:xfrm>
          <a:prstGeom prst="rect">
            <a:avLst/>
          </a:prstGeom>
          <a:noFill/>
        </p:spPr>
        <p:txBody>
          <a:bodyPr wrap="square">
            <a:spAutoFit/>
          </a:bodyPr>
          <a:lstStyle/>
          <a:p>
            <a:pPr algn="just"/>
            <a:r>
              <a:rPr lang="fr-FR" sz="1500" b="1" dirty="0">
                <a:solidFill>
                  <a:schemeClr val="bg1"/>
                </a:solidFill>
              </a:rPr>
              <a:t>Exemple Humain, rédigé par Lorenzo avec insistance sur les répétitions et les fautes linguistiques :</a:t>
            </a:r>
          </a:p>
          <a:p>
            <a:pPr algn="just"/>
            <a:r>
              <a:rPr lang="en-US" sz="700" dirty="0">
                <a:solidFill>
                  <a:schemeClr val="bg1"/>
                </a:solidFill>
              </a:rPr>
              <a:t>“The computer science stuff is always </a:t>
            </a:r>
            <a:r>
              <a:rPr lang="en-US" sz="700" dirty="0" err="1">
                <a:solidFill>
                  <a:schemeClr val="bg1"/>
                </a:solidFill>
              </a:rPr>
              <a:t>changin</a:t>
            </a:r>
            <a:r>
              <a:rPr lang="en-US" sz="700" dirty="0">
                <a:solidFill>
                  <a:schemeClr val="bg1"/>
                </a:solidFill>
              </a:rPr>
              <a:t>', </a:t>
            </a:r>
            <a:r>
              <a:rPr lang="en-US" sz="700" dirty="0" err="1">
                <a:solidFill>
                  <a:schemeClr val="bg1"/>
                </a:solidFill>
              </a:rPr>
              <a:t>ya</a:t>
            </a:r>
            <a:r>
              <a:rPr lang="en-US" sz="700" dirty="0">
                <a:solidFill>
                  <a:schemeClr val="bg1"/>
                </a:solidFill>
              </a:rPr>
              <a:t> know? Like, there's these thingies called algorithms and data stuff, and we use '</a:t>
            </a:r>
            <a:r>
              <a:rPr lang="en-US" sz="700" dirty="0" err="1">
                <a:solidFill>
                  <a:schemeClr val="bg1"/>
                </a:solidFill>
              </a:rPr>
              <a:t>em</a:t>
            </a:r>
            <a:r>
              <a:rPr lang="en-US" sz="700" dirty="0">
                <a:solidFill>
                  <a:schemeClr val="bg1"/>
                </a:solidFill>
              </a:rPr>
              <a:t> to make computer thingamajigs work. It's all about </a:t>
            </a:r>
            <a:r>
              <a:rPr lang="en-US" sz="700" dirty="0" err="1">
                <a:solidFill>
                  <a:schemeClr val="bg1"/>
                </a:solidFill>
              </a:rPr>
              <a:t>programmin</a:t>
            </a:r>
            <a:r>
              <a:rPr lang="en-US" sz="700" dirty="0">
                <a:solidFill>
                  <a:schemeClr val="bg1"/>
                </a:solidFill>
              </a:rPr>
              <a:t>' languages and </a:t>
            </a:r>
            <a:r>
              <a:rPr lang="en-US" sz="700" dirty="0" err="1">
                <a:solidFill>
                  <a:schemeClr val="bg1"/>
                </a:solidFill>
              </a:rPr>
              <a:t>makin</a:t>
            </a:r>
            <a:r>
              <a:rPr lang="en-US" sz="700" dirty="0">
                <a:solidFill>
                  <a:schemeClr val="bg1"/>
                </a:solidFill>
              </a:rPr>
              <a:t>' </a:t>
            </a:r>
            <a:r>
              <a:rPr lang="en-US" sz="700" dirty="0" err="1">
                <a:solidFill>
                  <a:schemeClr val="bg1"/>
                </a:solidFill>
              </a:rPr>
              <a:t>softwares</a:t>
            </a:r>
            <a:r>
              <a:rPr lang="en-US" sz="700" dirty="0">
                <a:solidFill>
                  <a:schemeClr val="bg1"/>
                </a:solidFill>
              </a:rPr>
              <a:t> that do cool stuff. People are super into </a:t>
            </a:r>
            <a:r>
              <a:rPr lang="en-US" sz="700" dirty="0" err="1">
                <a:solidFill>
                  <a:schemeClr val="bg1"/>
                </a:solidFill>
              </a:rPr>
              <a:t>makin</a:t>
            </a:r>
            <a:r>
              <a:rPr lang="en-US" sz="700" dirty="0">
                <a:solidFill>
                  <a:schemeClr val="bg1"/>
                </a:solidFill>
              </a:rPr>
              <a:t>' fake smart things with artificial brains and </a:t>
            </a:r>
            <a:r>
              <a:rPr lang="en-US" sz="700" dirty="0" err="1">
                <a:solidFill>
                  <a:schemeClr val="bg1"/>
                </a:solidFill>
              </a:rPr>
              <a:t>learnin</a:t>
            </a:r>
            <a:r>
              <a:rPr lang="en-US" sz="700" dirty="0">
                <a:solidFill>
                  <a:schemeClr val="bg1"/>
                </a:solidFill>
              </a:rPr>
              <a:t>' machines. Gotta watch out for them hacker dudes, </a:t>
            </a:r>
            <a:r>
              <a:rPr lang="en-US" sz="700" dirty="0" err="1">
                <a:solidFill>
                  <a:schemeClr val="bg1"/>
                </a:solidFill>
              </a:rPr>
              <a:t>'cause</a:t>
            </a:r>
            <a:r>
              <a:rPr lang="en-US" sz="700" dirty="0">
                <a:solidFill>
                  <a:schemeClr val="bg1"/>
                </a:solidFill>
              </a:rPr>
              <a:t> cybersecurity is like, super important. Cloud thingies store data in the sky, and it's like magic or </a:t>
            </a:r>
            <a:r>
              <a:rPr lang="en-US" sz="700" dirty="0" err="1">
                <a:solidFill>
                  <a:schemeClr val="bg1"/>
                </a:solidFill>
              </a:rPr>
              <a:t>somethin</a:t>
            </a:r>
            <a:r>
              <a:rPr lang="en-US" sz="700" dirty="0">
                <a:solidFill>
                  <a:schemeClr val="bg1"/>
                </a:solidFill>
              </a:rPr>
              <a:t>'. Computers and software team up to make the future awesome, with </a:t>
            </a:r>
            <a:r>
              <a:rPr lang="en-US" sz="700" dirty="0" err="1">
                <a:solidFill>
                  <a:schemeClr val="bg1"/>
                </a:solidFill>
              </a:rPr>
              <a:t>lotsa</a:t>
            </a:r>
            <a:r>
              <a:rPr lang="en-US" sz="700" dirty="0">
                <a:solidFill>
                  <a:schemeClr val="bg1"/>
                </a:solidFill>
              </a:rPr>
              <a:t> potential and whatchamacallits.”</a:t>
            </a:r>
          </a:p>
        </p:txBody>
      </p:sp>
      <p:pic>
        <p:nvPicPr>
          <p:cNvPr id="13" name="Image 12">
            <a:extLst>
              <a:ext uri="{FF2B5EF4-FFF2-40B4-BE49-F238E27FC236}">
                <a16:creationId xmlns:a16="http://schemas.microsoft.com/office/drawing/2014/main" id="{2F2AB31D-52DA-9CD8-C496-AC218B63BB07}"/>
              </a:ext>
            </a:extLst>
          </p:cNvPr>
          <p:cNvPicPr>
            <a:picLocks noChangeAspect="1"/>
          </p:cNvPicPr>
          <p:nvPr/>
        </p:nvPicPr>
        <p:blipFill>
          <a:blip r:embed="rId4"/>
          <a:stretch>
            <a:fillRect/>
          </a:stretch>
        </p:blipFill>
        <p:spPr>
          <a:xfrm>
            <a:off x="787709" y="5279612"/>
            <a:ext cx="5054487" cy="1105776"/>
          </a:xfrm>
          <a:prstGeom prst="rect">
            <a:avLst/>
          </a:prstGeom>
        </p:spPr>
      </p:pic>
    </p:spTree>
    <p:extLst>
      <p:ext uri="{BB962C8B-B14F-4D97-AF65-F5344CB8AC3E}">
        <p14:creationId xmlns:p14="http://schemas.microsoft.com/office/powerpoint/2010/main" val="253853774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160</TotalTime>
  <Words>984</Words>
  <Application>Microsoft Office PowerPoint</Application>
  <PresentationFormat>Grand écran</PresentationFormat>
  <Paragraphs>75</Paragraphs>
  <Slides>5</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5</vt:i4>
      </vt:variant>
    </vt:vector>
  </HeadingPairs>
  <TitlesOfParts>
    <vt:vector size="11" baseType="lpstr">
      <vt:lpstr>Aptos</vt:lpstr>
      <vt:lpstr>Aptos Display</vt:lpstr>
      <vt:lpstr>Arial</vt:lpstr>
      <vt:lpstr>Courier New</vt:lpstr>
      <vt:lpstr>Wingdings</vt:lpstr>
      <vt:lpstr>Thème Office</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KoTwiiX YT</dc:creator>
  <cp:lastModifiedBy>KoTwiiX YT</cp:lastModifiedBy>
  <cp:revision>2</cp:revision>
  <dcterms:created xsi:type="dcterms:W3CDTF">2024-01-13T14:37:47Z</dcterms:created>
  <dcterms:modified xsi:type="dcterms:W3CDTF">2024-01-13T17:41:51Z</dcterms:modified>
</cp:coreProperties>
</file>