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65" r:id="rId4"/>
    <p:sldId id="266" r:id="rId5"/>
    <p:sldId id="258" r:id="rId6"/>
    <p:sldId id="259" r:id="rId7"/>
    <p:sldId id="267" r:id="rId8"/>
    <p:sldId id="268" r:id="rId9"/>
    <p:sldId id="274" r:id="rId10"/>
    <p:sldId id="260" r:id="rId11"/>
    <p:sldId id="269" r:id="rId12"/>
    <p:sldId id="273" r:id="rId13"/>
    <p:sldId id="271" r:id="rId14"/>
    <p:sldId id="272" r:id="rId15"/>
    <p:sldId id="257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0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EB401-91BA-4A52-A13B-7E3E7503D0D2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68C95-FAA9-4A29-A44C-080BBAA0E2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32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8067288-284B-4503-A04C-9825EE73B5DB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82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7000-702E-4BA7-A356-688D4D429A56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E315-4BBA-496D-BB68-C80352648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79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7000-702E-4BA7-A356-688D4D429A56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E315-4BBA-496D-BB68-C80352648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74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7000-702E-4BA7-A356-688D4D429A56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E315-4BBA-496D-BB68-C80352648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48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7000-702E-4BA7-A356-688D4D429A56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E315-4BBA-496D-BB68-C80352648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8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7000-702E-4BA7-A356-688D4D429A56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E315-4BBA-496D-BB68-C80352648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47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7000-702E-4BA7-A356-688D4D429A56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E315-4BBA-496D-BB68-C80352648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7000-702E-4BA7-A356-688D4D429A56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E315-4BBA-496D-BB68-C80352648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43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7000-702E-4BA7-A356-688D4D429A56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E315-4BBA-496D-BB68-C80352648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0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7000-702E-4BA7-A356-688D4D429A56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E315-4BBA-496D-BB68-C80352648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44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7000-702E-4BA7-A356-688D4D429A56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E315-4BBA-496D-BB68-C80352648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0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7000-702E-4BA7-A356-688D4D429A56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E315-4BBA-496D-BB68-C80352648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19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D7000-702E-4BA7-A356-688D4D429A56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E315-4BBA-496D-BB68-C80352648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69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jpeg"/><Relationship Id="rId10" Type="http://schemas.openxmlformats.org/officeDocument/2006/relationships/image" Target="../media/image30.jpe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DKE students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16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Neuronal oscillations are not stable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3657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TFR analysis centered on theta peaks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Systematic modulation of power and frequency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Cross area coherence also happens in bursts within the theta cycle 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1" y="1371600"/>
            <a:ext cx="4919663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5638800" y="6262688"/>
            <a:ext cx="502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Lowet</a:t>
            </a:r>
            <a:r>
              <a:rPr lang="en-US" dirty="0"/>
              <a:t> et al, </a:t>
            </a:r>
            <a:r>
              <a:rPr lang="en-US" dirty="0" err="1"/>
              <a:t>Europian</a:t>
            </a:r>
            <a:r>
              <a:rPr lang="en-US" dirty="0"/>
              <a:t> Journal of Neuroscience</a:t>
            </a:r>
          </a:p>
        </p:txBody>
      </p:sp>
    </p:spTree>
    <p:extLst>
      <p:ext uri="{BB962C8B-B14F-4D97-AF65-F5344CB8AC3E}">
        <p14:creationId xmlns:p14="http://schemas.microsoft.com/office/powerpoint/2010/main" val="84495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25625"/>
            <a:ext cx="10991088" cy="4351338"/>
          </a:xfrm>
        </p:spPr>
        <p:txBody>
          <a:bodyPr/>
          <a:lstStyle/>
          <a:p>
            <a:r>
              <a:rPr lang="en-US" dirty="0"/>
              <a:t>Neuronal population (are thought to) communicate by aligning periods of responsive-receptive  phases of rhythmic periods.</a:t>
            </a:r>
          </a:p>
          <a:p>
            <a:r>
              <a:rPr lang="en-US" dirty="0"/>
              <a:t>Neuronal rhythms can be looked for in spiking, LFP or </a:t>
            </a:r>
            <a:r>
              <a:rPr lang="en-US" dirty="0" err="1"/>
              <a:t>EcOG</a:t>
            </a:r>
            <a:endParaRPr lang="en-US" dirty="0"/>
          </a:p>
          <a:p>
            <a:r>
              <a:rPr lang="en-US" dirty="0"/>
              <a:t>Stimulation leads to increase in high frequency power and decrease in low frequency power</a:t>
            </a:r>
          </a:p>
          <a:p>
            <a:r>
              <a:rPr lang="en-US" dirty="0"/>
              <a:t>Neuronal oscillations are not stable but center frequency of varies with time and stimulus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019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30" y="1643634"/>
            <a:ext cx="2076450" cy="4229100"/>
          </a:xfrm>
          <a:prstGeom prst="rect">
            <a:avLst/>
          </a:prstGeom>
        </p:spPr>
      </p:pic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</a:rPr>
              <a:t>Within-column communication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5211" y="1252729"/>
            <a:ext cx="3240999" cy="4751386"/>
          </a:xfrm>
        </p:spPr>
        <p:txBody>
          <a:bodyPr/>
          <a:lstStyle/>
          <a:p>
            <a:pPr eaLnBrk="1" hangingPunct="1"/>
            <a:r>
              <a:rPr lang="en-US" altLang="en-US" dirty="0"/>
              <a:t>Communication happens over fixed anatomical pathways</a:t>
            </a:r>
          </a:p>
          <a:p>
            <a:pPr eaLnBrk="1" hangingPunct="1"/>
            <a:r>
              <a:rPr lang="en-US" altLang="en-US" dirty="0"/>
              <a:t>The consequence of anatomical constraints can be observed functionally</a:t>
            </a:r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760" y="871728"/>
            <a:ext cx="4901889" cy="288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time_lag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297" y="3758184"/>
            <a:ext cx="5190158" cy="294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690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03" y="1307969"/>
            <a:ext cx="11387169" cy="4950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01657" y="6463858"/>
            <a:ext cx="282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Roberts et al., Neuron, 2013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91441"/>
            <a:ext cx="12126405" cy="8503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Between-area functional feedforward connectivity</a:t>
            </a:r>
          </a:p>
        </p:txBody>
      </p:sp>
    </p:spTree>
    <p:extLst>
      <p:ext uri="{BB962C8B-B14F-4D97-AF65-F5344CB8AC3E}">
        <p14:creationId xmlns:p14="http://schemas.microsoft.com/office/powerpoint/2010/main" val="266796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01657" y="6463858"/>
            <a:ext cx="282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Roberts et al., Neuron, 2013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-208365"/>
            <a:ext cx="1212640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C00000"/>
                </a:solidFill>
              </a:rPr>
              <a:t>Feedforward</a:t>
            </a:r>
            <a:r>
              <a:rPr lang="en-US" sz="5400" dirty="0"/>
              <a:t> vs </a:t>
            </a:r>
            <a:r>
              <a:rPr lang="en-US" sz="5400" dirty="0">
                <a:solidFill>
                  <a:srgbClr val="0070C0"/>
                </a:solidFill>
              </a:rPr>
              <a:t>Feedback</a:t>
            </a:r>
            <a:r>
              <a:rPr lang="en-US" sz="5400" dirty="0"/>
              <a:t> changes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03" y="1307969"/>
            <a:ext cx="11387169" cy="4950943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1734207" y="2837793"/>
            <a:ext cx="772510" cy="567559"/>
          </a:xfrm>
          <a:prstGeom prst="straightConnector1">
            <a:avLst/>
          </a:prstGeom>
          <a:ln w="984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87932" y="2769469"/>
            <a:ext cx="772510" cy="567559"/>
          </a:xfrm>
          <a:prstGeom prst="straightConnector1">
            <a:avLst/>
          </a:prstGeom>
          <a:ln w="984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493887" y="2795741"/>
            <a:ext cx="772510" cy="567559"/>
          </a:xfrm>
          <a:prstGeom prst="straightConnector1">
            <a:avLst/>
          </a:prstGeom>
          <a:ln w="984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184538" y="2758951"/>
            <a:ext cx="772510" cy="567559"/>
          </a:xfrm>
          <a:prstGeom prst="straightConnector1">
            <a:avLst/>
          </a:prstGeom>
          <a:ln w="984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92011" y="5087015"/>
            <a:ext cx="772510" cy="567559"/>
          </a:xfrm>
          <a:prstGeom prst="straightConnector1">
            <a:avLst/>
          </a:prstGeom>
          <a:ln w="984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29970" y="5144819"/>
            <a:ext cx="772510" cy="567559"/>
          </a:xfrm>
          <a:prstGeom prst="straightConnector1">
            <a:avLst/>
          </a:prstGeom>
          <a:ln w="984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51691" y="5044963"/>
            <a:ext cx="772510" cy="567559"/>
          </a:xfrm>
          <a:prstGeom prst="straightConnector1">
            <a:avLst/>
          </a:prstGeom>
          <a:ln w="984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242342" y="5008173"/>
            <a:ext cx="772510" cy="567559"/>
          </a:xfrm>
          <a:prstGeom prst="straightConnector1">
            <a:avLst/>
          </a:prstGeom>
          <a:ln w="984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639618" y="2389770"/>
            <a:ext cx="9664274" cy="1236299"/>
            <a:chOff x="1639618" y="2389770"/>
            <a:chExt cx="9664274" cy="1236299"/>
          </a:xfrm>
        </p:grpSpPr>
        <p:cxnSp>
          <p:nvCxnSpPr>
            <p:cNvPr id="17" name="Straight Arrow Connector 16"/>
            <p:cNvCxnSpPr/>
            <p:nvPr/>
          </p:nvCxnSpPr>
          <p:spPr>
            <a:xfrm flipH="1" flipV="1">
              <a:off x="1639618" y="3596123"/>
              <a:ext cx="1229709" cy="29946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1639618" y="2437073"/>
              <a:ext cx="1229709" cy="29946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2041632" y="2693022"/>
              <a:ext cx="822436" cy="927792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4330269" y="3590863"/>
              <a:ext cx="1229709" cy="29946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4330269" y="2431813"/>
              <a:ext cx="1229709" cy="29946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4732283" y="2687762"/>
              <a:ext cx="822436" cy="927792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7399285" y="3569837"/>
              <a:ext cx="1229709" cy="29946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7399285" y="2410787"/>
              <a:ext cx="1229709" cy="29946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7801299" y="2666736"/>
              <a:ext cx="822436" cy="927792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10074183" y="3548820"/>
              <a:ext cx="1229709" cy="29946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10074183" y="2389770"/>
              <a:ext cx="1229709" cy="29946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10476197" y="2645719"/>
              <a:ext cx="822436" cy="927792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650124" y="4638978"/>
            <a:ext cx="9664274" cy="1236299"/>
            <a:chOff x="1639618" y="2389770"/>
            <a:chExt cx="9664274" cy="1236299"/>
          </a:xfrm>
        </p:grpSpPr>
        <p:cxnSp>
          <p:nvCxnSpPr>
            <p:cNvPr id="36" name="Straight Arrow Connector 35"/>
            <p:cNvCxnSpPr/>
            <p:nvPr/>
          </p:nvCxnSpPr>
          <p:spPr>
            <a:xfrm flipH="1" flipV="1">
              <a:off x="1639618" y="3596123"/>
              <a:ext cx="1229709" cy="29946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1639618" y="2437073"/>
              <a:ext cx="1229709" cy="29946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2041632" y="2693022"/>
              <a:ext cx="822436" cy="927792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4330269" y="3590863"/>
              <a:ext cx="1229709" cy="29946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4330269" y="2431813"/>
              <a:ext cx="1229709" cy="29946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4732283" y="2687762"/>
              <a:ext cx="822436" cy="927792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7399285" y="3569837"/>
              <a:ext cx="1229709" cy="29946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7399285" y="2410787"/>
              <a:ext cx="1229709" cy="29946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7801299" y="2666736"/>
              <a:ext cx="822436" cy="927792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10074183" y="3548820"/>
              <a:ext cx="1229709" cy="29946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10074183" y="2389770"/>
              <a:ext cx="1229709" cy="29946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10476197" y="2645719"/>
              <a:ext cx="822436" cy="927792"/>
            </a:xfrm>
            <a:prstGeom prst="straightConnector1">
              <a:avLst/>
            </a:prstGeom>
            <a:ln w="1111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386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cortex-hippocampus coherence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86301"/>
            <a:ext cx="10515600" cy="1490662"/>
          </a:xfrm>
        </p:spPr>
        <p:txBody>
          <a:bodyPr/>
          <a:lstStyle/>
          <a:p>
            <a:r>
              <a:rPr lang="en-US" dirty="0"/>
              <a:t>Alpha coherence between cortex and hippocampus is higher within hemisphere than across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719961"/>
            <a:ext cx="95059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2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neuronal populations is constrained by feed-forward and feed-back anatomical connections</a:t>
            </a:r>
          </a:p>
          <a:p>
            <a:r>
              <a:rPr lang="en-US" dirty="0"/>
              <a:t>How can we assess functional communication given the complex nature of neuronal oscillations?</a:t>
            </a:r>
          </a:p>
          <a:p>
            <a:pPr lvl="1"/>
            <a:r>
              <a:rPr lang="en-US" dirty="0"/>
              <a:t>Within cortical columns?</a:t>
            </a:r>
          </a:p>
          <a:p>
            <a:pPr lvl="1"/>
            <a:r>
              <a:rPr lang="en-US" dirty="0"/>
              <a:t>Between cortical areas?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272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Post-discussion 2/15/2017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687797"/>
          </a:xfrm>
        </p:spPr>
        <p:txBody>
          <a:bodyPr>
            <a:normAutofit/>
          </a:bodyPr>
          <a:lstStyle/>
          <a:p>
            <a:r>
              <a:rPr lang="en-US" dirty="0"/>
              <a:t>What is the current state of the art with regard to non-linear and non-stationary measures of directionality/causality?</a:t>
            </a:r>
          </a:p>
          <a:p>
            <a:r>
              <a:rPr lang="en-US" dirty="0"/>
              <a:t>Do they provide information about at what frequency the causality occurs?</a:t>
            </a:r>
          </a:p>
          <a:p>
            <a:r>
              <a:rPr lang="en-US" dirty="0"/>
              <a:t>Do they take into account more than two recording sites – multivariant data?</a:t>
            </a:r>
          </a:p>
          <a:p>
            <a:r>
              <a:rPr lang="en-US" dirty="0"/>
              <a:t>How to assess causality between different frequencies ranges? (cross frequency coupling)</a:t>
            </a:r>
          </a:p>
          <a:p>
            <a:r>
              <a:rPr lang="en-US" dirty="0"/>
              <a:t>Can we look for shifting causality over time e.g. cortex to hippocampus during encoding, hippocampus to cortex during recall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7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81200" y="-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nl-NL"/>
              <a:t>Communication in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066800"/>
            <a:ext cx="3962400" cy="5486400"/>
          </a:xfrm>
        </p:spPr>
        <p:txBody>
          <a:bodyPr/>
          <a:lstStyle/>
          <a:p>
            <a:pPr eaLnBrk="1" hangingPunct="1"/>
            <a:r>
              <a:rPr lang="en-US" altLang="nl-NL"/>
              <a:t>Spikes are not random in time</a:t>
            </a:r>
          </a:p>
          <a:p>
            <a:pPr eaLnBrk="1" hangingPunct="1"/>
            <a:r>
              <a:rPr lang="en-US" altLang="nl-NL"/>
              <a:t>Spikes from multiple neurons are correlated</a:t>
            </a:r>
          </a:p>
          <a:p>
            <a:pPr eaLnBrk="1" hangingPunct="1"/>
            <a:r>
              <a:rPr lang="en-US" altLang="nl-NL"/>
              <a:t>Spikes are locked to LFP</a:t>
            </a:r>
          </a:p>
          <a:p>
            <a:pPr eaLnBrk="1" hangingPunct="1"/>
            <a:r>
              <a:rPr lang="en-US" altLang="nl-NL"/>
              <a:t>LFP rhythm assessed by Fourier-transform power spectrum</a:t>
            </a:r>
          </a:p>
        </p:txBody>
      </p:sp>
      <p:pic>
        <p:nvPicPr>
          <p:cNvPr id="922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685801"/>
            <a:ext cx="5105400" cy="415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15000" y="2438400"/>
            <a:ext cx="4953000" cy="3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nl-NL" altLang="nl-NL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457200"/>
            <a:ext cx="47244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nl-NL" altLang="nl-NL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00601"/>
            <a:ext cx="25654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953000"/>
            <a:ext cx="297973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30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776288"/>
            <a:ext cx="4267200" cy="5943600"/>
          </a:xfrm>
        </p:spPr>
        <p:txBody>
          <a:bodyPr/>
          <a:lstStyle/>
          <a:p>
            <a:r>
              <a:rPr lang="en-US" altLang="nl-NL"/>
              <a:t>Neurons spike with high or low synchrony</a:t>
            </a:r>
          </a:p>
          <a:p>
            <a:r>
              <a:rPr lang="en-US" altLang="nl-NL"/>
              <a:t>High synchrony spikes have a high impact on following neurons</a:t>
            </a:r>
          </a:p>
          <a:p>
            <a:r>
              <a:rPr lang="en-US" altLang="nl-NL"/>
              <a:t>Neurons can be synchronous with follower neuron state</a:t>
            </a:r>
          </a:p>
          <a:p>
            <a:r>
              <a:rPr lang="en-US" altLang="nl-NL"/>
              <a:t>Only these have effective connections</a:t>
            </a:r>
          </a:p>
          <a:p>
            <a:endParaRPr lang="en-US" altLang="nl-NL"/>
          </a:p>
          <a:p>
            <a:endParaRPr lang="en-US" altLang="nl-NL"/>
          </a:p>
        </p:txBody>
      </p:sp>
      <p:sp>
        <p:nvSpPr>
          <p:cNvPr id="10243" name="Rectangle 13"/>
          <p:cNvSpPr>
            <a:spLocks noChangeArrowheads="1"/>
          </p:cNvSpPr>
          <p:nvPr/>
        </p:nvSpPr>
        <p:spPr bwMode="auto">
          <a:xfrm>
            <a:off x="5867400" y="3363914"/>
            <a:ext cx="4800600" cy="688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sz="180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4" y="762000"/>
            <a:ext cx="4567237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858000" y="1676400"/>
            <a:ext cx="3657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sz="180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858000" y="3200400"/>
            <a:ext cx="3657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sz="1800"/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6172200" y="2667000"/>
            <a:ext cx="304800" cy="9144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sz="1800"/>
          </a:p>
        </p:txBody>
      </p:sp>
      <p:pic>
        <p:nvPicPr>
          <p:cNvPr id="102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968750"/>
            <a:ext cx="350520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8153400" y="4724400"/>
            <a:ext cx="2057400" cy="1905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nl-NL" altLang="nl-NL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62800" y="3810000"/>
            <a:ext cx="914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nl-NL" altLang="nl-NL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162800" y="4800600"/>
            <a:ext cx="4572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nl-NL" altLang="nl-NL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5000" y="4038600"/>
            <a:ext cx="4953000" cy="312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nl-NL" altLang="nl-NL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-152400"/>
            <a:ext cx="8610600" cy="1143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/>
              <a:t>Neuronal communication between areas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981200" y="5334000"/>
            <a:ext cx="8229600" cy="1524000"/>
          </a:xfrm>
        </p:spPr>
        <p:txBody>
          <a:bodyPr/>
          <a:lstStyle/>
          <a:p>
            <a:pPr eaLnBrk="1" hangingPunct="1"/>
            <a:r>
              <a:rPr lang="en-US" altLang="nl-NL"/>
              <a:t>Timing of incoming spike relative to oscillation phase affects output spike probability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en-US" altLang="nl-NL"/>
              <a:t>Fries (2005)</a:t>
            </a:r>
          </a:p>
        </p:txBody>
      </p:sp>
      <p:pic>
        <p:nvPicPr>
          <p:cNvPr id="1229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62000"/>
            <a:ext cx="80914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37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248401" y="1066800"/>
            <a:ext cx="814997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1447800"/>
            <a:ext cx="4648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78840" y="2057400"/>
            <a:ext cx="2917760" cy="2438400"/>
          </a:xfrm>
          <a:prstGeom prst="rect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  <a:scene3d>
            <a:camera prst="perspectiveContrastingLeftFacing"/>
            <a:lightRig rig="threePt" dir="t"/>
          </a:scene3d>
        </p:spPr>
      </p:pic>
      <p:sp>
        <p:nvSpPr>
          <p:cNvPr id="3076" name="Title 1"/>
          <p:cNvSpPr>
            <a:spLocks noGrp="1"/>
          </p:cNvSpPr>
          <p:nvPr>
            <p:ph type="title" idx="4294967295"/>
          </p:nvPr>
        </p:nvSpPr>
        <p:spPr>
          <a:xfrm>
            <a:off x="2057400" y="0"/>
            <a:ext cx="8229600" cy="1143000"/>
          </a:xfrm>
        </p:spPr>
        <p:txBody>
          <a:bodyPr/>
          <a:lstStyle/>
          <a:p>
            <a:r>
              <a:rPr lang="en-US"/>
              <a:t>Recording in Macaque visual cortex</a:t>
            </a:r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1" y="2209800"/>
            <a:ext cx="18129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/>
          <p:nvPr/>
        </p:nvCxnSpPr>
        <p:spPr>
          <a:xfrm>
            <a:off x="7620000" y="2895600"/>
            <a:ext cx="1828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591425" y="2895600"/>
            <a:ext cx="1828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133600" y="1143000"/>
            <a:ext cx="3810000" cy="381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/>
          <p:nvPr/>
        </p:nvGrpSpPr>
        <p:grpSpPr>
          <a:xfrm>
            <a:off x="2212975" y="1298575"/>
            <a:ext cx="3429000" cy="457200"/>
            <a:chOff x="609600" y="1447800"/>
            <a:chExt cx="3429000" cy="457200"/>
          </a:xfrm>
          <a:solidFill>
            <a:srgbClr val="0070C0"/>
          </a:solidFill>
        </p:grpSpPr>
        <p:sp>
          <p:nvSpPr>
            <p:cNvPr id="9" name="Block Arc 8"/>
            <p:cNvSpPr/>
            <p:nvPr/>
          </p:nvSpPr>
          <p:spPr>
            <a:xfrm>
              <a:off x="609600" y="1447800"/>
              <a:ext cx="457200" cy="4572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Block Arc 9"/>
            <p:cNvSpPr/>
            <p:nvPr/>
          </p:nvSpPr>
          <p:spPr>
            <a:xfrm>
              <a:off x="914400" y="1447800"/>
              <a:ext cx="457200" cy="4572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>
              <a:off x="1295400" y="1447800"/>
              <a:ext cx="457200" cy="4572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Block Arc 11"/>
            <p:cNvSpPr/>
            <p:nvPr/>
          </p:nvSpPr>
          <p:spPr>
            <a:xfrm>
              <a:off x="1676400" y="1447800"/>
              <a:ext cx="381000" cy="4572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" name="Block Arc 12"/>
            <p:cNvSpPr/>
            <p:nvPr/>
          </p:nvSpPr>
          <p:spPr>
            <a:xfrm>
              <a:off x="1981200" y="1447800"/>
              <a:ext cx="457200" cy="4572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Block Arc 13"/>
            <p:cNvSpPr/>
            <p:nvPr/>
          </p:nvSpPr>
          <p:spPr>
            <a:xfrm>
              <a:off x="2743200" y="1447800"/>
              <a:ext cx="381000" cy="4572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" name="Block Arc 14"/>
            <p:cNvSpPr/>
            <p:nvPr/>
          </p:nvSpPr>
          <p:spPr>
            <a:xfrm>
              <a:off x="3048000" y="1447800"/>
              <a:ext cx="381000" cy="4572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Block Arc 15"/>
            <p:cNvSpPr/>
            <p:nvPr/>
          </p:nvSpPr>
          <p:spPr>
            <a:xfrm>
              <a:off x="3352800" y="1447800"/>
              <a:ext cx="381000" cy="4572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Block Arc 16"/>
            <p:cNvSpPr/>
            <p:nvPr/>
          </p:nvSpPr>
          <p:spPr>
            <a:xfrm>
              <a:off x="3657600" y="1447800"/>
              <a:ext cx="381000" cy="4572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" name="Block Arc 17"/>
            <p:cNvSpPr/>
            <p:nvPr/>
          </p:nvSpPr>
          <p:spPr>
            <a:xfrm>
              <a:off x="2362200" y="1447800"/>
              <a:ext cx="457200" cy="4572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86" name="Rectangle 3"/>
          <p:cNvSpPr>
            <a:spLocks noChangeArrowheads="1"/>
          </p:cNvSpPr>
          <p:nvPr/>
        </p:nvSpPr>
        <p:spPr bwMode="auto">
          <a:xfrm>
            <a:off x="1524000" y="4191000"/>
            <a:ext cx="4724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66CC"/>
                </a:solidFill>
              </a:rPr>
              <a:t>Alpha</a:t>
            </a:r>
            <a:r>
              <a:rPr lang="en-US" sz="2000" dirty="0"/>
              <a:t>: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000" dirty="0"/>
              <a:t>Feedback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000" dirty="0"/>
              <a:t>Inhibition of distracters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FF3300"/>
                </a:solidFill>
              </a:rPr>
              <a:t>Gamma</a:t>
            </a:r>
            <a:r>
              <a:rPr lang="en-US" sz="2000" dirty="0"/>
              <a:t>: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000" dirty="0"/>
              <a:t>Feedforward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sz="2000" dirty="0"/>
              <a:t>Selective communication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2581275"/>
            <a:ext cx="1771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 rot="7855971">
            <a:off x="3771900" y="2396507"/>
            <a:ext cx="533400" cy="85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7855971">
            <a:off x="4436217" y="2625107"/>
            <a:ext cx="533400" cy="857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2749">
            <a:off x="9532454" y="3503205"/>
            <a:ext cx="483251" cy="50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239001" y="4847443"/>
            <a:ext cx="3200401" cy="2209800"/>
            <a:chOff x="381000" y="4095750"/>
            <a:chExt cx="3810000" cy="2533650"/>
          </a:xfrm>
        </p:grpSpPr>
        <p:pic>
          <p:nvPicPr>
            <p:cNvPr id="29" name="Picture 4" descr="http://files.nocions.webnode.com/200000497-a367ea4623/FMRI_Jezzard_2001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095750"/>
              <a:ext cx="3810000" cy="2533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Rounded Rectangle 7"/>
            <p:cNvSpPr/>
            <p:nvPr/>
          </p:nvSpPr>
          <p:spPr>
            <a:xfrm>
              <a:off x="1219200" y="5334000"/>
              <a:ext cx="1905000" cy="3048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nl-NL" altLang="nl-NL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1651000" y="5318891"/>
              <a:ext cx="1676399" cy="282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NL" sz="1000" dirty="0"/>
                <a:t>Laminar probe</a:t>
              </a:r>
            </a:p>
          </p:txBody>
        </p:sp>
        <p:sp>
          <p:nvSpPr>
            <p:cNvPr id="32" name="Rounded Rectangle 12"/>
            <p:cNvSpPr/>
            <p:nvPr/>
          </p:nvSpPr>
          <p:spPr>
            <a:xfrm>
              <a:off x="1219200" y="5029200"/>
              <a:ext cx="1905000" cy="609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nl-NL" altLang="nl-NL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1320799" y="5057154"/>
              <a:ext cx="1905001" cy="282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NL" sz="1000" dirty="0"/>
                <a:t>Multiple laminar probe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36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0.02222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4" grpId="0" animBg="1"/>
      <p:bldP spid="3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914400"/>
            <a:ext cx="7543800" cy="485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Frequency response</a:t>
            </a:r>
          </a:p>
        </p:txBody>
      </p:sp>
      <p:pic>
        <p:nvPicPr>
          <p:cNvPr id="2" name="Picture 4" descr="time_freq_analysis_kaa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914400"/>
            <a:ext cx="7543800" cy="485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101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859536" y="-130175"/>
            <a:ext cx="12589764" cy="1436688"/>
          </a:xfrm>
        </p:spPr>
        <p:txBody>
          <a:bodyPr/>
          <a:lstStyle/>
          <a:p>
            <a:pPr eaLnBrk="1" hangingPunct="1"/>
            <a:r>
              <a:rPr lang="en-US" altLang="en-US" dirty="0"/>
              <a:t>Recording in Human cortex and hippocampus</a:t>
            </a:r>
            <a:endParaRPr lang="en-GB" altLang="en-US" dirty="0"/>
          </a:p>
        </p:txBody>
      </p:sp>
      <p:pic>
        <p:nvPicPr>
          <p:cNvPr id="819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058863"/>
            <a:ext cx="6315075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Placeholder 2"/>
          <p:cNvSpPr txBox="1">
            <a:spLocks/>
          </p:cNvSpPr>
          <p:nvPr/>
        </p:nvSpPr>
        <p:spPr bwMode="auto">
          <a:xfrm>
            <a:off x="0" y="1306513"/>
            <a:ext cx="5141913" cy="537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/>
              <a:t>Implantation is dependent on presentation of individual patient.</a:t>
            </a:r>
          </a:p>
          <a:p>
            <a:pPr eaLnBrk="1" hangingPunct="1"/>
            <a:r>
              <a:rPr lang="en-US" altLang="en-US"/>
              <a:t>Two typical implantation schemes:</a:t>
            </a:r>
          </a:p>
          <a:p>
            <a:pPr lvl="1" eaLnBrk="1" hangingPunct="1">
              <a:spcBef>
                <a:spcPts val="1000"/>
              </a:spcBef>
            </a:pPr>
            <a:r>
              <a:rPr lang="en-US" altLang="en-US" sz="2800"/>
              <a:t>Temporal grid vs strip</a:t>
            </a:r>
          </a:p>
          <a:p>
            <a:pPr lvl="1" eaLnBrk="1" hangingPunct="1">
              <a:spcBef>
                <a:spcPts val="1000"/>
              </a:spcBef>
            </a:pPr>
            <a:r>
              <a:rPr lang="en-US" altLang="en-US" sz="2800"/>
              <a:t>Basal temporal strips</a:t>
            </a:r>
          </a:p>
          <a:p>
            <a:pPr lvl="1" eaLnBrk="1" hangingPunct="1">
              <a:spcBef>
                <a:spcPts val="1000"/>
              </a:spcBef>
            </a:pPr>
            <a:r>
              <a:rPr lang="en-US" altLang="en-US" sz="2800"/>
              <a:t>Hippocampus depth electrode (10 or 12 contacts)</a:t>
            </a:r>
          </a:p>
          <a:p>
            <a:pPr eaLnBrk="1" hangingPunct="1"/>
            <a:r>
              <a:rPr lang="en-US" altLang="en-US"/>
              <a:t>Either lateral or bilateral</a:t>
            </a:r>
          </a:p>
          <a:p>
            <a:pPr eaLnBrk="1" hangingPunct="1"/>
            <a:r>
              <a:rPr lang="en-US" altLang="en-US"/>
              <a:t>1cm inter-contact spacing</a:t>
            </a:r>
          </a:p>
          <a:p>
            <a:pPr eaLnBrk="1" hangingPunct="1"/>
            <a:r>
              <a:rPr lang="en-US" altLang="en-US"/>
              <a:t>~ 1 patient per month</a:t>
            </a:r>
            <a:endParaRPr lang="en-GB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/>
          </a:p>
        </p:txBody>
      </p:sp>
      <p:pic>
        <p:nvPicPr>
          <p:cNvPr id="819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5067300"/>
            <a:ext cx="31305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300" y="4995863"/>
            <a:ext cx="246380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52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450" y="941388"/>
            <a:ext cx="5330825" cy="29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1587500" y="-7938"/>
            <a:ext cx="10604500" cy="884238"/>
          </a:xfrm>
        </p:spPr>
        <p:txBody>
          <a:bodyPr/>
          <a:lstStyle/>
          <a:p>
            <a:r>
              <a:rPr lang="en-US" altLang="en-US" dirty="0"/>
              <a:t>Responsiveness in Human ECOG</a:t>
            </a:r>
            <a:endParaRPr lang="en-GB" altLang="en-US" dirty="0"/>
          </a:p>
        </p:txBody>
      </p:sp>
      <p:pic>
        <p:nvPicPr>
          <p:cNvPr id="922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8" y="627063"/>
            <a:ext cx="7535862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3833813"/>
            <a:ext cx="4100513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2" name="Content Placeholder 5"/>
          <p:cNvSpPr>
            <a:spLocks noGrp="1"/>
          </p:cNvSpPr>
          <p:nvPr>
            <p:ph idx="1"/>
          </p:nvPr>
        </p:nvSpPr>
        <p:spPr>
          <a:xfrm>
            <a:off x="4765675" y="4689475"/>
            <a:ext cx="7426325" cy="1993900"/>
          </a:xfrm>
        </p:spPr>
        <p:txBody>
          <a:bodyPr>
            <a:normAutofit fontScale="92500" lnSpcReduction="10000"/>
          </a:bodyPr>
          <a:lstStyle/>
          <a:p>
            <a:pPr>
              <a:buSzTx/>
            </a:pPr>
            <a:r>
              <a:rPr lang="en-US" altLang="en-US" sz="1800"/>
              <a:t>8 patients, 470 channels</a:t>
            </a:r>
          </a:p>
          <a:p>
            <a:pPr>
              <a:buSzTx/>
            </a:pPr>
            <a:r>
              <a:rPr lang="en-US" altLang="en-US" sz="1800"/>
              <a:t>4 to 11 sessions of 20 to 40 min beginning 2</a:t>
            </a:r>
            <a:r>
              <a:rPr lang="en-US" altLang="en-US" sz="1800" baseline="30000"/>
              <a:t>nd</a:t>
            </a:r>
            <a:r>
              <a:rPr lang="en-US" altLang="en-US" sz="1800"/>
              <a:t> day after implantation</a:t>
            </a:r>
          </a:p>
          <a:p>
            <a:pPr>
              <a:buSzTx/>
            </a:pPr>
            <a:r>
              <a:rPr lang="en-US" altLang="en-US" sz="1800"/>
              <a:t>Auditory responses on the superior temporal cortex</a:t>
            </a:r>
          </a:p>
          <a:p>
            <a:pPr>
              <a:buSzTx/>
            </a:pPr>
            <a:r>
              <a:rPr lang="en-US" altLang="en-US" sz="1800"/>
              <a:t>Visual responses on basal temporal cortex</a:t>
            </a:r>
          </a:p>
          <a:p>
            <a:pPr>
              <a:buSzTx/>
            </a:pPr>
            <a:r>
              <a:rPr lang="en-US" altLang="en-US" sz="1800"/>
              <a:t>Distributed response during button presses</a:t>
            </a:r>
          </a:p>
          <a:p>
            <a:pPr>
              <a:buSzTx/>
            </a:pPr>
            <a:r>
              <a:rPr lang="en-US" altLang="en-US" sz="1800"/>
              <a:t>Similar distribution for ERP and board-band gamma (MUA)</a:t>
            </a:r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24675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228600"/>
            <a:ext cx="8991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Comparison across species and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14401"/>
            <a:ext cx="2819400" cy="5440363"/>
          </a:xfrm>
        </p:spPr>
        <p:txBody>
          <a:bodyPr>
            <a:normAutofit/>
          </a:bodyPr>
          <a:lstStyle/>
          <a:p>
            <a:r>
              <a:rPr lang="en-US" dirty="0"/>
              <a:t>Gamma band peak frequency was once thought to be fixed</a:t>
            </a:r>
          </a:p>
          <a:p>
            <a:r>
              <a:rPr lang="en-US" dirty="0"/>
              <a:t>But we have shown in a range of settings peak frequency is related to stimulus contrast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588" y="2286001"/>
            <a:ext cx="4062413" cy="149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3988" y="3810001"/>
            <a:ext cx="33242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48700" y="3733800"/>
            <a:ext cx="18669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oup 24"/>
          <p:cNvGrpSpPr/>
          <p:nvPr/>
        </p:nvGrpSpPr>
        <p:grpSpPr>
          <a:xfrm>
            <a:off x="5257800" y="5256312"/>
            <a:ext cx="1979008" cy="1295400"/>
            <a:chOff x="3851920" y="2767014"/>
            <a:chExt cx="5809366" cy="3810593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2767014"/>
              <a:ext cx="5080791" cy="3810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8" name="Group 12"/>
            <p:cNvGrpSpPr/>
            <p:nvPr/>
          </p:nvGrpSpPr>
          <p:grpSpPr>
            <a:xfrm>
              <a:off x="4086975" y="3332494"/>
              <a:ext cx="3455701" cy="1039758"/>
              <a:chOff x="4086975" y="3332494"/>
              <a:chExt cx="3455701" cy="1039758"/>
            </a:xfrm>
          </p:grpSpPr>
          <p:sp>
            <p:nvSpPr>
              <p:cNvPr id="32" name="Right Brace 31"/>
              <p:cNvSpPr/>
              <p:nvPr/>
            </p:nvSpPr>
            <p:spPr>
              <a:xfrm rot="16531038">
                <a:off x="5533624" y="2363199"/>
                <a:ext cx="562404" cy="3455701"/>
              </a:xfrm>
              <a:prstGeom prst="rightBrac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358182" y="3332494"/>
                <a:ext cx="1509936" cy="9053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err="1">
                    <a:solidFill>
                      <a:srgbClr val="FF0000"/>
                    </a:solidFill>
                  </a:rPr>
                  <a:t>iEEG</a:t>
                </a:r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9" name="Group 13"/>
            <p:cNvGrpSpPr/>
            <p:nvPr/>
          </p:nvGrpSpPr>
          <p:grpSpPr>
            <a:xfrm>
              <a:off x="7547526" y="3537173"/>
              <a:ext cx="2113760" cy="1403995"/>
              <a:chOff x="7547526" y="3537173"/>
              <a:chExt cx="2113760" cy="1403995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7812360" y="4365104"/>
                <a:ext cx="525240" cy="57606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547526" y="3537173"/>
                <a:ext cx="2113760" cy="905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dirty="0">
                    <a:solidFill>
                      <a:srgbClr val="FF0000"/>
                    </a:solidFill>
                  </a:rPr>
                  <a:t>SU/MU</a:t>
                </a:r>
                <a:endParaRPr lang="en-GB" sz="1400" dirty="0"/>
              </a:p>
            </p:txBody>
          </p:sp>
        </p:grpSp>
      </p:grp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832" y="5103912"/>
            <a:ext cx="169316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03912"/>
            <a:ext cx="1627454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934200" y="6553201"/>
            <a:ext cx="29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i="1" dirty="0"/>
              <a:t>Self*, Peters* et al, 2016, PLOS Biology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1801" y="876300"/>
            <a:ext cx="15335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34401" y="838200"/>
            <a:ext cx="2146273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5" descr="http://cdn.iopscience.com/images/1741-2552/6/3/036003/Full/jne309160fig01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72730" y="2438400"/>
            <a:ext cx="138527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34001" y="762000"/>
            <a:ext cx="139013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4343400" y="914400"/>
            <a:ext cx="152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Macaque spikes &amp; </a:t>
            </a:r>
          </a:p>
          <a:p>
            <a:r>
              <a:rPr lang="en-US" dirty="0"/>
              <a:t>LFP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Macaque ECoG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Human </a:t>
            </a:r>
          </a:p>
          <a:p>
            <a:r>
              <a:rPr lang="en-US" dirty="0"/>
              <a:t>MEG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Human </a:t>
            </a:r>
          </a:p>
          <a:p>
            <a:r>
              <a:rPr lang="en-US" dirty="0" err="1"/>
              <a:t>iEEG</a:t>
            </a:r>
            <a:r>
              <a:rPr lang="en-US" dirty="0"/>
              <a:t> &amp; </a:t>
            </a:r>
          </a:p>
          <a:p>
            <a:r>
              <a:rPr lang="en-US" dirty="0"/>
              <a:t>spikes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8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531</Words>
  <Application>Microsoft Office PowerPoint</Application>
  <PresentationFormat>Widescreen</PresentationFormat>
  <Paragraphs>93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For DKE students</vt:lpstr>
      <vt:lpstr>Communication in neural networks</vt:lpstr>
      <vt:lpstr>PowerPoint Presentation</vt:lpstr>
      <vt:lpstr>Neuronal communication between areas</vt:lpstr>
      <vt:lpstr>Recording in Macaque visual cortex</vt:lpstr>
      <vt:lpstr>Frequency response</vt:lpstr>
      <vt:lpstr>Recording in Human cortex and hippocampus</vt:lpstr>
      <vt:lpstr>Responsiveness in Human ECOG</vt:lpstr>
      <vt:lpstr>Comparison across species and scales</vt:lpstr>
      <vt:lpstr>Neuronal oscillations are not stable</vt:lpstr>
      <vt:lpstr>Summary</vt:lpstr>
      <vt:lpstr>Within-column communication</vt:lpstr>
      <vt:lpstr>PowerPoint Presentation</vt:lpstr>
      <vt:lpstr>PowerPoint Presentation</vt:lpstr>
      <vt:lpstr>Human cortex-hippocampus coherence</vt:lpstr>
      <vt:lpstr>Summary</vt:lpstr>
      <vt:lpstr>Post-discussion 2/15/2017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DKE students</dc:title>
  <dc:creator>mark roberts</dc:creator>
  <cp:lastModifiedBy>mark roberts</cp:lastModifiedBy>
  <cp:revision>13</cp:revision>
  <dcterms:created xsi:type="dcterms:W3CDTF">2017-02-14T11:44:27Z</dcterms:created>
  <dcterms:modified xsi:type="dcterms:W3CDTF">2017-02-15T15:41:09Z</dcterms:modified>
</cp:coreProperties>
</file>