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7" r:id="rId2"/>
    <p:sldId id="273" r:id="rId3"/>
    <p:sldId id="275" r:id="rId4"/>
    <p:sldId id="276" r:id="rId5"/>
    <p:sldId id="277" r:id="rId6"/>
    <p:sldId id="278" r:id="rId7"/>
    <p:sldId id="279" r:id="rId8"/>
    <p:sldId id="280" r:id="rId9"/>
    <p:sldId id="281" r:id="rId10"/>
    <p:sldId id="282" r:id="rId11"/>
    <p:sldId id="283" r:id="rId12"/>
    <p:sldId id="284" r:id="rId13"/>
    <p:sldId id="329" r:id="rId14"/>
    <p:sldId id="285" r:id="rId15"/>
    <p:sldId id="293" r:id="rId16"/>
    <p:sldId id="294" r:id="rId17"/>
    <p:sldId id="286" r:id="rId18"/>
    <p:sldId id="287" r:id="rId19"/>
    <p:sldId id="288" r:id="rId20"/>
    <p:sldId id="289" r:id="rId21"/>
    <p:sldId id="290" r:id="rId22"/>
    <p:sldId id="291" r:id="rId23"/>
    <p:sldId id="295" r:id="rId24"/>
    <p:sldId id="274" r:id="rId25"/>
    <p:sldId id="258" r:id="rId26"/>
    <p:sldId id="259" r:id="rId27"/>
    <p:sldId id="260" r:id="rId28"/>
    <p:sldId id="270" r:id="rId29"/>
    <p:sldId id="271" r:id="rId30"/>
    <p:sldId id="261" r:id="rId31"/>
    <p:sldId id="262" r:id="rId32"/>
    <p:sldId id="263" r:id="rId33"/>
    <p:sldId id="264" r:id="rId34"/>
    <p:sldId id="296" r:id="rId35"/>
    <p:sldId id="297" r:id="rId36"/>
    <p:sldId id="265" r:id="rId37"/>
    <p:sldId id="299" r:id="rId38"/>
    <p:sldId id="266" r:id="rId39"/>
    <p:sldId id="300" r:id="rId40"/>
    <p:sldId id="267" r:id="rId41"/>
    <p:sldId id="272" r:id="rId42"/>
    <p:sldId id="268" r:id="rId43"/>
    <p:sldId id="301" r:id="rId44"/>
    <p:sldId id="302" r:id="rId45"/>
    <p:sldId id="303" r:id="rId46"/>
    <p:sldId id="304" r:id="rId47"/>
    <p:sldId id="305" r:id="rId48"/>
    <p:sldId id="306" r:id="rId49"/>
    <p:sldId id="310" r:id="rId50"/>
    <p:sldId id="311" r:id="rId51"/>
    <p:sldId id="312" r:id="rId52"/>
    <p:sldId id="313" r:id="rId53"/>
    <p:sldId id="315" r:id="rId54"/>
    <p:sldId id="314"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pPr>
              <a:defRPr/>
            </a:pPr>
            <a:endParaRPr lang="en-US">
              <a:solidFill>
                <a:srgbClr val="996633"/>
              </a:solidFill>
            </a:endParaRPr>
          </a:p>
        </p:txBody>
      </p:sp>
      <p:sp>
        <p:nvSpPr>
          <p:cNvPr id="8" name="7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11" name="10 Marcador de número de diapositiva"/>
          <p:cNvSpPr>
            <a:spLocks noGrp="1"/>
          </p:cNvSpPr>
          <p:nvPr>
            <p:ph type="sldNum" sz="quarter" idx="12"/>
          </p:nvPr>
        </p:nvSpPr>
        <p:spPr/>
        <p:txBody>
          <a:bodyPr/>
          <a:lstStyle>
            <a:extLst/>
          </a:lstStyle>
          <a:p>
            <a:pPr>
              <a:defRPr/>
            </a:pPr>
            <a:fld id="{9395F537-FA2C-4BE2-9876-9C9AA0A5F6EA}"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n-US">
              <a:solidFill>
                <a:srgbClr val="996633"/>
              </a:solidFill>
            </a:endParaRPr>
          </a:p>
        </p:txBody>
      </p:sp>
      <p:sp>
        <p:nvSpPr>
          <p:cNvPr id="5" name="4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6" name="5 Marcador de número de diapositiva"/>
          <p:cNvSpPr>
            <a:spLocks noGrp="1"/>
          </p:cNvSpPr>
          <p:nvPr>
            <p:ph type="sldNum" sz="quarter" idx="12"/>
          </p:nvPr>
        </p:nvSpPr>
        <p:spPr/>
        <p:txBody>
          <a:bodyPr/>
          <a:lstStyle>
            <a:extLst/>
          </a:lstStyle>
          <a:p>
            <a:pPr>
              <a:defRPr/>
            </a:pPr>
            <a:fld id="{472EC125-A538-4409-98B6-EBFB1EBCAF37}"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n-US">
              <a:solidFill>
                <a:srgbClr val="996633"/>
              </a:solidFill>
            </a:endParaRPr>
          </a:p>
        </p:txBody>
      </p:sp>
      <p:sp>
        <p:nvSpPr>
          <p:cNvPr id="5" name="4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6" name="5 Marcador de número de diapositiva"/>
          <p:cNvSpPr>
            <a:spLocks noGrp="1"/>
          </p:cNvSpPr>
          <p:nvPr>
            <p:ph type="sldNum" sz="quarter" idx="12"/>
          </p:nvPr>
        </p:nvSpPr>
        <p:spPr/>
        <p:txBody>
          <a:bodyPr/>
          <a:lstStyle>
            <a:extLst/>
          </a:lstStyle>
          <a:p>
            <a:pPr>
              <a:defRPr/>
            </a:pPr>
            <a:fld id="{D904A4AB-7A09-4DE1-8886-2AFA7C38F13B}"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n-US">
              <a:solidFill>
                <a:srgbClr val="996633"/>
              </a:solidFill>
            </a:endParaRPr>
          </a:p>
        </p:txBody>
      </p:sp>
      <p:sp>
        <p:nvSpPr>
          <p:cNvPr id="5" name="4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6" name="5 Marcador de número de diapositiva"/>
          <p:cNvSpPr>
            <a:spLocks noGrp="1"/>
          </p:cNvSpPr>
          <p:nvPr>
            <p:ph type="sldNum" sz="quarter" idx="12"/>
          </p:nvPr>
        </p:nvSpPr>
        <p:spPr/>
        <p:txBody>
          <a:bodyPr/>
          <a:lstStyle>
            <a:extLst/>
          </a:lstStyle>
          <a:p>
            <a:pPr>
              <a:defRPr/>
            </a:pPr>
            <a:fld id="{2CBD98AE-6144-43BA-80D7-D49957263A59}"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pPr>
              <a:defRPr/>
            </a:pPr>
            <a:endParaRPr lang="en-US">
              <a:solidFill>
                <a:srgbClr val="996633"/>
              </a:solidFill>
            </a:endParaRPr>
          </a:p>
        </p:txBody>
      </p:sp>
      <p:sp>
        <p:nvSpPr>
          <p:cNvPr id="5" name="4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6" name="5 Marcador de número de diapositiva"/>
          <p:cNvSpPr>
            <a:spLocks noGrp="1"/>
          </p:cNvSpPr>
          <p:nvPr>
            <p:ph type="sldNum" sz="quarter" idx="12"/>
          </p:nvPr>
        </p:nvSpPr>
        <p:spPr/>
        <p:txBody>
          <a:bodyPr/>
          <a:lstStyle>
            <a:extLst/>
          </a:lstStyle>
          <a:p>
            <a:pPr>
              <a:defRPr/>
            </a:pPr>
            <a:fld id="{F42F67C7-8B92-4359-B21D-DB0A9DF3C353}"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n-US">
              <a:solidFill>
                <a:srgbClr val="996633"/>
              </a:solidFill>
            </a:endParaRPr>
          </a:p>
        </p:txBody>
      </p:sp>
      <p:sp>
        <p:nvSpPr>
          <p:cNvPr id="6" name="5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7" name="6 Marcador de número de diapositiva"/>
          <p:cNvSpPr>
            <a:spLocks noGrp="1"/>
          </p:cNvSpPr>
          <p:nvPr>
            <p:ph type="sldNum" sz="quarter" idx="12"/>
          </p:nvPr>
        </p:nvSpPr>
        <p:spPr/>
        <p:txBody>
          <a:bodyPr/>
          <a:lstStyle>
            <a:extLst/>
          </a:lstStyle>
          <a:p>
            <a:pPr>
              <a:defRPr/>
            </a:pPr>
            <a:fld id="{F20A71DD-5BA4-415C-9C7A-88828E41E411}"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endParaRPr lang="en-US">
              <a:solidFill>
                <a:srgbClr val="996633"/>
              </a:solidFill>
            </a:endParaRPr>
          </a:p>
        </p:txBody>
      </p:sp>
      <p:sp>
        <p:nvSpPr>
          <p:cNvPr id="8" name="7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9" name="8 Marcador de número de diapositiva"/>
          <p:cNvSpPr>
            <a:spLocks noGrp="1"/>
          </p:cNvSpPr>
          <p:nvPr>
            <p:ph type="sldNum" sz="quarter" idx="12"/>
          </p:nvPr>
        </p:nvSpPr>
        <p:spPr/>
        <p:txBody>
          <a:bodyPr/>
          <a:lstStyle>
            <a:extLst/>
          </a:lstStyle>
          <a:p>
            <a:pPr>
              <a:defRPr/>
            </a:pPr>
            <a:fld id="{FC335629-184D-4C19-AF51-78E82169934A}"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pPr>
              <a:defRPr/>
            </a:pPr>
            <a:endParaRPr lang="en-US">
              <a:solidFill>
                <a:srgbClr val="996633"/>
              </a:solidFill>
            </a:endParaRPr>
          </a:p>
        </p:txBody>
      </p:sp>
      <p:sp>
        <p:nvSpPr>
          <p:cNvPr id="4" name="3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5" name="4 Marcador de número de diapositiva"/>
          <p:cNvSpPr>
            <a:spLocks noGrp="1"/>
          </p:cNvSpPr>
          <p:nvPr>
            <p:ph type="sldNum" sz="quarter" idx="12"/>
          </p:nvPr>
        </p:nvSpPr>
        <p:spPr/>
        <p:txBody>
          <a:bodyPr/>
          <a:lstStyle>
            <a:extLst/>
          </a:lstStyle>
          <a:p>
            <a:pPr>
              <a:defRPr/>
            </a:pPr>
            <a:fld id="{A059694C-4B6A-4270-98C7-2FABF7A9D381}"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pPr>
              <a:defRPr/>
            </a:pPr>
            <a:endParaRPr lang="en-US">
              <a:solidFill>
                <a:srgbClr val="996633"/>
              </a:solidFill>
            </a:endParaRPr>
          </a:p>
        </p:txBody>
      </p:sp>
      <p:sp>
        <p:nvSpPr>
          <p:cNvPr id="3" name="2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4" name="3 Marcador de número de diapositiva"/>
          <p:cNvSpPr>
            <a:spLocks noGrp="1"/>
          </p:cNvSpPr>
          <p:nvPr>
            <p:ph type="sldNum" sz="quarter" idx="12"/>
          </p:nvPr>
        </p:nvSpPr>
        <p:spPr/>
        <p:txBody>
          <a:bodyPr/>
          <a:lstStyle>
            <a:extLst/>
          </a:lstStyle>
          <a:p>
            <a:pPr>
              <a:defRPr/>
            </a:pPr>
            <a:fld id="{C6D3129C-0852-438E-9B2A-40CDB4187279}"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n-US">
              <a:solidFill>
                <a:srgbClr val="996633"/>
              </a:solidFill>
            </a:endParaRPr>
          </a:p>
        </p:txBody>
      </p:sp>
      <p:sp>
        <p:nvSpPr>
          <p:cNvPr id="6" name="5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7" name="6 Marcador de número de diapositiva"/>
          <p:cNvSpPr>
            <a:spLocks noGrp="1"/>
          </p:cNvSpPr>
          <p:nvPr>
            <p:ph type="sldNum" sz="quarter" idx="12"/>
          </p:nvPr>
        </p:nvSpPr>
        <p:spPr/>
        <p:txBody>
          <a:bodyPr/>
          <a:lstStyle>
            <a:extLst/>
          </a:lstStyle>
          <a:p>
            <a:pPr>
              <a:defRPr/>
            </a:pPr>
            <a:fld id="{E0F7D3A9-4BBA-44AC-9D71-755A032A1ECD}" type="slidenum">
              <a:rPr lang="en-US" smtClean="0">
                <a:solidFill>
                  <a:srgbClr val="996633"/>
                </a:solidFill>
              </a:rPr>
              <a:pPr>
                <a:defRPr/>
              </a:pPr>
              <a:t>‹Nº›</a:t>
            </a:fld>
            <a:endParaRPr lang="en-US">
              <a:solidFill>
                <a:srgbClr val="99663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n-US">
              <a:solidFill>
                <a:srgbClr val="996633"/>
              </a:solidFill>
            </a:endParaRPr>
          </a:p>
        </p:txBody>
      </p:sp>
      <p:sp>
        <p:nvSpPr>
          <p:cNvPr id="6" name="5 Marcador de pie de página"/>
          <p:cNvSpPr>
            <a:spLocks noGrp="1"/>
          </p:cNvSpPr>
          <p:nvPr>
            <p:ph type="ftr" sz="quarter" idx="11"/>
          </p:nvPr>
        </p:nvSpPr>
        <p:spPr/>
        <p:txBody>
          <a:bodyPr/>
          <a:lstStyle>
            <a:extLst/>
          </a:lstStyle>
          <a:p>
            <a:pPr>
              <a:defRPr/>
            </a:pPr>
            <a:endParaRPr lang="en-US">
              <a:solidFill>
                <a:srgbClr val="996633"/>
              </a:solidFill>
            </a:endParaRPr>
          </a:p>
        </p:txBody>
      </p:sp>
      <p:sp>
        <p:nvSpPr>
          <p:cNvPr id="7" name="6 Marcador de número de diapositiva"/>
          <p:cNvSpPr>
            <a:spLocks noGrp="1"/>
          </p:cNvSpPr>
          <p:nvPr>
            <p:ph type="sldNum" sz="quarter" idx="12"/>
          </p:nvPr>
        </p:nvSpPr>
        <p:spPr/>
        <p:txBody>
          <a:bodyPr/>
          <a:lstStyle>
            <a:extLst/>
          </a:lstStyle>
          <a:p>
            <a:pPr>
              <a:defRPr/>
            </a:pPr>
            <a:fld id="{78A59EB5-69AB-4A1B-A068-BC9AB02E7F04}" type="slidenum">
              <a:rPr lang="en-US" smtClean="0">
                <a:solidFill>
                  <a:srgbClr val="996633"/>
                </a:solidFill>
              </a:rPr>
              <a:pPr>
                <a:defRPr/>
              </a:pPr>
              <a:t>‹Nº›</a:t>
            </a:fld>
            <a:endParaRPr lang="en-US">
              <a:solidFill>
                <a:srgbClr val="996633"/>
              </a:solidFill>
            </a:endParaRPr>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fontAlgn="base">
              <a:spcBef>
                <a:spcPct val="0"/>
              </a:spcBef>
              <a:spcAft>
                <a:spcPct val="0"/>
              </a:spcAft>
              <a:defRPr/>
            </a:pPr>
            <a:endParaRPr lang="en-US">
              <a:solidFill>
                <a:srgbClr val="996633"/>
              </a:solidFill>
            </a:endParaRPr>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pPr fontAlgn="base">
              <a:spcBef>
                <a:spcPct val="0"/>
              </a:spcBef>
              <a:spcAft>
                <a:spcPct val="0"/>
              </a:spcAft>
              <a:defRPr/>
            </a:pPr>
            <a:endParaRPr lang="en-US">
              <a:solidFill>
                <a:srgbClr val="996633"/>
              </a:solidFill>
            </a:endParaRPr>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fontAlgn="base">
              <a:spcBef>
                <a:spcPct val="0"/>
              </a:spcBef>
              <a:spcAft>
                <a:spcPct val="0"/>
              </a:spcAft>
              <a:defRPr/>
            </a:pPr>
            <a:fld id="{B27A5139-2E5B-47DB-9191-7BE43F9DE38D}" type="slidenum">
              <a:rPr lang="en-US" smtClean="0">
                <a:solidFill>
                  <a:srgbClr val="996633"/>
                </a:solidFill>
              </a:rPr>
              <a:pPr fontAlgn="base">
                <a:spcBef>
                  <a:spcPct val="0"/>
                </a:spcBef>
                <a:spcAft>
                  <a:spcPct val="0"/>
                </a:spcAft>
                <a:defRPr/>
              </a:pPr>
              <a:t>‹Nº›</a:t>
            </a:fld>
            <a:endParaRPr lang="en-US">
              <a:solidFill>
                <a:srgbClr val="996633"/>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Hoja_de_c_lculo_de_Microsoft_Office_Excel_97-20031.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6.bin"/></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2.bin"/></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7584" y="1484784"/>
            <a:ext cx="7812360" cy="2871440"/>
          </a:xfrm>
        </p:spPr>
        <p:txBody>
          <a:bodyPr>
            <a:normAutofit/>
          </a:bodyPr>
          <a:lstStyle/>
          <a:p>
            <a:pPr algn="ctr"/>
            <a:r>
              <a:rPr lang="es-ES_tradnl" sz="4000" dirty="0"/>
              <a:t>DESCRIPTIVA Y ANÁLISIS EXPLORATORIO DE DATOS </a:t>
            </a:r>
            <a:br>
              <a:rPr lang="es-ES_tradnl" sz="4000" dirty="0"/>
            </a:br>
            <a:r>
              <a:rPr lang="es-ES_tradnl" sz="4000" dirty="0"/>
              <a:t/>
            </a:r>
            <a:br>
              <a:rPr lang="es-ES_tradnl" sz="4000" dirty="0"/>
            </a:br>
            <a:endParaRPr lang="es-ES_tradnl" sz="4000" dirty="0" smtClean="0"/>
          </a:p>
        </p:txBody>
      </p:sp>
    </p:spTree>
    <p:extLst>
      <p:ext uri="{BB962C8B-B14F-4D97-AF65-F5344CB8AC3E}">
        <p14:creationId xmlns:p14="http://schemas.microsoft.com/office/powerpoint/2010/main" xmlns="" val="301545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1124744"/>
            <a:ext cx="8183880" cy="4187952"/>
          </a:xfrm>
        </p:spPr>
        <p:txBody>
          <a:bodyPr/>
          <a:lstStyle/>
          <a:p>
            <a:r>
              <a:rPr lang="es-ES_tradnl" dirty="0"/>
              <a:t>En estas tablas, deberán figurar los valores de la variable en estudio, y sus frecuencias correspondientes. Si bien este ordenamiento puede evitarse al trabajar con programas específicos o alguno que posea este tipo de análisis, es útil para la realización de algunos gráficos. </a:t>
            </a:r>
            <a:endParaRPr lang="es-AR" dirty="0"/>
          </a:p>
          <a:p>
            <a:pPr marL="0" indent="0">
              <a:buNone/>
            </a:pPr>
            <a:r>
              <a:rPr lang="es-ES_tradnl" dirty="0"/>
              <a:t> </a:t>
            </a:r>
            <a:endParaRPr lang="es-AR" dirty="0"/>
          </a:p>
          <a:p>
            <a:endParaRPr lang="es-AR" dirty="0"/>
          </a:p>
          <a:p>
            <a:endParaRPr lang="es-AR" dirty="0"/>
          </a:p>
        </p:txBody>
      </p:sp>
    </p:spTree>
    <p:extLst>
      <p:ext uri="{BB962C8B-B14F-4D97-AF65-F5344CB8AC3E}">
        <p14:creationId xmlns:p14="http://schemas.microsoft.com/office/powerpoint/2010/main" xmlns="" val="4028092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268760"/>
            <a:ext cx="7626350" cy="4114800"/>
          </a:xfrm>
        </p:spPr>
        <p:txBody>
          <a:bodyPr/>
          <a:lstStyle/>
          <a:p>
            <a:r>
              <a:rPr lang="es-AR" dirty="0"/>
              <a:t>La principal dificultad para la obtención de una distribución de frecuencias, reside en la construcción de las modalidades, ya que ésta variará de acuerdo con el tipo de variable que se pretende describir: si la variable es cualitativa, se tomarán como modalidades las distintas respuestas observadas de </a:t>
            </a:r>
            <a:r>
              <a:rPr lang="es-AR" dirty="0" smtClean="0"/>
              <a:t>la muestra. </a:t>
            </a:r>
            <a:endParaRPr lang="es-AR" dirty="0"/>
          </a:p>
        </p:txBody>
      </p:sp>
    </p:spTree>
    <p:extLst>
      <p:ext uri="{BB962C8B-B14F-4D97-AF65-F5344CB8AC3E}">
        <p14:creationId xmlns:p14="http://schemas.microsoft.com/office/powerpoint/2010/main" xmlns="" val="2160387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556792"/>
            <a:ext cx="7626350" cy="4114800"/>
          </a:xfrm>
        </p:spPr>
        <p:txBody>
          <a:bodyPr>
            <a:normAutofit fontScale="92500" lnSpcReduction="10000"/>
          </a:bodyPr>
          <a:lstStyle/>
          <a:p>
            <a:r>
              <a:rPr lang="es-AR" dirty="0"/>
              <a:t>Si la variable es discreta (que tome pocos valores distintos), las modalidades coincidirán con los distintos valores medidos en la muestra; si la variable es continua (o bien discreta, pero toma muchos valores distintos), se tomarán como modalidades intervalos de clase.  Son los intervalos donde se encuentran los datos agrupados, se simbolizan por [L</a:t>
            </a:r>
            <a:r>
              <a:rPr lang="es-AR" baseline="-25000" dirty="0"/>
              <a:t>i-1</a:t>
            </a:r>
            <a:r>
              <a:rPr lang="es-AR" dirty="0"/>
              <a:t>, L</a:t>
            </a:r>
            <a:r>
              <a:rPr lang="es-AR" baseline="-25000" dirty="0"/>
              <a:t>i</a:t>
            </a:r>
            <a:r>
              <a:rPr lang="es-AR" dirty="0"/>
              <a:t>). </a:t>
            </a:r>
          </a:p>
          <a:p>
            <a:pPr marL="0" indent="0">
              <a:buNone/>
            </a:pPr>
            <a:r>
              <a:rPr lang="es-AR" dirty="0"/>
              <a:t> </a:t>
            </a:r>
          </a:p>
          <a:p>
            <a:endParaRPr lang="es-AR" dirty="0"/>
          </a:p>
        </p:txBody>
      </p:sp>
    </p:spTree>
    <p:extLst>
      <p:ext uri="{BB962C8B-B14F-4D97-AF65-F5344CB8AC3E}">
        <p14:creationId xmlns:p14="http://schemas.microsoft.com/office/powerpoint/2010/main" xmlns="" val="2315732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348880"/>
            <a:ext cx="8183880" cy="1051560"/>
          </a:xfrm>
        </p:spPr>
        <p:txBody>
          <a:bodyPr>
            <a:normAutofit/>
          </a:bodyPr>
          <a:lstStyle/>
          <a:p>
            <a:pPr algn="ctr"/>
            <a:r>
              <a:rPr lang="es-AR" sz="4400" dirty="0" smtClean="0"/>
              <a:t>GRÁFICOS</a:t>
            </a:r>
            <a:endParaRPr lang="es-AR" sz="4400" dirty="0"/>
          </a:p>
        </p:txBody>
      </p:sp>
    </p:spTree>
    <p:extLst>
      <p:ext uri="{BB962C8B-B14F-4D97-AF65-F5344CB8AC3E}">
        <p14:creationId xmlns:p14="http://schemas.microsoft.com/office/powerpoint/2010/main" xmlns="" val="272642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268760"/>
            <a:ext cx="8183880" cy="4187952"/>
          </a:xfrm>
        </p:spPr>
        <p:txBody>
          <a:bodyPr/>
          <a:lstStyle/>
          <a:p>
            <a:r>
              <a:rPr lang="es-ES" b="1" dirty="0"/>
              <a:t>Gráficos para variables cualitativas o atributos </a:t>
            </a:r>
            <a:endParaRPr lang="es-AR" b="1" dirty="0"/>
          </a:p>
          <a:p>
            <a:r>
              <a:rPr lang="es-ES_tradnl" b="1" dirty="0" smtClean="0"/>
              <a:t>Diagrama </a:t>
            </a:r>
            <a:r>
              <a:rPr lang="es-ES_tradnl" b="1" dirty="0"/>
              <a:t>de barras o bastones</a:t>
            </a:r>
            <a:endParaRPr lang="es-AR" dirty="0"/>
          </a:p>
          <a:p>
            <a:endParaRPr lang="es-AR" dirty="0"/>
          </a:p>
        </p:txBody>
      </p:sp>
      <p:pic>
        <p:nvPicPr>
          <p:cNvPr id="3074" name="Gráfico 1" descr="Título: Diagrama de Barras"/>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9913" y="2996952"/>
            <a:ext cx="4320480" cy="2376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72195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_tradnl" b="1" dirty="0"/>
              <a:t>Diagramas de sectores</a:t>
            </a:r>
            <a:endParaRPr lang="es-AR" dirty="0"/>
          </a:p>
          <a:p>
            <a:pPr marL="0" indent="0">
              <a:buNone/>
            </a:pPr>
            <a:endParaRPr lang="es-AR" dirty="0"/>
          </a:p>
        </p:txBody>
      </p:sp>
      <p:pic>
        <p:nvPicPr>
          <p:cNvPr id="4098" name="Gráfico 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9752" y="1772816"/>
            <a:ext cx="4176464" cy="3168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40376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b="1" dirty="0"/>
              <a:t>Pictogramas</a:t>
            </a:r>
            <a:endParaRPr lang="es-AR" dirty="0"/>
          </a:p>
          <a:p>
            <a:pPr marL="0" indent="0">
              <a:buNone/>
            </a:pPr>
            <a:endParaRPr lang="es-AR" dirty="0"/>
          </a:p>
        </p:txBody>
      </p:sp>
      <p:pic>
        <p:nvPicPr>
          <p:cNvPr id="5122" name="Picture 2" descr="pictograma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1787736"/>
            <a:ext cx="3652786" cy="2274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3" name="Picture 3" descr="Pictogram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32040" y="1811868"/>
            <a:ext cx="3159934" cy="2664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03398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620688"/>
            <a:ext cx="7564437" cy="1143000"/>
          </a:xfrm>
        </p:spPr>
        <p:txBody>
          <a:bodyPr>
            <a:normAutofit fontScale="90000"/>
          </a:bodyPr>
          <a:lstStyle/>
          <a:p>
            <a:r>
              <a:rPr lang="es-ES_tradnl" b="1" dirty="0" smtClean="0"/>
              <a:t/>
            </a:r>
            <a:br>
              <a:rPr lang="es-ES_tradnl" b="1"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ES_tradnl" dirty="0"/>
              <a:t/>
            </a:r>
            <a:br>
              <a:rPr lang="es-ES_tradnl" dirty="0"/>
            </a:br>
            <a:r>
              <a:rPr lang="es-ES_tradnl" dirty="0" smtClean="0"/>
              <a:t/>
            </a:r>
            <a:br>
              <a:rPr lang="es-ES_tradnl" dirty="0" smtClean="0"/>
            </a:br>
            <a:r>
              <a:rPr lang="es-AR" dirty="0"/>
              <a:t/>
            </a:r>
            <a:br>
              <a:rPr lang="es-AR" dirty="0"/>
            </a:br>
            <a:r>
              <a:rPr lang="es-ES_tradnl" dirty="0"/>
              <a:t>Gráficos para Variables Cuantitativas</a:t>
            </a:r>
            <a:endParaRPr lang="es-AR" dirty="0"/>
          </a:p>
        </p:txBody>
      </p:sp>
      <p:sp>
        <p:nvSpPr>
          <p:cNvPr id="3" name="2 Marcador de contenido"/>
          <p:cNvSpPr>
            <a:spLocks noGrp="1"/>
          </p:cNvSpPr>
          <p:nvPr>
            <p:ph idx="1"/>
          </p:nvPr>
        </p:nvSpPr>
        <p:spPr>
          <a:xfrm>
            <a:off x="539552" y="2204864"/>
            <a:ext cx="8183880" cy="4187952"/>
          </a:xfrm>
        </p:spPr>
        <p:txBody>
          <a:bodyPr/>
          <a:lstStyle/>
          <a:p>
            <a:r>
              <a:rPr lang="es-AR" dirty="0" smtClean="0"/>
              <a:t>Variables discretas</a:t>
            </a:r>
          </a:p>
          <a:p>
            <a:r>
              <a:rPr lang="es-AR" b="1" dirty="0"/>
              <a:t>Diagrama de barras</a:t>
            </a:r>
            <a:endParaRPr lang="es-AR" dirty="0"/>
          </a:p>
          <a:p>
            <a:endParaRPr lang="es-AR" dirty="0"/>
          </a:p>
          <a:p>
            <a:r>
              <a:rPr lang="es-AR" dirty="0" smtClean="0"/>
              <a:t>Variables continuas</a:t>
            </a:r>
          </a:p>
          <a:p>
            <a:r>
              <a:rPr lang="es-ES_tradnl" b="1" dirty="0"/>
              <a:t>Histograma</a:t>
            </a:r>
            <a:endParaRPr lang="es-AR" dirty="0"/>
          </a:p>
          <a:p>
            <a:endParaRPr lang="es-AR" dirty="0"/>
          </a:p>
          <a:p>
            <a:pPr marL="0" indent="0">
              <a:buNone/>
            </a:pPr>
            <a:endParaRPr lang="es-AR" dirty="0"/>
          </a:p>
        </p:txBody>
      </p:sp>
    </p:spTree>
    <p:extLst>
      <p:ext uri="{BB962C8B-B14F-4D97-AF65-F5344CB8AC3E}">
        <p14:creationId xmlns:p14="http://schemas.microsoft.com/office/powerpoint/2010/main" xmlns="" val="763541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340768"/>
            <a:ext cx="8183880" cy="4187952"/>
          </a:xfrm>
        </p:spPr>
        <p:txBody>
          <a:bodyPr/>
          <a:lstStyle/>
          <a:p>
            <a:r>
              <a:rPr lang="es-AR" dirty="0"/>
              <a:t>1) </a:t>
            </a:r>
            <a:r>
              <a:rPr lang="es-AR" i="1" dirty="0"/>
              <a:t>¿Cuántos intervalos construir? </a:t>
            </a:r>
            <a:endParaRPr lang="es-AR" dirty="0"/>
          </a:p>
          <a:p>
            <a:r>
              <a:rPr lang="es-AR" dirty="0"/>
              <a:t>2) </a:t>
            </a:r>
            <a:r>
              <a:rPr lang="es-AR" i="1" dirty="0"/>
              <a:t>¿Qué valor se elige como extremo inferior del primer intervalo L</a:t>
            </a:r>
            <a:r>
              <a:rPr lang="es-AR" i="1" baseline="-25000" dirty="0"/>
              <a:t>0 </a:t>
            </a:r>
            <a:r>
              <a:rPr lang="es-AR" i="1" dirty="0"/>
              <a:t>? </a:t>
            </a:r>
            <a:endParaRPr lang="es-AR" i="1" dirty="0" smtClean="0"/>
          </a:p>
          <a:p>
            <a:r>
              <a:rPr lang="es-ES" b="1" dirty="0"/>
              <a:t>Consejos:</a:t>
            </a:r>
            <a:endParaRPr lang="es-AR" b="1" dirty="0"/>
          </a:p>
          <a:p>
            <a:r>
              <a:rPr lang="es-AR" dirty="0" smtClean="0"/>
              <a:t>1</a:t>
            </a:r>
            <a:r>
              <a:rPr lang="es-AR" dirty="0"/>
              <a:t>. Usar intervalos de la misma longitud</a:t>
            </a:r>
          </a:p>
          <a:p>
            <a:r>
              <a:rPr lang="es-AR" dirty="0"/>
              <a:t>2. Los intervalos no pueden solaparse</a:t>
            </a:r>
          </a:p>
          <a:p>
            <a:endParaRPr lang="es-AR" dirty="0"/>
          </a:p>
        </p:txBody>
      </p:sp>
    </p:spTree>
    <p:extLst>
      <p:ext uri="{BB962C8B-B14F-4D97-AF65-F5344CB8AC3E}">
        <p14:creationId xmlns:p14="http://schemas.microsoft.com/office/powerpoint/2010/main" xmlns="" val="138575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a:t>3. Cada observación sólo puede pertenecer a un intervalo</a:t>
            </a:r>
          </a:p>
          <a:p>
            <a:r>
              <a:rPr lang="es-AR" dirty="0"/>
              <a:t>4. Todos los datos deben pertenecer a algún intervalo</a:t>
            </a:r>
          </a:p>
          <a:p>
            <a:endParaRPr lang="es-AR" dirty="0"/>
          </a:p>
        </p:txBody>
      </p:sp>
    </p:spTree>
    <p:extLst>
      <p:ext uri="{BB962C8B-B14F-4D97-AF65-F5344CB8AC3E}">
        <p14:creationId xmlns:p14="http://schemas.microsoft.com/office/powerpoint/2010/main" xmlns="" val="437876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476672"/>
            <a:ext cx="8183880" cy="1051560"/>
          </a:xfrm>
        </p:spPr>
        <p:txBody>
          <a:bodyPr>
            <a:normAutofit fontScale="90000"/>
          </a:bodyPr>
          <a:lstStyle/>
          <a:p>
            <a:r>
              <a:rPr lang="es-ES" b="1" dirty="0" smtClean="0"/>
              <a:t>Estadística Descriptiva </a:t>
            </a:r>
            <a:r>
              <a:rPr lang="es-AR" b="1" dirty="0"/>
              <a:t/>
            </a:r>
            <a:br>
              <a:rPr lang="es-AR" b="1" dirty="0"/>
            </a:br>
            <a:endParaRPr lang="es-AR" dirty="0"/>
          </a:p>
        </p:txBody>
      </p:sp>
      <p:sp>
        <p:nvSpPr>
          <p:cNvPr id="3" name="2 Marcador de contenido"/>
          <p:cNvSpPr>
            <a:spLocks noGrp="1"/>
          </p:cNvSpPr>
          <p:nvPr>
            <p:ph idx="1"/>
          </p:nvPr>
        </p:nvSpPr>
        <p:spPr>
          <a:xfrm>
            <a:off x="611560" y="2204864"/>
            <a:ext cx="8183880" cy="4187952"/>
          </a:xfrm>
        </p:spPr>
        <p:txBody>
          <a:bodyPr/>
          <a:lstStyle/>
          <a:p>
            <a:r>
              <a:rPr lang="es-ES" dirty="0"/>
              <a:t>La Estadística </a:t>
            </a:r>
            <a:r>
              <a:rPr lang="es-ES" dirty="0" smtClean="0"/>
              <a:t>Descriptiva </a:t>
            </a:r>
            <a:r>
              <a:rPr lang="es-ES" dirty="0"/>
              <a:t>pretende dar una descripción numérica, ordenada y simplificada, a veces con la ayuda de representaciones gráficas, de la información obtenida en la </a:t>
            </a:r>
            <a:r>
              <a:rPr lang="es-ES" dirty="0" smtClean="0"/>
              <a:t>obtención </a:t>
            </a:r>
            <a:r>
              <a:rPr lang="es-ES" dirty="0"/>
              <a:t>de datos de un fenómeno aleatorio.</a:t>
            </a:r>
            <a:endParaRPr lang="es-AR" dirty="0"/>
          </a:p>
          <a:p>
            <a:pPr marL="0" indent="0">
              <a:buNone/>
            </a:pPr>
            <a:endParaRPr lang="es-AR" dirty="0"/>
          </a:p>
          <a:p>
            <a:endParaRPr lang="es-AR" dirty="0"/>
          </a:p>
        </p:txBody>
      </p:sp>
    </p:spTree>
    <p:extLst>
      <p:ext uri="{BB962C8B-B14F-4D97-AF65-F5344CB8AC3E}">
        <p14:creationId xmlns:p14="http://schemas.microsoft.com/office/powerpoint/2010/main" xmlns="" val="1092887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99792" y="2348879"/>
            <a:ext cx="5112568" cy="3817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23704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Polígono de frecuencias</a:t>
            </a:r>
            <a:r>
              <a:rPr lang="es-AR" dirty="0"/>
              <a:t/>
            </a:r>
            <a:br>
              <a:rPr lang="es-AR" dirty="0"/>
            </a:br>
            <a:endParaRPr lang="es-AR"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1124744"/>
            <a:ext cx="5256584" cy="33440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60378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preferRelativeResize="0">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6856" y="1844824"/>
            <a:ext cx="3960440" cy="2808312"/>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000000"/>
                  </a:outerShdw>
                </a:effectLst>
              </a14:hiddenEffects>
            </a:ext>
          </a:extLst>
        </p:spPr>
      </p:pic>
      <p:sp>
        <p:nvSpPr>
          <p:cNvPr id="5"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pic>
        <p:nvPicPr>
          <p:cNvPr id="8196" name="Picture 4"/>
          <p:cNvPicPr preferRelativeResize="0">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60032" y="1844824"/>
            <a:ext cx="3600128" cy="2736304"/>
          </a:xfrm>
          <a:prstGeom prst="rect">
            <a:avLst/>
          </a:prstGeom>
          <a:noFill/>
          <a:effectLst/>
          <a:extLst>
            <a:ext uri="{909E8E84-426E-40DD-AFC4-6F175D3DCCD1}">
              <a14:hiddenFill xmlns:a14="http://schemas.microsoft.com/office/drawing/2010/main" xmlns="">
                <a:solidFill>
                  <a:srgbClr val="000000"/>
                </a:solidFill>
              </a14:hiddenFill>
            </a:ext>
            <a:ext uri="{AF507438-7753-43E0-B8FC-AC1667EBCBE1}">
              <a14:hiddenEffects xmlns:a14="http://schemas.microsoft.com/office/drawing/2010/main" xmlns="">
                <a:effectLst>
                  <a:outerShdw dist="35921" dir="2700000" algn="ctr" rotWithShape="0">
                    <a:srgbClr val="000000"/>
                  </a:outerShdw>
                </a:effectLst>
              </a14:hiddenEffects>
            </a:ext>
          </a:extLst>
        </p:spPr>
      </p:pic>
    </p:spTree>
    <p:extLst>
      <p:ext uri="{BB962C8B-B14F-4D97-AF65-F5344CB8AC3E}">
        <p14:creationId xmlns:p14="http://schemas.microsoft.com/office/powerpoint/2010/main" xmlns="" val="223666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p:cNvGraphicFramePr>
            <a:graphicFrameLocks noChangeAspect="1"/>
          </p:cNvGraphicFramePr>
          <p:nvPr>
            <p:extLst>
              <p:ext uri="{D42A27DB-BD31-4B8C-83A1-F6EECF244321}">
                <p14:modId xmlns:p14="http://schemas.microsoft.com/office/powerpoint/2010/main" xmlns="" val="2653430406"/>
              </p:ext>
            </p:extLst>
          </p:nvPr>
        </p:nvGraphicFramePr>
        <p:xfrm>
          <a:off x="1187624" y="980728"/>
          <a:ext cx="6780176" cy="4627984"/>
        </p:xfrm>
        <a:graphic>
          <a:graphicData uri="http://schemas.openxmlformats.org/presentationml/2006/ole">
            <p:oleObj spid="_x0000_s31751" name="Hoja de cálculo" r:id="rId3" imgW="3676779" imgH="2419470" progId="Excel.Sheet.8">
              <p:embed/>
            </p:oleObj>
          </a:graphicData>
        </a:graphic>
      </p:graphicFrame>
    </p:spTree>
    <p:extLst>
      <p:ext uri="{BB962C8B-B14F-4D97-AF65-F5344CB8AC3E}">
        <p14:creationId xmlns:p14="http://schemas.microsoft.com/office/powerpoint/2010/main" xmlns="" val="3217462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844824"/>
            <a:ext cx="8183880" cy="4187952"/>
          </a:xfrm>
        </p:spPr>
        <p:txBody>
          <a:bodyPr/>
          <a:lstStyle/>
          <a:p>
            <a:pPr eaLnBrk="1" hangingPunct="1">
              <a:lnSpc>
                <a:spcPct val="90000"/>
              </a:lnSpc>
            </a:pPr>
            <a:r>
              <a:rPr lang="es-ES_tradnl" dirty="0"/>
              <a:t>Análisis reciente, se debe al esfuerzo de John </a:t>
            </a:r>
            <a:r>
              <a:rPr lang="es-ES_tradnl" dirty="0" err="1"/>
              <a:t>Tukey</a:t>
            </a:r>
            <a:r>
              <a:rPr lang="es-ES_tradnl" dirty="0"/>
              <a:t>,  métodos innovadores para el análisis de datos. Hace énfasis en la exploración de los datos por métodos gráficos previos al clásico análisis estadístico.</a:t>
            </a:r>
          </a:p>
          <a:p>
            <a:pPr marL="0" indent="0" eaLnBrk="1" hangingPunct="1">
              <a:lnSpc>
                <a:spcPct val="90000"/>
              </a:lnSpc>
              <a:buNone/>
            </a:pPr>
            <a:endParaRPr lang="es-ES_tradnl" dirty="0"/>
          </a:p>
          <a:p>
            <a:endParaRPr lang="es-AR" dirty="0"/>
          </a:p>
        </p:txBody>
      </p:sp>
      <p:sp>
        <p:nvSpPr>
          <p:cNvPr id="5" name="1 Título"/>
          <p:cNvSpPr txBox="1">
            <a:spLocks/>
          </p:cNvSpPr>
          <p:nvPr/>
        </p:nvSpPr>
        <p:spPr>
          <a:xfrm>
            <a:off x="644068" y="620688"/>
            <a:ext cx="8183880" cy="1051560"/>
          </a:xfrm>
          <a:prstGeom prst="rect">
            <a:avLst/>
          </a:prstGeom>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s-AR" smtClean="0"/>
              <a:t>Análisis Exploratorio</a:t>
            </a:r>
            <a:endParaRPr lang="es-AR" dirty="0"/>
          </a:p>
        </p:txBody>
      </p:sp>
    </p:spTree>
    <p:extLst>
      <p:ext uri="{BB962C8B-B14F-4D97-AF65-F5344CB8AC3E}">
        <p14:creationId xmlns:p14="http://schemas.microsoft.com/office/powerpoint/2010/main" xmlns="" val="4220626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1043608" y="1052736"/>
            <a:ext cx="7626350" cy="4471988"/>
          </a:xfrm>
        </p:spPr>
        <p:txBody>
          <a:bodyPr/>
          <a:lstStyle/>
          <a:p>
            <a:pPr eaLnBrk="1" hangingPunct="1">
              <a:lnSpc>
                <a:spcPct val="90000"/>
              </a:lnSpc>
            </a:pPr>
            <a:r>
              <a:rPr lang="es-ES_tradnl" sz="2800" dirty="0"/>
              <a:t>La visualización de los datos permite al investigador penetrar en su estructura, minimizando los supuestos probabilísticos que tradicionalmente se asumen con respecto a su comportamiento y distribución. Lo anterior equivale a proporcionarle al investigador "una lente" de aumento que le permite: </a:t>
            </a:r>
          </a:p>
          <a:p>
            <a:pPr marL="0" indent="0" eaLnBrk="1" hangingPunct="1">
              <a:lnSpc>
                <a:spcPct val="90000"/>
              </a:lnSpc>
              <a:buNone/>
            </a:pPr>
            <a:endParaRPr lang="es-ES_tradnl" sz="2800" dirty="0" smtClean="0"/>
          </a:p>
        </p:txBody>
      </p:sp>
    </p:spTree>
    <p:extLst>
      <p:ext uri="{BB962C8B-B14F-4D97-AF65-F5344CB8AC3E}">
        <p14:creationId xmlns:p14="http://schemas.microsoft.com/office/powerpoint/2010/main" xmlns="" val="71919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971600" y="908720"/>
            <a:ext cx="7626350" cy="4876800"/>
          </a:xfrm>
        </p:spPr>
        <p:txBody>
          <a:bodyPr>
            <a:normAutofit lnSpcReduction="10000"/>
          </a:bodyPr>
          <a:lstStyle/>
          <a:p>
            <a:pPr eaLnBrk="1" hangingPunct="1"/>
            <a:r>
              <a:rPr lang="es-ES_tradnl" dirty="0" smtClean="0"/>
              <a:t>Exhibir características o patrones ocultos dentro de los datos. </a:t>
            </a:r>
          </a:p>
          <a:p>
            <a:pPr eaLnBrk="1" hangingPunct="1"/>
            <a:r>
              <a:rPr lang="es-ES_tradnl" dirty="0" smtClean="0"/>
              <a:t>Resaltar con claridad la tendencia que conforman los datos.  </a:t>
            </a:r>
          </a:p>
          <a:p>
            <a:pPr eaLnBrk="1" hangingPunct="1"/>
            <a:r>
              <a:rPr lang="es-ES_tradnl" dirty="0" smtClean="0"/>
              <a:t>Proporcionar hipótesis o modelos acerca del comportamiento de los datos </a:t>
            </a:r>
          </a:p>
          <a:p>
            <a:pPr eaLnBrk="1" hangingPunct="1"/>
            <a:r>
              <a:rPr lang="es-ES_tradnl" dirty="0" smtClean="0"/>
              <a:t>Se ha robustecido con la reciente aparición de diversos programas como por ejemplo </a:t>
            </a:r>
            <a:r>
              <a:rPr lang="es-ES_tradnl" dirty="0" err="1" smtClean="0"/>
              <a:t>Statgraphics</a:t>
            </a:r>
            <a:r>
              <a:rPr lang="es-ES_tradnl" dirty="0" smtClean="0"/>
              <a:t>, </a:t>
            </a:r>
            <a:r>
              <a:rPr lang="es-ES_tradnl" dirty="0" err="1" smtClean="0"/>
              <a:t>Statistica</a:t>
            </a:r>
            <a:r>
              <a:rPr lang="es-ES_tradnl" dirty="0" smtClean="0"/>
              <a:t>, SPLUS, </a:t>
            </a:r>
            <a:r>
              <a:rPr lang="es-ES_tradnl" dirty="0" err="1" smtClean="0"/>
              <a:t>etc</a:t>
            </a:r>
            <a:r>
              <a:rPr lang="es-ES_tradnl" dirty="0" smtClean="0"/>
              <a:t> . </a:t>
            </a:r>
          </a:p>
        </p:txBody>
      </p:sp>
    </p:spTree>
    <p:extLst>
      <p:ext uri="{BB962C8B-B14F-4D97-AF65-F5344CB8AC3E}">
        <p14:creationId xmlns:p14="http://schemas.microsoft.com/office/powerpoint/2010/main" xmlns="" val="588636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611560" y="1196752"/>
            <a:ext cx="8183880" cy="4187952"/>
          </a:xfrm>
        </p:spPr>
        <p:txBody>
          <a:bodyPr/>
          <a:lstStyle/>
          <a:p>
            <a:pPr eaLnBrk="1" hangingPunct="1"/>
            <a:r>
              <a:rPr lang="es-ES_tradnl" sz="2800" dirty="0" smtClean="0"/>
              <a:t>Herramientas más importantes : </a:t>
            </a:r>
          </a:p>
          <a:p>
            <a:pPr eaLnBrk="1" hangingPunct="1"/>
            <a:r>
              <a:rPr lang="es-ES_tradnl" sz="2800" dirty="0" smtClean="0"/>
              <a:t>- El diagrama de tallo y hoja.</a:t>
            </a:r>
          </a:p>
          <a:p>
            <a:pPr eaLnBrk="1" hangingPunct="1"/>
            <a:r>
              <a:rPr lang="es-ES_tradnl" sz="2800" dirty="0" smtClean="0"/>
              <a:t> -El diagrama de caja.</a:t>
            </a:r>
          </a:p>
          <a:p>
            <a:pPr eaLnBrk="1" hangingPunct="1"/>
            <a:r>
              <a:rPr lang="es-ES_tradnl" sz="2800" dirty="0" smtClean="0"/>
              <a:t>- Las profundidades.</a:t>
            </a:r>
          </a:p>
          <a:p>
            <a:pPr eaLnBrk="1" hangingPunct="1"/>
            <a:r>
              <a:rPr lang="es-ES_tradnl" sz="2800" dirty="0" smtClean="0"/>
              <a:t>- El diagrama de letras.</a:t>
            </a:r>
          </a:p>
          <a:p>
            <a:pPr eaLnBrk="1" hangingPunct="1"/>
            <a:r>
              <a:rPr lang="es-ES_tradnl" sz="2800" dirty="0" smtClean="0"/>
              <a:t>- Las transformaciones matemáticas. -Las suavizaciones.</a:t>
            </a:r>
          </a:p>
          <a:p>
            <a:pPr eaLnBrk="1" hangingPunct="1"/>
            <a:r>
              <a:rPr lang="es-ES_tradnl" sz="2800" dirty="0" smtClean="0"/>
              <a:t>- Las series de tiempo. </a:t>
            </a:r>
          </a:p>
        </p:txBody>
      </p:sp>
    </p:spTree>
    <p:extLst>
      <p:ext uri="{BB962C8B-B14F-4D97-AF65-F5344CB8AC3E}">
        <p14:creationId xmlns:p14="http://schemas.microsoft.com/office/powerpoint/2010/main" xmlns="" val="2000939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449288"/>
            <a:ext cx="7698358" cy="6408712"/>
          </a:xfrm>
        </p:spPr>
        <p:txBody>
          <a:bodyPr/>
          <a:lstStyle/>
          <a:p>
            <a:pPr marL="0" indent="0">
              <a:buNone/>
            </a:pPr>
            <a:r>
              <a:rPr lang="es-AR" dirty="0" smtClean="0"/>
              <a:t>El </a:t>
            </a:r>
            <a:r>
              <a:rPr lang="es-AR" dirty="0"/>
              <a:t>A.E.D. </a:t>
            </a:r>
            <a:r>
              <a:rPr lang="es-AR" dirty="0" smtClean="0"/>
              <a:t>proporciona:</a:t>
            </a:r>
            <a:endParaRPr lang="es-AR" dirty="0"/>
          </a:p>
          <a:p>
            <a:r>
              <a:rPr lang="es-AR" dirty="0"/>
              <a:t>métodos sistemáticos sencillos para organizar y preparar los </a:t>
            </a:r>
            <a:r>
              <a:rPr lang="es-AR" dirty="0" smtClean="0"/>
              <a:t>datos</a:t>
            </a:r>
          </a:p>
          <a:p>
            <a:r>
              <a:rPr lang="es-AR" dirty="0" smtClean="0"/>
              <a:t>detectar fallos en el diseño </a:t>
            </a:r>
            <a:r>
              <a:rPr lang="es-AR" dirty="0"/>
              <a:t>y recogida de los mismos, tratamiento y evaluación de datos ausentes (</a:t>
            </a:r>
            <a:r>
              <a:rPr lang="es-AR" dirty="0" err="1"/>
              <a:t>missing</a:t>
            </a:r>
            <a:r>
              <a:rPr lang="es-AR" dirty="0"/>
              <a:t>),</a:t>
            </a:r>
          </a:p>
          <a:p>
            <a:r>
              <a:rPr lang="es-AR" dirty="0"/>
              <a:t>identificación de casos atípicos (</a:t>
            </a:r>
            <a:r>
              <a:rPr lang="es-AR" dirty="0" err="1"/>
              <a:t>outliers</a:t>
            </a:r>
            <a:r>
              <a:rPr lang="es-AR" dirty="0"/>
              <a:t>) y comprobación de los supuestos subyacentes </a:t>
            </a:r>
            <a:r>
              <a:rPr lang="es-AR" dirty="0" smtClean="0"/>
              <a:t>en la mayor parte de las técnicas </a:t>
            </a:r>
            <a:r>
              <a:rPr lang="es-AR" dirty="0" err="1" smtClean="0"/>
              <a:t>multivariantes</a:t>
            </a:r>
            <a:r>
              <a:rPr lang="es-AR" dirty="0" smtClean="0"/>
              <a:t> (normalidad, linealidad, </a:t>
            </a:r>
            <a:r>
              <a:rPr lang="es-AR" dirty="0" err="1" smtClean="0"/>
              <a:t>homocedasticidad</a:t>
            </a:r>
            <a:r>
              <a:rPr lang="es-AR" dirty="0" smtClean="0"/>
              <a:t>).</a:t>
            </a:r>
          </a:p>
          <a:p>
            <a:endParaRPr lang="es-AR" dirty="0"/>
          </a:p>
        </p:txBody>
      </p:sp>
    </p:spTree>
    <p:extLst>
      <p:ext uri="{BB962C8B-B14F-4D97-AF65-F5344CB8AC3E}">
        <p14:creationId xmlns:p14="http://schemas.microsoft.com/office/powerpoint/2010/main" xmlns="" val="2809416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340768"/>
            <a:ext cx="8183880" cy="4187952"/>
          </a:xfrm>
        </p:spPr>
        <p:txBody>
          <a:bodyPr/>
          <a:lstStyle/>
          <a:p>
            <a:r>
              <a:rPr lang="es-AR" dirty="0" smtClean="0"/>
              <a:t>El examen previo de los datos es un paso necesario, que lleva tiempo, y que habitualmente se descuida por parte de los analistas de datos. Las tareas implícitas en dicho examen pueden parecer  insignificantes y sin consecuencias a primera vista, pero son una  parte esencial de cualquier análisis estadístico.</a:t>
            </a:r>
          </a:p>
          <a:p>
            <a:endParaRPr lang="es-AR" dirty="0" smtClean="0"/>
          </a:p>
          <a:p>
            <a:endParaRPr lang="es-AR" dirty="0" smtClean="0"/>
          </a:p>
          <a:p>
            <a:endParaRPr lang="es-AR" dirty="0" smtClean="0"/>
          </a:p>
        </p:txBody>
      </p:sp>
    </p:spTree>
    <p:extLst>
      <p:ext uri="{BB962C8B-B14F-4D97-AF65-F5344CB8AC3E}">
        <p14:creationId xmlns:p14="http://schemas.microsoft.com/office/powerpoint/2010/main" xmlns="" val="2123450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1628800"/>
            <a:ext cx="6624736" cy="3672408"/>
          </a:xfrm>
        </p:spPr>
        <p:txBody>
          <a:bodyPr/>
          <a:lstStyle/>
          <a:p>
            <a:r>
              <a:rPr lang="es-AR" dirty="0" smtClean="0"/>
              <a:t>Población</a:t>
            </a:r>
          </a:p>
          <a:p>
            <a:endParaRPr lang="es-AR" dirty="0"/>
          </a:p>
          <a:p>
            <a:endParaRPr lang="es-AR" dirty="0" smtClean="0"/>
          </a:p>
          <a:p>
            <a:r>
              <a:rPr lang="es-AR" dirty="0" smtClean="0"/>
              <a:t>Muestra</a:t>
            </a:r>
          </a:p>
          <a:p>
            <a:endParaRPr lang="es-AR" dirty="0"/>
          </a:p>
        </p:txBody>
      </p:sp>
    </p:spTree>
    <p:extLst>
      <p:ext uri="{BB962C8B-B14F-4D97-AF65-F5344CB8AC3E}">
        <p14:creationId xmlns:p14="http://schemas.microsoft.com/office/powerpoint/2010/main" xmlns="" val="2698698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536" y="620688"/>
            <a:ext cx="8183880" cy="1051560"/>
          </a:xfrm>
        </p:spPr>
        <p:txBody>
          <a:bodyPr/>
          <a:lstStyle/>
          <a:p>
            <a:pPr eaLnBrk="1" hangingPunct="1"/>
            <a:r>
              <a:rPr lang="es-ES_tradnl" b="1" dirty="0" smtClean="0"/>
              <a:t>El Diagrama de Tallo y Hoja</a:t>
            </a:r>
            <a:r>
              <a:rPr lang="es-ES_tradnl" dirty="0" smtClean="0"/>
              <a:t> </a:t>
            </a:r>
          </a:p>
        </p:txBody>
      </p:sp>
      <p:sp>
        <p:nvSpPr>
          <p:cNvPr id="25603" name="Rectangle 3"/>
          <p:cNvSpPr>
            <a:spLocks noGrp="1" noChangeArrowheads="1"/>
          </p:cNvSpPr>
          <p:nvPr>
            <p:ph idx="1"/>
          </p:nvPr>
        </p:nvSpPr>
        <p:spPr>
          <a:xfrm>
            <a:off x="827584" y="1700808"/>
            <a:ext cx="7626350" cy="4876800"/>
          </a:xfrm>
        </p:spPr>
        <p:txBody>
          <a:bodyPr/>
          <a:lstStyle/>
          <a:p>
            <a:pPr eaLnBrk="1" hangingPunct="1"/>
            <a:r>
              <a:rPr lang="es-ES_tradnl" dirty="0" smtClean="0"/>
              <a:t>Combina los aspectos visuales del histograma con la información numérica que proporciona una tabla de distribución de frecuencias. </a:t>
            </a:r>
          </a:p>
          <a:p>
            <a:pPr eaLnBrk="1" hangingPunct="1"/>
            <a:r>
              <a:rPr lang="es-ES" dirty="0" smtClean="0"/>
              <a:t>Es un gráfico muy sencillo de realizar,  se puede considerar como la técnica de representación gráfica recomendable para variables cuantitativas, por encima de otra forma muy usual como el histograma.</a:t>
            </a:r>
            <a:endParaRPr lang="es-ES_tradnl" dirty="0" smtClean="0"/>
          </a:p>
          <a:p>
            <a:pPr eaLnBrk="1" hangingPunct="1"/>
            <a:endParaRPr lang="es-ES" dirty="0" smtClean="0"/>
          </a:p>
        </p:txBody>
      </p:sp>
    </p:spTree>
    <p:extLst>
      <p:ext uri="{BB962C8B-B14F-4D97-AF65-F5344CB8AC3E}">
        <p14:creationId xmlns:p14="http://schemas.microsoft.com/office/powerpoint/2010/main" xmlns="" val="3177056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755576" y="620688"/>
            <a:ext cx="7626350" cy="5229225"/>
          </a:xfrm>
        </p:spPr>
        <p:txBody>
          <a:bodyPr>
            <a:normAutofit fontScale="92500" lnSpcReduction="10000"/>
          </a:bodyPr>
          <a:lstStyle/>
          <a:p>
            <a:pPr eaLnBrk="1" hangingPunct="1">
              <a:lnSpc>
                <a:spcPct val="80000"/>
              </a:lnSpc>
              <a:buFont typeface="Wingdings" pitchFamily="2" charset="2"/>
              <a:buNone/>
            </a:pPr>
            <a:r>
              <a:rPr lang="es-ES" sz="2800" b="1" dirty="0" smtClean="0"/>
              <a:t>Construcción</a:t>
            </a:r>
            <a:endParaRPr lang="es-ES_tradnl" sz="2800" b="1" dirty="0" smtClean="0"/>
          </a:p>
          <a:p>
            <a:pPr eaLnBrk="1" hangingPunct="1">
              <a:lnSpc>
                <a:spcPct val="80000"/>
              </a:lnSpc>
            </a:pPr>
            <a:r>
              <a:rPr lang="es-ES_tradnl" sz="2800" dirty="0" smtClean="0"/>
              <a:t>1. Ordenar el lote de datos en magnitud creciente.</a:t>
            </a:r>
          </a:p>
          <a:p>
            <a:pPr eaLnBrk="1" hangingPunct="1">
              <a:lnSpc>
                <a:spcPct val="80000"/>
              </a:lnSpc>
            </a:pPr>
            <a:r>
              <a:rPr lang="es-ES_tradnl" sz="2800" dirty="0" smtClean="0"/>
              <a:t>2. Fraccionar en dos partes el dato según la característica de los datos o lo que se quiere mostrar de ellos.</a:t>
            </a:r>
          </a:p>
          <a:p>
            <a:pPr eaLnBrk="1" hangingPunct="1">
              <a:lnSpc>
                <a:spcPct val="80000"/>
              </a:lnSpc>
            </a:pPr>
            <a:r>
              <a:rPr lang="es-ES_tradnl" sz="2800" dirty="0" smtClean="0"/>
              <a:t>3. Formar el tallo (parte más significativa del número) y las hojas ( el resto de las cifras) con las fracciones respectivas.</a:t>
            </a:r>
          </a:p>
          <a:p>
            <a:pPr eaLnBrk="1" hangingPunct="1">
              <a:lnSpc>
                <a:spcPct val="80000"/>
              </a:lnSpc>
            </a:pPr>
            <a:r>
              <a:rPr lang="es-ES_tradnl" sz="2800" dirty="0" smtClean="0"/>
              <a:t>4. Construir el tallo escribiendo verticalmente los dígitos enteros ordenados en forma creciente, asociando a cada uno su hoja respectiva. Los dígitos del tallo están separados de los dígitos de la hoja por medio de una línea vertical, éstas a su vez están ordenadas también. </a:t>
            </a:r>
          </a:p>
          <a:p>
            <a:pPr eaLnBrk="1" hangingPunct="1">
              <a:lnSpc>
                <a:spcPct val="80000"/>
              </a:lnSpc>
              <a:buFont typeface="Wingdings" pitchFamily="2" charset="2"/>
              <a:buNone/>
            </a:pPr>
            <a:endParaRPr lang="es-ES_tradnl" sz="2800" dirty="0" smtClean="0"/>
          </a:p>
        </p:txBody>
      </p:sp>
    </p:spTree>
    <p:extLst>
      <p:ext uri="{BB962C8B-B14F-4D97-AF65-F5344CB8AC3E}">
        <p14:creationId xmlns:p14="http://schemas.microsoft.com/office/powerpoint/2010/main" xmlns="" val="457047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539552" y="620688"/>
            <a:ext cx="7626350" cy="4876800"/>
          </a:xfrm>
        </p:spPr>
        <p:txBody>
          <a:bodyPr>
            <a:normAutofit lnSpcReduction="10000"/>
          </a:bodyPr>
          <a:lstStyle/>
          <a:p>
            <a:pPr eaLnBrk="1" hangingPunct="1">
              <a:lnSpc>
                <a:spcPct val="90000"/>
              </a:lnSpc>
            </a:pPr>
            <a:r>
              <a:rPr lang="es-ES_tradnl" sz="2800" dirty="0" smtClean="0"/>
              <a:t>En términos generales hace visibles las siguientes características: </a:t>
            </a:r>
          </a:p>
          <a:p>
            <a:pPr eaLnBrk="1" hangingPunct="1">
              <a:lnSpc>
                <a:spcPct val="90000"/>
              </a:lnSpc>
            </a:pPr>
            <a:r>
              <a:rPr lang="es-ES_tradnl" sz="2800" dirty="0" smtClean="0"/>
              <a:t>1. Muestra el rango de valores que los datos cubren.</a:t>
            </a:r>
          </a:p>
          <a:p>
            <a:pPr eaLnBrk="1" hangingPunct="1">
              <a:lnSpc>
                <a:spcPct val="90000"/>
              </a:lnSpc>
            </a:pPr>
            <a:r>
              <a:rPr lang="es-ES_tradnl" sz="2800" dirty="0" smtClean="0"/>
              <a:t>2. Determina donde se concentran la mayoría de los datos</a:t>
            </a:r>
          </a:p>
          <a:p>
            <a:pPr eaLnBrk="1" hangingPunct="1">
              <a:lnSpc>
                <a:spcPct val="90000"/>
              </a:lnSpc>
            </a:pPr>
            <a:r>
              <a:rPr lang="es-ES_tradnl" sz="2800" dirty="0" smtClean="0"/>
              <a:t>3. Describen la simetría del conjunto de datos.</a:t>
            </a:r>
          </a:p>
          <a:p>
            <a:pPr eaLnBrk="1" hangingPunct="1">
              <a:lnSpc>
                <a:spcPct val="90000"/>
              </a:lnSpc>
            </a:pPr>
            <a:r>
              <a:rPr lang="es-ES_tradnl" sz="2800" dirty="0" smtClean="0"/>
              <a:t>4. Identifica si existen huecos en la distribución de los datos.</a:t>
            </a:r>
          </a:p>
          <a:p>
            <a:pPr eaLnBrk="1" hangingPunct="1">
              <a:lnSpc>
                <a:spcPct val="90000"/>
              </a:lnSpc>
            </a:pPr>
            <a:r>
              <a:rPr lang="es-ES_tradnl" sz="2800" dirty="0" smtClean="0"/>
              <a:t>5. Señala aquellos valores que claramente se desvían del conjunto de datos. </a:t>
            </a:r>
          </a:p>
        </p:txBody>
      </p:sp>
    </p:spTree>
    <p:extLst>
      <p:ext uri="{BB962C8B-B14F-4D97-AF65-F5344CB8AC3E}">
        <p14:creationId xmlns:p14="http://schemas.microsoft.com/office/powerpoint/2010/main" xmlns="" val="2635259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827584" y="476672"/>
            <a:ext cx="7626350" cy="5903913"/>
          </a:xfrm>
        </p:spPr>
        <p:txBody>
          <a:bodyPr>
            <a:normAutofit lnSpcReduction="10000"/>
          </a:bodyPr>
          <a:lstStyle/>
          <a:p>
            <a:pPr eaLnBrk="1" hangingPunct="1">
              <a:lnSpc>
                <a:spcPct val="80000"/>
              </a:lnSpc>
            </a:pPr>
            <a:r>
              <a:rPr lang="es-ES" sz="2800" dirty="0" smtClean="0"/>
              <a:t>La observación de cualquiera de estos gráficos, el histograma o el diagrama de tallo y hoja, permite extraer ideas de las características generales de la variable representada. </a:t>
            </a:r>
          </a:p>
          <a:p>
            <a:pPr eaLnBrk="1" hangingPunct="1">
              <a:lnSpc>
                <a:spcPct val="80000"/>
              </a:lnSpc>
            </a:pPr>
            <a:endParaRPr lang="es-ES_tradnl" sz="2800" b="1" dirty="0" smtClean="0"/>
          </a:p>
          <a:p>
            <a:pPr eaLnBrk="1" hangingPunct="1">
              <a:lnSpc>
                <a:spcPct val="80000"/>
              </a:lnSpc>
              <a:buFont typeface="Wingdings" pitchFamily="2" charset="2"/>
              <a:buNone/>
            </a:pPr>
            <a:endParaRPr lang="es-ES_tradnl" sz="2800" b="1" dirty="0" smtClean="0"/>
          </a:p>
          <a:p>
            <a:pPr eaLnBrk="1" hangingPunct="1">
              <a:lnSpc>
                <a:spcPct val="80000"/>
              </a:lnSpc>
            </a:pPr>
            <a:r>
              <a:rPr lang="es-ES_tradnl" sz="2800" b="1" dirty="0" smtClean="0"/>
              <a:t>0|99</a:t>
            </a:r>
            <a:br>
              <a:rPr lang="es-ES_tradnl" sz="2800" b="1" dirty="0" smtClean="0"/>
            </a:br>
            <a:r>
              <a:rPr lang="es-ES_tradnl" sz="2800" b="1" dirty="0" smtClean="0"/>
              <a:t>1|001111222223333333444444</a:t>
            </a:r>
            <a:br>
              <a:rPr lang="es-ES_tradnl" sz="2800" b="1" dirty="0" smtClean="0"/>
            </a:br>
            <a:r>
              <a:rPr lang="es-ES_tradnl" sz="2800" b="1" dirty="0" smtClean="0"/>
              <a:t>1|556778</a:t>
            </a:r>
            <a:br>
              <a:rPr lang="es-ES_tradnl" sz="2800" b="1" dirty="0" smtClean="0"/>
            </a:br>
            <a:r>
              <a:rPr lang="es-ES_tradnl" sz="2800" b="1" dirty="0" smtClean="0"/>
              <a:t>2|011222334</a:t>
            </a:r>
            <a:br>
              <a:rPr lang="es-ES_tradnl" sz="2800" b="1" dirty="0" smtClean="0"/>
            </a:br>
            <a:r>
              <a:rPr lang="es-ES_tradnl" sz="2800" b="1" dirty="0" smtClean="0"/>
              <a:t>2|677888899</a:t>
            </a:r>
            <a:br>
              <a:rPr lang="es-ES_tradnl" sz="2800" b="1" dirty="0" smtClean="0"/>
            </a:br>
            <a:r>
              <a:rPr lang="es-ES_tradnl" sz="2800" b="1" dirty="0" smtClean="0"/>
              <a:t>3|00111122234</a:t>
            </a:r>
            <a:br>
              <a:rPr lang="es-ES_tradnl" sz="2800" b="1" dirty="0" smtClean="0"/>
            </a:br>
            <a:r>
              <a:rPr lang="es-ES_tradnl" sz="2800" b="1" dirty="0" smtClean="0"/>
              <a:t>3|5568899</a:t>
            </a:r>
            <a:br>
              <a:rPr lang="es-ES_tradnl" sz="2800" b="1" dirty="0" smtClean="0"/>
            </a:br>
            <a:r>
              <a:rPr lang="es-ES_tradnl" sz="2800" b="1" dirty="0" smtClean="0"/>
              <a:t>4|011122224444</a:t>
            </a:r>
            <a:br>
              <a:rPr lang="es-ES_tradnl" sz="2800" b="1" dirty="0" smtClean="0"/>
            </a:br>
            <a:r>
              <a:rPr lang="es-ES_tradnl" sz="2800" b="1" dirty="0" smtClean="0"/>
              <a:t>4|55566677788888</a:t>
            </a:r>
            <a:br>
              <a:rPr lang="es-ES_tradnl" sz="2800" b="1" dirty="0" smtClean="0"/>
            </a:br>
            <a:r>
              <a:rPr lang="es-ES_tradnl" sz="2800" b="1" dirty="0" smtClean="0"/>
              <a:t>5|0012</a:t>
            </a:r>
          </a:p>
          <a:p>
            <a:pPr eaLnBrk="1" hangingPunct="1">
              <a:lnSpc>
                <a:spcPct val="80000"/>
              </a:lnSpc>
              <a:buFont typeface="Wingdings" pitchFamily="2" charset="2"/>
              <a:buNone/>
            </a:pPr>
            <a:endParaRPr lang="es-ES_tradnl" sz="2800" b="1" dirty="0" smtClean="0"/>
          </a:p>
        </p:txBody>
      </p:sp>
    </p:spTree>
    <p:extLst>
      <p:ext uri="{BB962C8B-B14F-4D97-AF65-F5344CB8AC3E}">
        <p14:creationId xmlns:p14="http://schemas.microsoft.com/office/powerpoint/2010/main" xmlns="" val="2796243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1340768"/>
            <a:ext cx="4263858" cy="3456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545936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836712"/>
            <a:ext cx="4968552" cy="41419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9421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9552" y="548680"/>
            <a:ext cx="8183880" cy="1051560"/>
          </a:xfrm>
        </p:spPr>
        <p:txBody>
          <a:bodyPr/>
          <a:lstStyle/>
          <a:p>
            <a:pPr eaLnBrk="1" hangingPunct="1"/>
            <a:r>
              <a:rPr lang="es-ES" b="1" dirty="0" smtClean="0"/>
              <a:t>Gráfico de caja y bigote</a:t>
            </a:r>
            <a:endParaRPr lang="es-ES_tradnl" b="1" dirty="0" smtClean="0"/>
          </a:p>
        </p:txBody>
      </p:sp>
      <p:sp>
        <p:nvSpPr>
          <p:cNvPr id="29699" name="Rectangle 3"/>
          <p:cNvSpPr>
            <a:spLocks noGrp="1" noChangeArrowheads="1"/>
          </p:cNvSpPr>
          <p:nvPr>
            <p:ph idx="1"/>
          </p:nvPr>
        </p:nvSpPr>
        <p:spPr>
          <a:xfrm>
            <a:off x="611560" y="1772816"/>
            <a:ext cx="7626350" cy="4876800"/>
          </a:xfrm>
        </p:spPr>
        <p:txBody>
          <a:bodyPr/>
          <a:lstStyle/>
          <a:p>
            <a:pPr eaLnBrk="1" hangingPunct="1"/>
            <a:r>
              <a:rPr lang="es-ES_tradnl" sz="3600" dirty="0" smtClean="0"/>
              <a:t>Es un gráfico basado en cinco datos para construirlo: el valor mínimo, el primer cuartil, la mediana, el tercer cuartil, y el valor máximo. Ayuda a visualizar un conjunto de datos.</a:t>
            </a:r>
            <a:r>
              <a:rPr lang="es-ES_tradnl" dirty="0" smtClean="0"/>
              <a:t> </a:t>
            </a:r>
          </a:p>
          <a:p>
            <a:pPr eaLnBrk="1" hangingPunct="1">
              <a:buFont typeface="Wingdings" pitchFamily="2" charset="2"/>
              <a:buNone/>
            </a:pPr>
            <a:r>
              <a:rPr lang="es-ES_tradnl" dirty="0" smtClean="0"/>
              <a:t>  </a:t>
            </a:r>
          </a:p>
        </p:txBody>
      </p:sp>
    </p:spTree>
    <p:extLst>
      <p:ext uri="{BB962C8B-B14F-4D97-AF65-F5344CB8AC3E}">
        <p14:creationId xmlns:p14="http://schemas.microsoft.com/office/powerpoint/2010/main" xmlns="" val="22978788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2060848"/>
            <a:ext cx="7432117" cy="2088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353653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figura1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195736" y="2132856"/>
            <a:ext cx="4152900" cy="1666875"/>
          </a:xfrm>
          <a:noFill/>
        </p:spPr>
      </p:pic>
    </p:spTree>
    <p:extLst>
      <p:ext uri="{BB962C8B-B14F-4D97-AF65-F5344CB8AC3E}">
        <p14:creationId xmlns:p14="http://schemas.microsoft.com/office/powerpoint/2010/main" xmlns="" val="1786946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5696" y="2348880"/>
            <a:ext cx="5480997" cy="2016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5828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124744"/>
            <a:ext cx="7626350" cy="4896544"/>
          </a:xfrm>
        </p:spPr>
        <p:txBody>
          <a:bodyPr>
            <a:normAutofit fontScale="77500" lnSpcReduction="20000"/>
          </a:bodyPr>
          <a:lstStyle/>
          <a:p>
            <a:r>
              <a:rPr lang="es-AR" b="1" dirty="0"/>
              <a:t>Caracteres estadísticos: </a:t>
            </a:r>
            <a:r>
              <a:rPr lang="es-AR" dirty="0"/>
              <a:t>es una propiedad que permite clasificar a los individuos de una población. Se distinguen dos tipos: </a:t>
            </a:r>
          </a:p>
          <a:p>
            <a:r>
              <a:rPr lang="es-AR" i="1" dirty="0"/>
              <a:t>a) </a:t>
            </a:r>
            <a:r>
              <a:rPr lang="es-AR" i="1" dirty="0" smtClean="0"/>
              <a:t>Cualitativos</a:t>
            </a:r>
          </a:p>
          <a:p>
            <a:r>
              <a:rPr lang="es-AR" dirty="0" smtClean="0"/>
              <a:t>Cualidades, </a:t>
            </a:r>
            <a:r>
              <a:rPr lang="es-AR" dirty="0"/>
              <a:t>no se pueden </a:t>
            </a:r>
            <a:r>
              <a:rPr lang="es-AR" dirty="0" smtClean="0"/>
              <a:t>medir. </a:t>
            </a:r>
            <a:r>
              <a:rPr lang="es-AR" dirty="0"/>
              <a:t>Las </a:t>
            </a:r>
            <a:r>
              <a:rPr lang="es-AR" u="sng" dirty="0"/>
              <a:t>modalidades </a:t>
            </a:r>
            <a:r>
              <a:rPr lang="es-AR" dirty="0"/>
              <a:t>son las diferentes situaciones de un </a:t>
            </a:r>
            <a:r>
              <a:rPr lang="es-AR" dirty="0" smtClean="0"/>
              <a:t>carácter </a:t>
            </a:r>
            <a:r>
              <a:rPr lang="es-AR" dirty="0"/>
              <a:t>por ejemplo, las modalidades del carácter profesión podrían ser: ingeniero, economista, psicólogo, informático, periodista … </a:t>
            </a:r>
          </a:p>
          <a:p>
            <a:endParaRPr lang="es-AR" dirty="0" smtClean="0"/>
          </a:p>
          <a:p>
            <a:r>
              <a:rPr lang="es-AR" i="1" dirty="0"/>
              <a:t>b) Cuantitativos. </a:t>
            </a:r>
            <a:r>
              <a:rPr lang="es-AR" dirty="0"/>
              <a:t>Son aquellos que se pueden medir o </a:t>
            </a:r>
            <a:r>
              <a:rPr lang="es-AR" dirty="0" smtClean="0"/>
              <a:t>contar. </a:t>
            </a:r>
            <a:r>
              <a:rPr lang="es-AR" dirty="0"/>
              <a:t>. Ejemplo: talla y peso de un individuo, número de alumnos matriculados en una universidad, número de errores cometidos en una medición, número de días de trabajo en una industria etc.</a:t>
            </a:r>
          </a:p>
          <a:p>
            <a:endParaRPr lang="es-AR" dirty="0"/>
          </a:p>
        </p:txBody>
      </p:sp>
    </p:spTree>
    <p:extLst>
      <p:ext uri="{BB962C8B-B14F-4D97-AF65-F5344CB8AC3E}">
        <p14:creationId xmlns:p14="http://schemas.microsoft.com/office/powerpoint/2010/main" xmlns="" val="15813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79712" y="764704"/>
            <a:ext cx="4676775" cy="4891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634230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980728"/>
            <a:ext cx="5688632" cy="4375870"/>
          </a:xfrm>
          <a:prstGeom prst="rect">
            <a:avLst/>
          </a:prstGeom>
          <a:noFill/>
          <a:ln>
            <a:noFill/>
          </a:ln>
          <a:effectLst>
            <a:outerShdw blurRad="50800" dist="50800" dir="5400000" sx="67000" sy="67000" algn="ctr" rotWithShape="0">
              <a:srgbClr val="000000">
                <a:alpha val="67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959802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1043608" y="908720"/>
            <a:ext cx="7626350" cy="4687888"/>
          </a:xfrm>
        </p:spPr>
        <p:txBody>
          <a:bodyPr/>
          <a:lstStyle/>
          <a:p>
            <a:pPr eaLnBrk="1" hangingPunct="1"/>
            <a:r>
              <a:rPr lang="es-ES_tradnl" dirty="0" smtClean="0"/>
              <a:t>Es posible introducir algunas variaciones en la construcción de estos diagramas, dependiendo del tipo de estudio y de la información disponible. </a:t>
            </a:r>
          </a:p>
          <a:p>
            <a:pPr eaLnBrk="1" hangingPunct="1"/>
            <a:r>
              <a:rPr lang="es-ES_tradnl" dirty="0" smtClean="0"/>
              <a:t>La caja o rectángulo contiene un porcentaje de la muestra y puede construirse con diferentes rangos de variación. </a:t>
            </a:r>
          </a:p>
          <a:p>
            <a:pPr eaLnBrk="1" hangingPunct="1"/>
            <a:r>
              <a:rPr lang="es-ES_tradnl" dirty="0" smtClean="0"/>
              <a:t>Es recomendable señalar con una marca los valores atípicos.</a:t>
            </a:r>
          </a:p>
        </p:txBody>
      </p:sp>
    </p:spTree>
    <p:extLst>
      <p:ext uri="{BB962C8B-B14F-4D97-AF65-F5344CB8AC3E}">
        <p14:creationId xmlns:p14="http://schemas.microsoft.com/office/powerpoint/2010/main" xmlns="" val="35348188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908720"/>
            <a:ext cx="7564437" cy="1143000"/>
          </a:xfrm>
        </p:spPr>
        <p:txBody>
          <a:bodyPr>
            <a:normAutofit fontScale="90000"/>
          </a:bodyPr>
          <a:lstStyle/>
          <a:p>
            <a:r>
              <a:rPr lang="es-ES" b="1" dirty="0" smtClean="0"/>
              <a:t>CARACTERÍSTICAS de una muestra</a:t>
            </a:r>
            <a:r>
              <a:rPr lang="es-AR" dirty="0"/>
              <a:t/>
            </a:r>
            <a:br>
              <a:rPr lang="es-AR" dirty="0"/>
            </a:br>
            <a:endParaRPr lang="es-AR" dirty="0"/>
          </a:p>
        </p:txBody>
      </p:sp>
      <p:sp>
        <p:nvSpPr>
          <p:cNvPr id="3" name="2 Marcador de contenido"/>
          <p:cNvSpPr>
            <a:spLocks noGrp="1"/>
          </p:cNvSpPr>
          <p:nvPr>
            <p:ph idx="1"/>
          </p:nvPr>
        </p:nvSpPr>
        <p:spPr>
          <a:xfrm>
            <a:off x="539552" y="1916832"/>
            <a:ext cx="8183880" cy="4187952"/>
          </a:xfrm>
        </p:spPr>
        <p:txBody>
          <a:bodyPr/>
          <a:lstStyle/>
          <a:p>
            <a:r>
              <a:rPr lang="es-ES" b="1" dirty="0" smtClean="0"/>
              <a:t>MEDIDAS </a:t>
            </a:r>
            <a:r>
              <a:rPr lang="es-ES" b="1" dirty="0"/>
              <a:t>DE </a:t>
            </a:r>
            <a:r>
              <a:rPr lang="es-ES" b="1" dirty="0" smtClean="0"/>
              <a:t>TENDENCIA </a:t>
            </a:r>
            <a:r>
              <a:rPr lang="es-ES" b="1" dirty="0"/>
              <a:t>CENTRAL</a:t>
            </a:r>
            <a:endParaRPr lang="es-AR" dirty="0"/>
          </a:p>
          <a:p>
            <a:r>
              <a:rPr lang="es-ES" b="1" dirty="0" smtClean="0"/>
              <a:t>MEDIDAS </a:t>
            </a:r>
            <a:r>
              <a:rPr lang="es-ES" b="1" dirty="0"/>
              <a:t>DE DISPERSIÓN</a:t>
            </a:r>
            <a:endParaRPr lang="es-AR" dirty="0"/>
          </a:p>
          <a:p>
            <a:r>
              <a:rPr lang="es-ES" b="1" dirty="0" smtClean="0"/>
              <a:t>MEDIDAS </a:t>
            </a:r>
            <a:r>
              <a:rPr lang="es-ES" b="1" dirty="0"/>
              <a:t>DE </a:t>
            </a:r>
            <a:r>
              <a:rPr lang="es-ES" b="1" dirty="0" smtClean="0"/>
              <a:t>FORMA</a:t>
            </a:r>
          </a:p>
          <a:p>
            <a:pPr lvl="1"/>
            <a:r>
              <a:rPr lang="es-ES" b="1" dirty="0" smtClean="0"/>
              <a:t>ASIMETRIA</a:t>
            </a:r>
          </a:p>
          <a:p>
            <a:pPr lvl="1"/>
            <a:r>
              <a:rPr lang="es-ES" b="1" dirty="0" smtClean="0"/>
              <a:t>CURTOSIS</a:t>
            </a:r>
            <a:endParaRPr lang="es-AR" dirty="0"/>
          </a:p>
          <a:p>
            <a:pPr marL="0" indent="0">
              <a:buNone/>
            </a:pPr>
            <a:endParaRPr lang="es-AR" dirty="0"/>
          </a:p>
          <a:p>
            <a:pPr marL="0" indent="0">
              <a:buNone/>
            </a:pPr>
            <a:r>
              <a:rPr lang="es-ES" dirty="0"/>
              <a:t> </a:t>
            </a:r>
            <a:endParaRPr lang="es-AR" dirty="0"/>
          </a:p>
          <a:p>
            <a:pPr marL="0" indent="0">
              <a:buNone/>
            </a:pPr>
            <a:endParaRPr lang="es-AR" dirty="0"/>
          </a:p>
          <a:p>
            <a:pPr marL="0" indent="0">
              <a:buNone/>
            </a:pPr>
            <a:r>
              <a:rPr lang="es-ES" b="1" i="1" dirty="0"/>
              <a:t> </a:t>
            </a:r>
            <a:endParaRPr lang="es-AR" dirty="0"/>
          </a:p>
          <a:p>
            <a:endParaRPr lang="es-AR" dirty="0"/>
          </a:p>
        </p:txBody>
      </p:sp>
    </p:spTree>
    <p:extLst>
      <p:ext uri="{BB962C8B-B14F-4D97-AF65-F5344CB8AC3E}">
        <p14:creationId xmlns:p14="http://schemas.microsoft.com/office/powerpoint/2010/main" xmlns="" val="29477828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89781" y="764704"/>
            <a:ext cx="7564437" cy="1143000"/>
          </a:xfrm>
        </p:spPr>
        <p:txBody>
          <a:bodyPr>
            <a:normAutofit fontScale="90000"/>
          </a:bodyPr>
          <a:lstStyle/>
          <a:p>
            <a:r>
              <a:rPr lang="es-ES" b="1" dirty="0"/>
              <a:t>MEDIDAS DE </a:t>
            </a:r>
            <a:r>
              <a:rPr lang="es-ES" b="1" dirty="0" smtClean="0"/>
              <a:t>TENDENCIA </a:t>
            </a:r>
            <a:r>
              <a:rPr lang="es-ES" b="1" dirty="0"/>
              <a:t>CENTRAL</a:t>
            </a:r>
            <a:r>
              <a:rPr lang="es-AR" dirty="0"/>
              <a:t/>
            </a:r>
            <a:br>
              <a:rPr lang="es-AR" dirty="0"/>
            </a:br>
            <a:endParaRPr lang="es-AR" dirty="0"/>
          </a:p>
        </p:txBody>
      </p:sp>
      <p:sp>
        <p:nvSpPr>
          <p:cNvPr id="3" name="2 Marcador de contenido"/>
          <p:cNvSpPr>
            <a:spLocks noGrp="1"/>
          </p:cNvSpPr>
          <p:nvPr>
            <p:ph idx="1"/>
          </p:nvPr>
        </p:nvSpPr>
        <p:spPr>
          <a:xfrm>
            <a:off x="480060" y="1988840"/>
            <a:ext cx="8183880" cy="4187952"/>
          </a:xfrm>
        </p:spPr>
        <p:txBody>
          <a:bodyPr/>
          <a:lstStyle/>
          <a:p>
            <a:r>
              <a:rPr lang="es-ES" b="1" dirty="0"/>
              <a:t>Promedios</a:t>
            </a:r>
            <a:endParaRPr lang="es-AR" dirty="0"/>
          </a:p>
          <a:p>
            <a:r>
              <a:rPr lang="es-ES" dirty="0"/>
              <a:t> </a:t>
            </a:r>
            <a:endParaRPr lang="es-AR" dirty="0"/>
          </a:p>
          <a:p>
            <a:r>
              <a:rPr lang="es-ES" dirty="0"/>
              <a:t>La </a:t>
            </a:r>
            <a:r>
              <a:rPr lang="es-ES" b="1" dirty="0"/>
              <a:t>media aritmética</a:t>
            </a:r>
            <a:r>
              <a:rPr lang="es-ES" dirty="0"/>
              <a:t> </a:t>
            </a:r>
            <a:endParaRPr lang="es-AR"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3767376558"/>
              </p:ext>
            </p:extLst>
          </p:nvPr>
        </p:nvGraphicFramePr>
        <p:xfrm>
          <a:off x="2627784" y="3645024"/>
          <a:ext cx="2119288" cy="2056026"/>
        </p:xfrm>
        <a:graphic>
          <a:graphicData uri="http://schemas.openxmlformats.org/presentationml/2006/ole">
            <p:oleObj spid="_x0000_s14347" name="Ecuación" r:id="rId3" imgW="634725" imgH="622030" progId="Equation.3">
              <p:embed/>
            </p:oleObj>
          </a:graphicData>
        </a:graphic>
      </p:graphicFrame>
    </p:spTree>
    <p:extLst>
      <p:ext uri="{BB962C8B-B14F-4D97-AF65-F5344CB8AC3E}">
        <p14:creationId xmlns:p14="http://schemas.microsoft.com/office/powerpoint/2010/main" xmlns="" val="1134143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672" y="2564904"/>
            <a:ext cx="7269591" cy="2016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78248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Propiedades</a:t>
            </a:r>
            <a:endParaRPr lang="es-A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3771457266"/>
              </p:ext>
            </p:extLst>
          </p:nvPr>
        </p:nvGraphicFramePr>
        <p:xfrm>
          <a:off x="4067944" y="2204864"/>
          <a:ext cx="723900" cy="257175"/>
        </p:xfrm>
        <a:graphic>
          <a:graphicData uri="http://schemas.openxmlformats.org/presentationml/2006/ole">
            <p:oleObj spid="_x0000_s16425" name="Ecuación" r:id="rId3" imgW="723586" imgH="253890" progId="Equation.3">
              <p:embed/>
            </p:oleObj>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7" name="6 Objeto"/>
          <p:cNvGraphicFramePr>
            <a:graphicFrameLocks noChangeAspect="1"/>
          </p:cNvGraphicFramePr>
          <p:nvPr>
            <p:extLst>
              <p:ext uri="{D42A27DB-BD31-4B8C-83A1-F6EECF244321}">
                <p14:modId xmlns:p14="http://schemas.microsoft.com/office/powerpoint/2010/main" xmlns="" val="1118729416"/>
              </p:ext>
            </p:extLst>
          </p:nvPr>
        </p:nvGraphicFramePr>
        <p:xfrm>
          <a:off x="4355976" y="3645024"/>
          <a:ext cx="942975" cy="257175"/>
        </p:xfrm>
        <a:graphic>
          <a:graphicData uri="http://schemas.openxmlformats.org/presentationml/2006/ole">
            <p:oleObj spid="_x0000_s16426" name="Ecuación" r:id="rId4" imgW="939392" imgH="253890" progId="Equation.3">
              <p:embed/>
            </p:oleObj>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8 Objeto"/>
          <p:cNvGraphicFramePr>
            <a:graphicFrameLocks noChangeAspect="1"/>
          </p:cNvGraphicFramePr>
          <p:nvPr>
            <p:extLst>
              <p:ext uri="{D42A27DB-BD31-4B8C-83A1-F6EECF244321}">
                <p14:modId xmlns:p14="http://schemas.microsoft.com/office/powerpoint/2010/main" xmlns="" val="4241627233"/>
              </p:ext>
            </p:extLst>
          </p:nvPr>
        </p:nvGraphicFramePr>
        <p:xfrm>
          <a:off x="4427984" y="5373216"/>
          <a:ext cx="1409700" cy="257175"/>
        </p:xfrm>
        <a:graphic>
          <a:graphicData uri="http://schemas.openxmlformats.org/presentationml/2006/ole">
            <p:oleObj spid="_x0000_s16427" name="Ecuación" r:id="rId5" imgW="1409088" imgH="253890" progId="Equation.3">
              <p:embed/>
            </p:oleObj>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11" name="10 Objeto"/>
          <p:cNvGraphicFramePr>
            <a:graphicFrameLocks noChangeAspect="1"/>
          </p:cNvGraphicFramePr>
          <p:nvPr>
            <p:extLst>
              <p:ext uri="{D42A27DB-BD31-4B8C-83A1-F6EECF244321}">
                <p14:modId xmlns:p14="http://schemas.microsoft.com/office/powerpoint/2010/main" xmlns="" val="1946762588"/>
              </p:ext>
            </p:extLst>
          </p:nvPr>
        </p:nvGraphicFramePr>
        <p:xfrm>
          <a:off x="5004048" y="6381328"/>
          <a:ext cx="1590675" cy="390525"/>
        </p:xfrm>
        <a:graphic>
          <a:graphicData uri="http://schemas.openxmlformats.org/presentationml/2006/ole">
            <p:oleObj spid="_x0000_s16428" name="Ecuación" r:id="rId6" imgW="1586811" imgH="393529" progId="Equation.3">
              <p:embed/>
            </p:oleObj>
          </a:graphicData>
        </a:graphic>
      </p:graphicFrame>
    </p:spTree>
    <p:extLst>
      <p:ext uri="{BB962C8B-B14F-4D97-AF65-F5344CB8AC3E}">
        <p14:creationId xmlns:p14="http://schemas.microsoft.com/office/powerpoint/2010/main" xmlns="" val="1691108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Media Geométrica</a:t>
            </a:r>
            <a:endParaRPr lang="es-A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2909327752"/>
              </p:ext>
            </p:extLst>
          </p:nvPr>
        </p:nvGraphicFramePr>
        <p:xfrm>
          <a:off x="4283967" y="2852936"/>
          <a:ext cx="2013651" cy="648072"/>
        </p:xfrm>
        <a:graphic>
          <a:graphicData uri="http://schemas.openxmlformats.org/presentationml/2006/ole">
            <p:oleObj spid="_x0000_s17429" name="Ecuación" r:id="rId3" imgW="825142" imgH="266584" progId="Equation.3">
              <p:embed/>
            </p:oleObj>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7" name="6 Objeto"/>
          <p:cNvGraphicFramePr>
            <a:graphicFrameLocks noChangeAspect="1"/>
          </p:cNvGraphicFramePr>
          <p:nvPr>
            <p:extLst>
              <p:ext uri="{D42A27DB-BD31-4B8C-83A1-F6EECF244321}">
                <p14:modId xmlns:p14="http://schemas.microsoft.com/office/powerpoint/2010/main" xmlns="" val="2937481407"/>
              </p:ext>
            </p:extLst>
          </p:nvPr>
        </p:nvGraphicFramePr>
        <p:xfrm>
          <a:off x="2771800" y="3789040"/>
          <a:ext cx="5003678" cy="792088"/>
        </p:xfrm>
        <a:graphic>
          <a:graphicData uri="http://schemas.openxmlformats.org/presentationml/2006/ole">
            <p:oleObj spid="_x0000_s17430" name="Ecuación" r:id="rId4" imgW="2463800" imgH="393700" progId="Equation.3">
              <p:embed/>
            </p:oleObj>
          </a:graphicData>
        </a:graphic>
      </p:graphicFrame>
    </p:spTree>
    <p:extLst>
      <p:ext uri="{BB962C8B-B14F-4D97-AF65-F5344CB8AC3E}">
        <p14:creationId xmlns:p14="http://schemas.microsoft.com/office/powerpoint/2010/main" xmlns="" val="3227374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Propiedades</a:t>
            </a:r>
            <a:endParaRPr lang="es-AR" dirty="0"/>
          </a:p>
        </p:txBody>
      </p:sp>
      <p:sp>
        <p:nvSpPr>
          <p:cNvPr id="3" name="2 Marcador de contenido"/>
          <p:cNvSpPr>
            <a:spLocks noGrp="1"/>
          </p:cNvSpPr>
          <p:nvPr>
            <p:ph idx="1"/>
          </p:nvPr>
        </p:nvSpPr>
        <p:spPr/>
        <p:txBody>
          <a:bodyPr/>
          <a:lstStyle/>
          <a:p>
            <a:pPr lvl="0"/>
            <a:r>
              <a:rPr lang="es-ES" dirty="0" smtClean="0"/>
              <a:t>está </a:t>
            </a:r>
            <a:r>
              <a:rPr lang="es-ES" dirty="0"/>
              <a:t>menos afectada por valores extremos.</a:t>
            </a:r>
            <a:endParaRPr lang="es-AR" dirty="0"/>
          </a:p>
          <a:p>
            <a:r>
              <a:rPr lang="es-ES" dirty="0" smtClean="0"/>
              <a:t>para </a:t>
            </a:r>
            <a:r>
              <a:rPr lang="es-ES" dirty="0"/>
              <a:t>cualquier serie es siempre menor que la media aritmética.</a:t>
            </a:r>
            <a:endParaRPr lang="es-AR" dirty="0"/>
          </a:p>
          <a:p>
            <a:r>
              <a:rPr lang="es-ES" dirty="0" smtClean="0"/>
              <a:t>es </a:t>
            </a:r>
            <a:r>
              <a:rPr lang="es-ES" dirty="0"/>
              <a:t>muy útil en el cálculo de </a:t>
            </a:r>
            <a:r>
              <a:rPr lang="es-ES" i="1" dirty="0"/>
              <a:t>números índice.</a:t>
            </a:r>
            <a:endParaRPr lang="es-AR" dirty="0"/>
          </a:p>
          <a:p>
            <a:r>
              <a:rPr lang="es-ES" dirty="0" smtClean="0"/>
              <a:t>se </a:t>
            </a:r>
            <a:r>
              <a:rPr lang="es-ES" dirty="0"/>
              <a:t>puede manipular algebraicamente.</a:t>
            </a:r>
            <a:endParaRPr lang="es-AR" dirty="0"/>
          </a:p>
          <a:p>
            <a:r>
              <a:rPr lang="es-ES" dirty="0" smtClean="0"/>
              <a:t>no </a:t>
            </a:r>
            <a:r>
              <a:rPr lang="es-ES" dirty="0"/>
              <a:t>es muy conocida y no puede evaluarse cuando hay datos negativos o ceros.</a:t>
            </a:r>
            <a:endParaRPr lang="es-AR" dirty="0"/>
          </a:p>
          <a:p>
            <a:endParaRPr lang="es-AR" dirty="0"/>
          </a:p>
        </p:txBody>
      </p:sp>
    </p:spTree>
    <p:extLst>
      <p:ext uri="{BB962C8B-B14F-4D97-AF65-F5344CB8AC3E}">
        <p14:creationId xmlns:p14="http://schemas.microsoft.com/office/powerpoint/2010/main" xmlns="" val="4094860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Media </a:t>
            </a:r>
            <a:r>
              <a:rPr lang="es-ES" b="1" dirty="0" smtClean="0"/>
              <a:t>armónica</a:t>
            </a:r>
            <a:endParaRPr lang="es-AR" dirty="0"/>
          </a:p>
        </p:txBody>
      </p:sp>
      <p:graphicFrame>
        <p:nvGraphicFramePr>
          <p:cNvPr id="4" name="3 Objeto"/>
          <p:cNvGraphicFramePr>
            <a:graphicFrameLocks noChangeAspect="1"/>
          </p:cNvGraphicFramePr>
          <p:nvPr>
            <p:extLst>
              <p:ext uri="{D42A27DB-BD31-4B8C-83A1-F6EECF244321}">
                <p14:modId xmlns:p14="http://schemas.microsoft.com/office/powerpoint/2010/main" xmlns="" val="1248041503"/>
              </p:ext>
            </p:extLst>
          </p:nvPr>
        </p:nvGraphicFramePr>
        <p:xfrm>
          <a:off x="2987823" y="2996952"/>
          <a:ext cx="3660407" cy="1440160"/>
        </p:xfrm>
        <a:graphic>
          <a:graphicData uri="http://schemas.openxmlformats.org/presentationml/2006/ole">
            <p:oleObj spid="_x0000_s18443" name="Ecuación" r:id="rId3" imgW="1498600" imgH="609600" progId="Equation.3">
              <p:embed/>
            </p:oleObj>
          </a:graphicData>
        </a:graphic>
      </p:graphicFrame>
    </p:spTree>
    <p:extLst>
      <p:ext uri="{BB962C8B-B14F-4D97-AF65-F5344CB8AC3E}">
        <p14:creationId xmlns:p14="http://schemas.microsoft.com/office/powerpoint/2010/main" xmlns="" val="254979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En el ordenamiento de los datos se deberá hacer la distinción entre datos o variables de </a:t>
            </a:r>
            <a:r>
              <a:rPr lang="es-ES" b="1" dirty="0"/>
              <a:t>tipo continuo y discreto</a:t>
            </a:r>
            <a:r>
              <a:rPr lang="es-ES" dirty="0"/>
              <a:t>.</a:t>
            </a:r>
            <a:endParaRPr lang="es-AR" dirty="0"/>
          </a:p>
          <a:p>
            <a:pPr marL="0" indent="0">
              <a:buNone/>
            </a:pPr>
            <a:endParaRPr lang="es-AR" dirty="0"/>
          </a:p>
          <a:p>
            <a:r>
              <a:rPr lang="es-ES" dirty="0"/>
              <a:t>La forma de la distribución de los datos (de una variable) se denomina </a:t>
            </a:r>
            <a:r>
              <a:rPr lang="es-ES" i="1" dirty="0"/>
              <a:t>distribución de frecuencias</a:t>
            </a:r>
            <a:r>
              <a:rPr lang="es-ES" dirty="0"/>
              <a:t>. </a:t>
            </a:r>
            <a:endParaRPr lang="es-AR" dirty="0"/>
          </a:p>
          <a:p>
            <a:pPr marL="0" indent="0">
              <a:buNone/>
            </a:pPr>
            <a:endParaRPr lang="es-AR" dirty="0"/>
          </a:p>
          <a:p>
            <a:endParaRPr lang="es-AR" dirty="0"/>
          </a:p>
        </p:txBody>
      </p:sp>
    </p:spTree>
    <p:extLst>
      <p:ext uri="{BB962C8B-B14F-4D97-AF65-F5344CB8AC3E}">
        <p14:creationId xmlns:p14="http://schemas.microsoft.com/office/powerpoint/2010/main" xmlns="" val="29291784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b="1" dirty="0"/>
              <a:t>Observaciones sobre la media Geométrica y la media Armónica</a:t>
            </a:r>
            <a:r>
              <a:rPr lang="es-AR" sz="3600" b="1" dirty="0"/>
              <a:t/>
            </a:r>
            <a:br>
              <a:rPr lang="es-AR" sz="3600" b="1" dirty="0"/>
            </a:br>
            <a:endParaRPr lang="es-AR" sz="3600" dirty="0"/>
          </a:p>
        </p:txBody>
      </p:sp>
      <p:sp>
        <p:nvSpPr>
          <p:cNvPr id="3" name="2 Marcador de contenido"/>
          <p:cNvSpPr>
            <a:spLocks noGrp="1"/>
          </p:cNvSpPr>
          <p:nvPr>
            <p:ph idx="1"/>
          </p:nvPr>
        </p:nvSpPr>
        <p:spPr>
          <a:xfrm>
            <a:off x="1544163" y="1196752"/>
            <a:ext cx="7626350" cy="4114800"/>
          </a:xfrm>
        </p:spPr>
        <p:txBody>
          <a:bodyPr>
            <a:normAutofit fontScale="85000" lnSpcReduction="10000"/>
          </a:bodyPr>
          <a:lstStyle/>
          <a:p>
            <a:r>
              <a:rPr lang="es-ES_tradnl" sz="2800" dirty="0"/>
              <a:t>El empleo de la media geométrica o de la armónica equivale a una transformación de la variable en log x </a:t>
            </a:r>
            <a:r>
              <a:rPr lang="es-ES_tradnl" sz="2800" dirty="0" err="1"/>
              <a:t>ó</a:t>
            </a:r>
            <a:r>
              <a:rPr lang="es-ES_tradnl" sz="2800" dirty="0"/>
              <a:t> 1/x , respectivamente, y el cálculo de la media aritmética de la nueva variable; por ejemplo, si la variable abarca un campo de variación muy grande, tal como el porcentaje de impureza de un producto químico, por lo general alrededor del 0.1%, pero que en ocasiones llega incluso al 1% o más, puede ser ventajoso el empleo de log x en lugar de x para obtener una distribución más simétrica. </a:t>
            </a:r>
            <a:endParaRPr lang="es-AR" sz="2800" dirty="0"/>
          </a:p>
          <a:p>
            <a:endParaRPr lang="es-AR" sz="2800" dirty="0"/>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39952" y="5949280"/>
            <a:ext cx="1770062" cy="820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89455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4621" y="764704"/>
            <a:ext cx="7564437" cy="1143000"/>
          </a:xfrm>
        </p:spPr>
        <p:txBody>
          <a:bodyPr/>
          <a:lstStyle/>
          <a:p>
            <a:r>
              <a:rPr lang="es-ES" b="1" dirty="0"/>
              <a:t>Medidas de ubicación</a:t>
            </a:r>
            <a:r>
              <a:rPr lang="es-AR" dirty="0"/>
              <a:t/>
            </a:r>
            <a:br>
              <a:rPr lang="es-AR" dirty="0"/>
            </a:br>
            <a:r>
              <a:rPr lang="es-ES" dirty="0"/>
              <a:t> </a:t>
            </a:r>
            <a:r>
              <a:rPr lang="es-AR" dirty="0"/>
              <a:t/>
            </a:r>
            <a:br>
              <a:rPr lang="es-AR" dirty="0"/>
            </a:br>
            <a:endParaRPr lang="es-AR" dirty="0"/>
          </a:p>
        </p:txBody>
      </p:sp>
      <p:sp>
        <p:nvSpPr>
          <p:cNvPr id="3" name="2 Marcador de contenido"/>
          <p:cNvSpPr>
            <a:spLocks noGrp="1"/>
          </p:cNvSpPr>
          <p:nvPr>
            <p:ph idx="1"/>
          </p:nvPr>
        </p:nvSpPr>
        <p:spPr/>
        <p:txBody>
          <a:bodyPr/>
          <a:lstStyle/>
          <a:p>
            <a:r>
              <a:rPr lang="es-ES" b="1" dirty="0"/>
              <a:t>Modo</a:t>
            </a:r>
            <a:endParaRPr lang="es-A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4258430989"/>
              </p:ext>
            </p:extLst>
          </p:nvPr>
        </p:nvGraphicFramePr>
        <p:xfrm>
          <a:off x="3238499" y="2636912"/>
          <a:ext cx="3360373" cy="1080120"/>
        </p:xfrm>
        <a:graphic>
          <a:graphicData uri="http://schemas.openxmlformats.org/presentationml/2006/ole">
            <p:oleObj spid="_x0000_s20501" name="Ecuación" r:id="rId3" imgW="1333500" imgH="431800" progId="Equation.3">
              <p:embed/>
            </p:oleObj>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7" name="6 Objeto"/>
          <p:cNvGraphicFramePr>
            <a:graphicFrameLocks noChangeAspect="1"/>
          </p:cNvGraphicFramePr>
          <p:nvPr>
            <p:extLst>
              <p:ext uri="{D42A27DB-BD31-4B8C-83A1-F6EECF244321}">
                <p14:modId xmlns:p14="http://schemas.microsoft.com/office/powerpoint/2010/main" xmlns="" val="1681830601"/>
              </p:ext>
            </p:extLst>
          </p:nvPr>
        </p:nvGraphicFramePr>
        <p:xfrm>
          <a:off x="4211960" y="4653136"/>
          <a:ext cx="2891521" cy="936104"/>
        </p:xfrm>
        <a:graphic>
          <a:graphicData uri="http://schemas.openxmlformats.org/presentationml/2006/ole">
            <p:oleObj spid="_x0000_s20502" name="Ecuación" r:id="rId4" imgW="1320227" imgH="431613" progId="Equation.3">
              <p:embed/>
            </p:oleObj>
          </a:graphicData>
        </a:graphic>
      </p:graphicFrame>
    </p:spTree>
    <p:extLst>
      <p:ext uri="{BB962C8B-B14F-4D97-AF65-F5344CB8AC3E}">
        <p14:creationId xmlns:p14="http://schemas.microsoft.com/office/powerpoint/2010/main" xmlns="" val="3556427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Mediana</a:t>
            </a:r>
            <a:r>
              <a:rPr lang="es-AR" dirty="0"/>
              <a:t/>
            </a:r>
            <a:br>
              <a:rPr lang="es-AR" dirty="0"/>
            </a:br>
            <a:endParaRPr lang="es-AR" dirty="0"/>
          </a:p>
        </p:txBody>
      </p:sp>
      <p:sp>
        <p:nvSpPr>
          <p:cNvPr id="3" name="2 Marcador de contenido"/>
          <p:cNvSpPr>
            <a:spLocks noGrp="1"/>
          </p:cNvSpPr>
          <p:nvPr>
            <p:ph idx="1"/>
          </p:nvPr>
        </p:nvSpPr>
        <p:spPr/>
        <p:txBody>
          <a:bodyPr/>
          <a:lstStyle/>
          <a:p>
            <a:r>
              <a:rPr lang="es-AR" u="sng" dirty="0"/>
              <a:t>Variables discretas:</a:t>
            </a:r>
            <a:endParaRPr lang="es-AR" dirty="0"/>
          </a:p>
          <a:p>
            <a:pPr marL="0" indent="0">
              <a:buNone/>
            </a:pPr>
            <a:endParaRPr lang="es-AR" dirty="0"/>
          </a:p>
          <a:p>
            <a:r>
              <a:rPr lang="es-AR" dirty="0"/>
              <a:t>- Si el número de datos es impar </a:t>
            </a:r>
            <a:r>
              <a:rPr lang="es-AR" dirty="0" err="1"/>
              <a:t>Mna</a:t>
            </a:r>
            <a:r>
              <a:rPr lang="es-AR" dirty="0"/>
              <a:t>.</a:t>
            </a:r>
            <a:r>
              <a:rPr lang="es-AR" baseline="-25000" dirty="0"/>
              <a:t> </a:t>
            </a:r>
            <a:r>
              <a:rPr lang="es-AR" dirty="0"/>
              <a:t>es el valor central. </a:t>
            </a:r>
          </a:p>
          <a:p>
            <a:r>
              <a:rPr lang="es-AR" dirty="0"/>
              <a:t>- Si el número de datos es par </a:t>
            </a:r>
            <a:r>
              <a:rPr lang="es-AR" dirty="0" err="1"/>
              <a:t>Mna</a:t>
            </a:r>
            <a:r>
              <a:rPr lang="es-AR" dirty="0"/>
              <a:t>.</a:t>
            </a:r>
            <a:r>
              <a:rPr lang="es-AR" baseline="-25000" dirty="0"/>
              <a:t> </a:t>
            </a:r>
            <a:r>
              <a:rPr lang="es-AR" dirty="0"/>
              <a:t>es la semisuma de los valores centrales. </a:t>
            </a:r>
          </a:p>
          <a:p>
            <a:endParaRPr lang="es-AR" dirty="0"/>
          </a:p>
        </p:txBody>
      </p:sp>
    </p:spTree>
    <p:extLst>
      <p:ext uri="{BB962C8B-B14F-4D97-AF65-F5344CB8AC3E}">
        <p14:creationId xmlns:p14="http://schemas.microsoft.com/office/powerpoint/2010/main" xmlns="" val="2753730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03648" y="620688"/>
            <a:ext cx="7626350" cy="4114800"/>
          </a:xfrm>
        </p:spPr>
        <p:txBody>
          <a:bodyPr/>
          <a:lstStyle/>
          <a:p>
            <a:r>
              <a:rPr lang="es-AR" dirty="0"/>
              <a:t>si hay frecuencias:</a:t>
            </a:r>
          </a:p>
          <a:p>
            <a:pPr marL="0" indent="0">
              <a:buNone/>
            </a:pPr>
            <a:endParaRPr lang="es-AR" dirty="0"/>
          </a:p>
          <a:p>
            <a:r>
              <a:rPr lang="es-AR" dirty="0"/>
              <a:t>- Se calcula N/2 y </a:t>
            </a:r>
            <a:r>
              <a:rPr lang="es-AR" dirty="0" smtClean="0"/>
              <a:t>obtienen Ni: </a:t>
            </a:r>
            <a:r>
              <a:rPr lang="es-AR" dirty="0"/>
              <a:t>frecuencias acumuladas </a:t>
            </a:r>
          </a:p>
          <a:p>
            <a:r>
              <a:rPr lang="es-AR" dirty="0"/>
              <a:t>- Se observa cual es la primera Ni que supera o iguala a N/2, distinguiéndose dos casos:</a:t>
            </a:r>
          </a:p>
          <a:p>
            <a:r>
              <a:rPr lang="es-AR" dirty="0"/>
              <a:t>- Si existe un valor de x</a:t>
            </a:r>
            <a:r>
              <a:rPr lang="es-AR" baseline="-25000" dirty="0"/>
              <a:t>i</a:t>
            </a:r>
            <a:r>
              <a:rPr lang="es-AR" dirty="0"/>
              <a:t> tal que N</a:t>
            </a:r>
            <a:r>
              <a:rPr lang="es-AR" baseline="-25000" dirty="0"/>
              <a:t>i-1</a:t>
            </a:r>
            <a:r>
              <a:rPr lang="es-AR" i="1" dirty="0"/>
              <a:t> &lt; </a:t>
            </a:r>
            <a:r>
              <a:rPr lang="es-AR" dirty="0"/>
              <a:t>N/2&lt; N</a:t>
            </a:r>
            <a:r>
              <a:rPr lang="es-AR" baseline="-25000" dirty="0"/>
              <a:t>i</a:t>
            </a:r>
            <a:r>
              <a:rPr lang="es-AR" dirty="0"/>
              <a:t>, entonces se toma </a:t>
            </a:r>
            <a:r>
              <a:rPr lang="es-AR" dirty="0" smtClean="0"/>
              <a:t>como </a:t>
            </a:r>
            <a:r>
              <a:rPr lang="es-AR" i="1" dirty="0" smtClean="0"/>
              <a:t> </a:t>
            </a:r>
            <a:r>
              <a:rPr lang="es-AR" i="1" dirty="0" err="1"/>
              <a:t>Mna</a:t>
            </a:r>
            <a:r>
              <a:rPr lang="es-AR" i="1" dirty="0"/>
              <a:t>. </a:t>
            </a:r>
            <a:r>
              <a:rPr lang="es-AR" dirty="0"/>
              <a:t>= </a:t>
            </a:r>
            <a:r>
              <a:rPr lang="es-AR" i="1" dirty="0"/>
              <a:t>x</a:t>
            </a:r>
            <a:r>
              <a:rPr lang="es-AR" i="1" baseline="-25000" dirty="0"/>
              <a:t>i</a:t>
            </a:r>
            <a:endParaRPr lang="es-AR" dirty="0"/>
          </a:p>
          <a:p>
            <a:r>
              <a:rPr lang="es-AR" dirty="0"/>
              <a:t>- Si existe un valor i tal que N</a:t>
            </a:r>
            <a:r>
              <a:rPr lang="es-AR" baseline="-25000" dirty="0"/>
              <a:t>i</a:t>
            </a:r>
            <a:r>
              <a:rPr lang="es-AR" dirty="0"/>
              <a:t>=N/2 entonces la mediana será </a:t>
            </a:r>
          </a:p>
          <a:p>
            <a:r>
              <a:rPr lang="es-AR" dirty="0"/>
              <a:t> </a:t>
            </a:r>
          </a:p>
          <a:p>
            <a:endParaRPr lang="es-A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3218110564"/>
              </p:ext>
            </p:extLst>
          </p:nvPr>
        </p:nvGraphicFramePr>
        <p:xfrm>
          <a:off x="6516216" y="6093296"/>
          <a:ext cx="1512168" cy="596143"/>
        </p:xfrm>
        <a:graphic>
          <a:graphicData uri="http://schemas.openxmlformats.org/presentationml/2006/ole">
            <p:oleObj spid="_x0000_s21515" name="Ecuación" r:id="rId3" imgW="990170" imgH="393529" progId="Equation.3">
              <p:embed/>
            </p:oleObj>
          </a:graphicData>
        </a:graphic>
      </p:graphicFrame>
    </p:spTree>
    <p:extLst>
      <p:ext uri="{BB962C8B-B14F-4D97-AF65-F5344CB8AC3E}">
        <p14:creationId xmlns:p14="http://schemas.microsoft.com/office/powerpoint/2010/main" xmlns="" val="1492219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u="sng" dirty="0"/>
              <a:t>Variables continuas </a:t>
            </a:r>
            <a:endParaRPr lang="es-AR" dirty="0"/>
          </a:p>
          <a:p>
            <a:pPr marL="0" indent="0">
              <a:buNone/>
            </a:pPr>
            <a:endParaRPr lang="es-AR" dirty="0"/>
          </a:p>
        </p:txBody>
      </p:sp>
      <p:graphicFrame>
        <p:nvGraphicFramePr>
          <p:cNvPr id="5" name="4 Objeto"/>
          <p:cNvGraphicFramePr>
            <a:graphicFrameLocks noChangeAspect="1"/>
          </p:cNvGraphicFramePr>
          <p:nvPr>
            <p:extLst>
              <p:ext uri="{D42A27DB-BD31-4B8C-83A1-F6EECF244321}">
                <p14:modId xmlns:p14="http://schemas.microsoft.com/office/powerpoint/2010/main" xmlns="" val="1797878707"/>
              </p:ext>
            </p:extLst>
          </p:nvPr>
        </p:nvGraphicFramePr>
        <p:xfrm>
          <a:off x="3203848" y="3717032"/>
          <a:ext cx="3240360" cy="968586"/>
        </p:xfrm>
        <a:graphic>
          <a:graphicData uri="http://schemas.openxmlformats.org/presentationml/2006/ole">
            <p:oleObj spid="_x0000_s22540" name="Ecuación" r:id="rId3" imgW="1752600" imgH="520700" progId="Equation.3">
              <p:embed/>
            </p:oleObj>
          </a:graphicData>
        </a:graphic>
      </p:graphicFrame>
      <p:sp>
        <p:nvSpPr>
          <p:cNvPr id="6" name="Rectangle 3"/>
          <p:cNvSpPr>
            <a:spLocks noChangeArrowheads="1"/>
          </p:cNvSpPr>
          <p:nvPr/>
        </p:nvSpPr>
        <p:spPr bwMode="auto">
          <a:xfrm>
            <a:off x="0" y="981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900238" algn="l"/>
                <a:tab pos="3816350" algn="l"/>
              </a:tabLst>
            </a:pPr>
            <a:r>
              <a:rPr kumimoji="0" lang="es-E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(7)</a:t>
            </a:r>
            <a:endParaRPr kumimoji="0" lang="es-AR"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900238" algn="l"/>
                <a:tab pos="3816350" algn="l"/>
              </a:tabLst>
            </a:pP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086682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Gráfico 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75856" y="2636912"/>
            <a:ext cx="4608512" cy="2952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12705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Propiedades</a:t>
            </a:r>
            <a:endParaRPr lang="es-AR" dirty="0"/>
          </a:p>
        </p:txBody>
      </p:sp>
      <p:sp>
        <p:nvSpPr>
          <p:cNvPr id="3" name="2 Marcador de contenido"/>
          <p:cNvSpPr>
            <a:spLocks noGrp="1"/>
          </p:cNvSpPr>
          <p:nvPr>
            <p:ph idx="1"/>
          </p:nvPr>
        </p:nvSpPr>
        <p:spPr/>
        <p:txBody>
          <a:bodyPr/>
          <a:lstStyle/>
          <a:p>
            <a:r>
              <a:rPr lang="es-ES" dirty="0"/>
              <a:t>No está influenciada por valores extremos. Por lo tanto, es una medida conveniente de la ubicación central.</a:t>
            </a:r>
            <a:endParaRPr lang="es-AR" dirty="0"/>
          </a:p>
          <a:p>
            <a:r>
              <a:rPr lang="es-ES" dirty="0"/>
              <a:t> </a:t>
            </a:r>
            <a:endParaRPr lang="es-AR" dirty="0"/>
          </a:p>
          <a:p>
            <a:r>
              <a:rPr lang="es-ES" dirty="0"/>
              <a:t>-Un valor seleccionado a azar se ubicará por arriba o por debajo de ella con igual probabilidad; por esto suele llamársela valor probable.</a:t>
            </a:r>
            <a:endParaRPr lang="es-AR" dirty="0"/>
          </a:p>
          <a:p>
            <a:endParaRPr lang="es-AR" dirty="0"/>
          </a:p>
        </p:txBody>
      </p:sp>
    </p:spTree>
    <p:extLst>
      <p:ext uri="{BB962C8B-B14F-4D97-AF65-F5344CB8AC3E}">
        <p14:creationId xmlns:p14="http://schemas.microsoft.com/office/powerpoint/2010/main" xmlns="" val="3252469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Algunas </a:t>
            </a:r>
            <a:r>
              <a:rPr lang="es-ES" dirty="0"/>
              <a:t>desventajas son:</a:t>
            </a:r>
            <a:endParaRPr lang="es-AR" dirty="0"/>
          </a:p>
          <a:p>
            <a:r>
              <a:rPr lang="es-ES" dirty="0" smtClean="0"/>
              <a:t>-</a:t>
            </a:r>
            <a:r>
              <a:rPr lang="es-ES" dirty="0"/>
              <a:t>los datos deben ordenarse para su cálculo.</a:t>
            </a:r>
            <a:endParaRPr lang="es-AR" dirty="0"/>
          </a:p>
          <a:p>
            <a:r>
              <a:rPr lang="es-ES" dirty="0" smtClean="0"/>
              <a:t>-</a:t>
            </a:r>
            <a:r>
              <a:rPr lang="es-ES" dirty="0"/>
              <a:t>No se la puede manipular algebraicamente.</a:t>
            </a:r>
            <a:endParaRPr lang="es-AR" dirty="0"/>
          </a:p>
          <a:p>
            <a:r>
              <a:rPr lang="es-ES" dirty="0" smtClean="0"/>
              <a:t>-</a:t>
            </a:r>
            <a:r>
              <a:rPr lang="es-ES" dirty="0"/>
              <a:t>No es tan usada como la media aritmética, y tiene mayor error que ella.</a:t>
            </a:r>
            <a:endParaRPr lang="es-AR" dirty="0"/>
          </a:p>
          <a:p>
            <a:endParaRPr lang="es-AR" dirty="0"/>
          </a:p>
        </p:txBody>
      </p:sp>
    </p:spTree>
    <p:extLst>
      <p:ext uri="{BB962C8B-B14F-4D97-AF65-F5344CB8AC3E}">
        <p14:creationId xmlns:p14="http://schemas.microsoft.com/office/powerpoint/2010/main" xmlns="" val="2526080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MEDIDAS DE DISPERSION</a:t>
            </a:r>
            <a:r>
              <a:rPr lang="es-AR" dirty="0"/>
              <a:t/>
            </a:r>
            <a:br>
              <a:rPr lang="es-AR" dirty="0"/>
            </a:br>
            <a:endParaRPr lang="es-A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2509973076"/>
              </p:ext>
            </p:extLst>
          </p:nvPr>
        </p:nvGraphicFramePr>
        <p:xfrm>
          <a:off x="3995737" y="2492896"/>
          <a:ext cx="2323458" cy="864096"/>
        </p:xfrm>
        <a:graphic>
          <a:graphicData uri="http://schemas.openxmlformats.org/presentationml/2006/ole">
            <p:oleObj spid="_x0000_s24597" name="Ecuación" r:id="rId3" imgW="1155700" imgH="431800" progId="Equation.3">
              <p:embed/>
            </p:oleObj>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7" name="6 Objeto"/>
          <p:cNvGraphicFramePr>
            <a:graphicFrameLocks noChangeAspect="1"/>
          </p:cNvGraphicFramePr>
          <p:nvPr>
            <p:extLst>
              <p:ext uri="{D42A27DB-BD31-4B8C-83A1-F6EECF244321}">
                <p14:modId xmlns:p14="http://schemas.microsoft.com/office/powerpoint/2010/main" xmlns="" val="1363290690"/>
              </p:ext>
            </p:extLst>
          </p:nvPr>
        </p:nvGraphicFramePr>
        <p:xfrm>
          <a:off x="4211960" y="4581128"/>
          <a:ext cx="2520280" cy="937294"/>
        </p:xfrm>
        <a:graphic>
          <a:graphicData uri="http://schemas.openxmlformats.org/presentationml/2006/ole">
            <p:oleObj spid="_x0000_s24598" name="Ecuación" r:id="rId4" imgW="1155700" imgH="431800" progId="Equation.3">
              <p:embed/>
            </p:oleObj>
          </a:graphicData>
        </a:graphic>
      </p:graphicFrame>
    </p:spTree>
    <p:extLst>
      <p:ext uri="{BB962C8B-B14F-4D97-AF65-F5344CB8AC3E}">
        <p14:creationId xmlns:p14="http://schemas.microsoft.com/office/powerpoint/2010/main" xmlns="" val="2521761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736" y="2132856"/>
            <a:ext cx="6480720" cy="37215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6317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1484784"/>
            <a:ext cx="7626350" cy="4114800"/>
          </a:xfrm>
        </p:spPr>
        <p:txBody>
          <a:bodyPr>
            <a:normAutofit fontScale="92500" lnSpcReduction="10000"/>
          </a:bodyPr>
          <a:lstStyle/>
          <a:p>
            <a:r>
              <a:rPr lang="es-AR" dirty="0"/>
              <a:t>Consideremos una población estadística de N individuos, descrita según una variable o carácter X, cuyas modalidades han sido agrupadas en un número n de clases, para cada una de esas clases i=1, . . ., n, vamos a definir: </a:t>
            </a:r>
          </a:p>
          <a:p>
            <a:r>
              <a:rPr lang="es-AR" i="1" dirty="0" smtClean="0"/>
              <a:t>Frecuencia </a:t>
            </a:r>
            <a:r>
              <a:rPr lang="es-AR" i="1" dirty="0"/>
              <a:t>absoluta de la clase: </a:t>
            </a:r>
            <a:r>
              <a:rPr lang="es-AR" dirty="0"/>
              <a:t>Es el número de observaciones que existen en dicha clase o sea es el número de veces que se repite dicho valor (f</a:t>
            </a:r>
            <a:r>
              <a:rPr lang="es-AR" baseline="-25000" dirty="0"/>
              <a:t>i</a:t>
            </a:r>
            <a:r>
              <a:rPr lang="es-AR" dirty="0"/>
              <a:t>). </a:t>
            </a:r>
          </a:p>
          <a:p>
            <a:pPr marL="0" indent="0">
              <a:buNone/>
            </a:pPr>
            <a:endParaRPr lang="es-AR" dirty="0"/>
          </a:p>
          <a:p>
            <a:endParaRPr lang="es-AR" dirty="0"/>
          </a:p>
        </p:txBody>
      </p:sp>
    </p:spTree>
    <p:extLst>
      <p:ext uri="{BB962C8B-B14F-4D97-AF65-F5344CB8AC3E}">
        <p14:creationId xmlns:p14="http://schemas.microsoft.com/office/powerpoint/2010/main" xmlns="" val="5257003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z="2400" dirty="0"/>
              <a:t>Se utiliza por esto una regla empírica para interpretar los valores de la varianza o desvío, se usará cuando la muestra sea grande y la forma de la muestra sea aproximadamente de campana; esta regla considera que si se miden en el eje x y hacia ambos lados de la media una distancia igual al desvío, en ese intervalo quedarán comprendidos el 68% de las observaciones. Si se traza dos veces el desvío hacia ambos lados de la media quedarán comprendidos el 95% de las observaciones en ese intervalo, y si se trazan tres veces el desvío quedarán comprendidos el 99% de las observaciones entre esos límites.</a:t>
            </a:r>
            <a:endParaRPr lang="es-AR" sz="2400" dirty="0"/>
          </a:p>
          <a:p>
            <a:endParaRPr lang="es-AR" sz="2400" dirty="0"/>
          </a:p>
        </p:txBody>
      </p:sp>
    </p:spTree>
    <p:extLst>
      <p:ext uri="{BB962C8B-B14F-4D97-AF65-F5344CB8AC3E}">
        <p14:creationId xmlns:p14="http://schemas.microsoft.com/office/powerpoint/2010/main" xmlns="" val="991919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1916832"/>
            <a:ext cx="5616624" cy="4448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94830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 </a:t>
            </a:r>
            <a:r>
              <a:rPr lang="es-AR" dirty="0"/>
              <a:t/>
            </a:r>
            <a:br>
              <a:rPr lang="es-AR" dirty="0"/>
            </a:br>
            <a:r>
              <a:rPr lang="es-ES" b="1" dirty="0"/>
              <a:t>MEDIDAS DE FORMA</a:t>
            </a:r>
            <a:r>
              <a:rPr lang="es-AR" dirty="0"/>
              <a:t/>
            </a:r>
            <a:br>
              <a:rPr lang="es-AR" dirty="0"/>
            </a:br>
            <a:r>
              <a:rPr lang="es-AR" dirty="0"/>
              <a:t/>
            </a:r>
            <a:br>
              <a:rPr lang="es-AR" dirty="0"/>
            </a:br>
            <a:endParaRPr lang="es-AR" dirty="0"/>
          </a:p>
        </p:txBody>
      </p:sp>
      <p:sp>
        <p:nvSpPr>
          <p:cNvPr id="3" name="2 Marcador de contenido"/>
          <p:cNvSpPr>
            <a:spLocks noGrp="1"/>
          </p:cNvSpPr>
          <p:nvPr>
            <p:ph idx="1"/>
          </p:nvPr>
        </p:nvSpPr>
        <p:spPr/>
        <p:txBody>
          <a:bodyPr/>
          <a:lstStyle/>
          <a:p>
            <a:r>
              <a:rPr lang="es-ES" b="1" dirty="0"/>
              <a:t>ASIMETRÍA</a:t>
            </a:r>
            <a:endParaRPr lang="es-A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3057217361"/>
              </p:ext>
            </p:extLst>
          </p:nvPr>
        </p:nvGraphicFramePr>
        <p:xfrm>
          <a:off x="3059832" y="3212976"/>
          <a:ext cx="2037300" cy="720080"/>
        </p:xfrm>
        <a:graphic>
          <a:graphicData uri="http://schemas.openxmlformats.org/presentationml/2006/ole">
            <p:oleObj spid="_x0000_s27689" name="Ecuación" r:id="rId3" imgW="1104900" imgH="393700" progId="Equation.3">
              <p:embed/>
            </p:oleObj>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7" name="6 Objeto"/>
          <p:cNvGraphicFramePr>
            <a:graphicFrameLocks noChangeAspect="1"/>
          </p:cNvGraphicFramePr>
          <p:nvPr>
            <p:extLst>
              <p:ext uri="{D42A27DB-BD31-4B8C-83A1-F6EECF244321}">
                <p14:modId xmlns:p14="http://schemas.microsoft.com/office/powerpoint/2010/main" xmlns="" val="962087615"/>
              </p:ext>
            </p:extLst>
          </p:nvPr>
        </p:nvGraphicFramePr>
        <p:xfrm>
          <a:off x="5868144" y="3140968"/>
          <a:ext cx="2511499" cy="720080"/>
        </p:xfrm>
        <a:graphic>
          <a:graphicData uri="http://schemas.openxmlformats.org/presentationml/2006/ole">
            <p:oleObj spid="_x0000_s27690" name="Ecuación" r:id="rId4" imgW="1358310" imgH="393529" progId="Equation.3">
              <p:embed/>
            </p:oleObj>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8 Objeto"/>
          <p:cNvGraphicFramePr>
            <a:graphicFrameLocks noChangeAspect="1"/>
          </p:cNvGraphicFramePr>
          <p:nvPr>
            <p:extLst>
              <p:ext uri="{D42A27DB-BD31-4B8C-83A1-F6EECF244321}">
                <p14:modId xmlns:p14="http://schemas.microsoft.com/office/powerpoint/2010/main" xmlns="" val="4163458276"/>
              </p:ext>
            </p:extLst>
          </p:nvPr>
        </p:nvGraphicFramePr>
        <p:xfrm>
          <a:off x="2987824" y="4653136"/>
          <a:ext cx="2329005" cy="911350"/>
        </p:xfrm>
        <a:graphic>
          <a:graphicData uri="http://schemas.openxmlformats.org/presentationml/2006/ole">
            <p:oleObj spid="_x0000_s27691" name="Ecuación" r:id="rId5" imgW="1091726" imgH="431613" progId="Equation.3">
              <p:embed/>
            </p:oleObj>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11" name="10 Objeto"/>
          <p:cNvGraphicFramePr>
            <a:graphicFrameLocks noChangeAspect="1"/>
          </p:cNvGraphicFramePr>
          <p:nvPr>
            <p:extLst>
              <p:ext uri="{D42A27DB-BD31-4B8C-83A1-F6EECF244321}">
                <p14:modId xmlns:p14="http://schemas.microsoft.com/office/powerpoint/2010/main" xmlns="" val="2660879295"/>
              </p:ext>
            </p:extLst>
          </p:nvPr>
        </p:nvGraphicFramePr>
        <p:xfrm>
          <a:off x="6084168" y="4581128"/>
          <a:ext cx="1296144" cy="885698"/>
        </p:xfrm>
        <a:graphic>
          <a:graphicData uri="http://schemas.openxmlformats.org/presentationml/2006/ole">
            <p:oleObj spid="_x0000_s27692" name="Ecuación" r:id="rId6" imgW="571252" imgH="393529" progId="Equation.3">
              <p:embed/>
            </p:oleObj>
          </a:graphicData>
        </a:graphic>
      </p:graphicFrame>
    </p:spTree>
    <p:extLst>
      <p:ext uri="{BB962C8B-B14F-4D97-AF65-F5344CB8AC3E}">
        <p14:creationId xmlns:p14="http://schemas.microsoft.com/office/powerpoint/2010/main" xmlns="" val="40134416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5757" y="590972"/>
            <a:ext cx="3644275" cy="2261964"/>
          </a:xfrm>
          <a:prstGeom prst="rect">
            <a:avLst/>
          </a:prstGeom>
          <a:gradFill rotWithShape="1">
            <a:gsLst>
              <a:gs pos="0">
                <a:srgbClr val="FFFFFF"/>
              </a:gs>
              <a:gs pos="100000">
                <a:srgbClr val="FFFFFF">
                  <a:gamma/>
                  <a:shade val="46275"/>
                  <a:invGamma/>
                </a:srgbClr>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286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92080" y="641834"/>
            <a:ext cx="3240360" cy="2160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03648" y="3645024"/>
            <a:ext cx="2963862" cy="201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96991" y="3676774"/>
            <a:ext cx="3030538" cy="195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4 Rectángulo"/>
          <p:cNvSpPr/>
          <p:nvPr/>
        </p:nvSpPr>
        <p:spPr>
          <a:xfrm>
            <a:off x="2699792" y="5877272"/>
            <a:ext cx="4572000" cy="646331"/>
          </a:xfrm>
          <a:prstGeom prst="rect">
            <a:avLst/>
          </a:prstGeom>
        </p:spPr>
        <p:txBody>
          <a:bodyPr>
            <a:spAutoFit/>
          </a:bodyPr>
          <a:lstStyle/>
          <a:p>
            <a:r>
              <a:rPr lang="es-ES_tradnl" b="1" dirty="0"/>
              <a:t>Distribución asimétrica positiva o a la derecha</a:t>
            </a:r>
            <a:endParaRPr lang="es-AR" dirty="0"/>
          </a:p>
        </p:txBody>
      </p:sp>
      <p:sp>
        <p:nvSpPr>
          <p:cNvPr id="6" name="5 Rectángulo"/>
          <p:cNvSpPr/>
          <p:nvPr/>
        </p:nvSpPr>
        <p:spPr>
          <a:xfrm>
            <a:off x="3668039" y="2996952"/>
            <a:ext cx="2383986" cy="369332"/>
          </a:xfrm>
          <a:prstGeom prst="rect">
            <a:avLst/>
          </a:prstGeom>
        </p:spPr>
        <p:txBody>
          <a:bodyPr wrap="none">
            <a:spAutoFit/>
          </a:bodyPr>
          <a:lstStyle/>
          <a:p>
            <a:r>
              <a:rPr lang="es-ES_tradnl" b="1" dirty="0"/>
              <a:t>Distribución simétrica</a:t>
            </a:r>
            <a:endParaRPr lang="es-AR" dirty="0"/>
          </a:p>
        </p:txBody>
      </p:sp>
    </p:spTree>
    <p:extLst>
      <p:ext uri="{BB962C8B-B14F-4D97-AF65-F5344CB8AC3E}">
        <p14:creationId xmlns:p14="http://schemas.microsoft.com/office/powerpoint/2010/main" xmlns="" val="1176762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5988" y="2155534"/>
            <a:ext cx="3220296" cy="220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04048" y="2204864"/>
            <a:ext cx="3617590" cy="2204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3 Rectángulo"/>
          <p:cNvSpPr/>
          <p:nvPr/>
        </p:nvSpPr>
        <p:spPr>
          <a:xfrm>
            <a:off x="2853317" y="4581128"/>
            <a:ext cx="4572000" cy="923330"/>
          </a:xfrm>
          <a:prstGeom prst="rect">
            <a:avLst/>
          </a:prstGeom>
        </p:spPr>
        <p:txBody>
          <a:bodyPr>
            <a:spAutoFit/>
          </a:bodyPr>
          <a:lstStyle/>
          <a:p>
            <a:r>
              <a:rPr lang="es-ES_tradnl" b="1" dirty="0"/>
              <a:t>Distribución asimétrica negativa o a la izquierda</a:t>
            </a:r>
            <a:endParaRPr lang="es-AR" dirty="0"/>
          </a:p>
          <a:p>
            <a:r>
              <a:rPr lang="es-ES" b="1" dirty="0"/>
              <a:t> </a:t>
            </a:r>
            <a:endParaRPr lang="es-AR" dirty="0"/>
          </a:p>
        </p:txBody>
      </p:sp>
    </p:spTree>
    <p:extLst>
      <p:ext uri="{BB962C8B-B14F-4D97-AF65-F5344CB8AC3E}">
        <p14:creationId xmlns:p14="http://schemas.microsoft.com/office/powerpoint/2010/main" xmlns="" val="203178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b="1" dirty="0"/>
              <a:t>CURTOSIS</a:t>
            </a:r>
            <a:endParaRPr lang="es-AR" dirty="0"/>
          </a:p>
          <a:p>
            <a:endParaRPr lang="es-A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3697035294"/>
              </p:ext>
            </p:extLst>
          </p:nvPr>
        </p:nvGraphicFramePr>
        <p:xfrm>
          <a:off x="3851920" y="3284984"/>
          <a:ext cx="2160240" cy="860273"/>
        </p:xfrm>
        <a:graphic>
          <a:graphicData uri="http://schemas.openxmlformats.org/presentationml/2006/ole">
            <p:oleObj spid="_x0000_s30739" name="Ecuación" r:id="rId3" imgW="1079032" imgH="431613" progId="Equation.3">
              <p:embed/>
            </p:oleObj>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7" name="6 Objeto"/>
          <p:cNvGraphicFramePr>
            <a:graphicFrameLocks noChangeAspect="1"/>
          </p:cNvGraphicFramePr>
          <p:nvPr>
            <p:extLst>
              <p:ext uri="{D42A27DB-BD31-4B8C-83A1-F6EECF244321}">
                <p14:modId xmlns:p14="http://schemas.microsoft.com/office/powerpoint/2010/main" xmlns="" val="81271575"/>
              </p:ext>
            </p:extLst>
          </p:nvPr>
        </p:nvGraphicFramePr>
        <p:xfrm>
          <a:off x="4071570" y="4869160"/>
          <a:ext cx="1292517" cy="946307"/>
        </p:xfrm>
        <a:graphic>
          <a:graphicData uri="http://schemas.openxmlformats.org/presentationml/2006/ole">
            <p:oleObj spid="_x0000_s30740" name="Ecuación" r:id="rId4" imgW="533169" imgH="393529" progId="Equation.3">
              <p:embed/>
            </p:oleObj>
          </a:graphicData>
        </a:graphic>
      </p:graphicFrame>
    </p:spTree>
    <p:extLst>
      <p:ext uri="{BB962C8B-B14F-4D97-AF65-F5344CB8AC3E}">
        <p14:creationId xmlns:p14="http://schemas.microsoft.com/office/powerpoint/2010/main" xmlns="" val="2302109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2780928"/>
            <a:ext cx="8064896" cy="2952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92183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lstStyle/>
          <a:p>
            <a:endParaRPr lang="es-AR"/>
          </a:p>
        </p:txBody>
      </p:sp>
    </p:spTree>
    <p:extLst>
      <p:ext uri="{BB962C8B-B14F-4D97-AF65-F5344CB8AC3E}">
        <p14:creationId xmlns:p14="http://schemas.microsoft.com/office/powerpoint/2010/main" xmlns="" val="273409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8825" y="1052736"/>
            <a:ext cx="7626350" cy="4114800"/>
          </a:xfrm>
        </p:spPr>
        <p:txBody>
          <a:bodyPr/>
          <a:lstStyle/>
          <a:p>
            <a:r>
              <a:rPr lang="es-AR" i="1" dirty="0"/>
              <a:t>Frecuencia absoluta acumulada de la clase: </a:t>
            </a:r>
            <a:r>
              <a:rPr lang="es-AR" dirty="0"/>
              <a:t>Es el número de elementos de la muestra cuya modalidad es inferior o equivalente a las de la clase considerada (F</a:t>
            </a:r>
            <a:r>
              <a:rPr lang="es-AR" baseline="-25000" dirty="0"/>
              <a:t>i</a:t>
            </a:r>
            <a:r>
              <a:rPr lang="es-AR" dirty="0"/>
              <a:t>). </a:t>
            </a:r>
          </a:p>
          <a:p>
            <a:r>
              <a:rPr lang="es-AR" i="1" dirty="0" smtClean="0"/>
              <a:t>Frecuencia </a:t>
            </a:r>
            <a:r>
              <a:rPr lang="es-AR" i="1" dirty="0"/>
              <a:t>relativa de la clase: </a:t>
            </a:r>
            <a:r>
              <a:rPr lang="es-AR" dirty="0"/>
              <a:t>Es el cociente entre las frecuencias absolutas de dicha clase y el número total de observaciones o datos </a:t>
            </a:r>
            <a:r>
              <a:rPr lang="es-AR" dirty="0" smtClean="0"/>
              <a:t>N</a:t>
            </a:r>
            <a:endParaRPr lang="es-AR" dirty="0"/>
          </a:p>
          <a:p>
            <a:pPr marL="0" indent="0">
              <a:buNone/>
            </a:pPr>
            <a:endParaRPr lang="es-AR" dirty="0"/>
          </a:p>
          <a:p>
            <a:endParaRPr lang="es-A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3797578621"/>
              </p:ext>
            </p:extLst>
          </p:nvPr>
        </p:nvGraphicFramePr>
        <p:xfrm>
          <a:off x="4067944" y="5157192"/>
          <a:ext cx="1008112" cy="861096"/>
        </p:xfrm>
        <a:graphic>
          <a:graphicData uri="http://schemas.openxmlformats.org/presentationml/2006/ole">
            <p:oleObj spid="_x0000_s1035" name="Ecuación" r:id="rId3" imgW="457002" imgH="393529" progId="Equation.3">
              <p:embed/>
            </p:oleObj>
          </a:graphicData>
        </a:graphic>
      </p:graphicFrame>
    </p:spTree>
    <p:extLst>
      <p:ext uri="{BB962C8B-B14F-4D97-AF65-F5344CB8AC3E}">
        <p14:creationId xmlns:p14="http://schemas.microsoft.com/office/powerpoint/2010/main" xmlns="" val="2231515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340768"/>
            <a:ext cx="8183880" cy="4187952"/>
          </a:xfrm>
        </p:spPr>
        <p:txBody>
          <a:bodyPr/>
          <a:lstStyle/>
          <a:p>
            <a:r>
              <a:rPr lang="es-AR" i="1" dirty="0"/>
              <a:t>Frecuencia relativa acumulada de la clase: </a:t>
            </a:r>
            <a:r>
              <a:rPr lang="es-AR" dirty="0"/>
              <a:t>es el número de elementos de la población que están en alguna de las clases inferior o igual a la clase. </a:t>
            </a:r>
          </a:p>
          <a:p>
            <a:endParaRPr lang="es-A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5" name="4 Objeto"/>
          <p:cNvGraphicFramePr>
            <a:graphicFrameLocks noChangeAspect="1"/>
          </p:cNvGraphicFramePr>
          <p:nvPr>
            <p:extLst>
              <p:ext uri="{D42A27DB-BD31-4B8C-83A1-F6EECF244321}">
                <p14:modId xmlns:p14="http://schemas.microsoft.com/office/powerpoint/2010/main" xmlns="" val="3796971155"/>
              </p:ext>
            </p:extLst>
          </p:nvPr>
        </p:nvGraphicFramePr>
        <p:xfrm>
          <a:off x="3851920" y="3356992"/>
          <a:ext cx="1152128" cy="858859"/>
        </p:xfrm>
        <a:graphic>
          <a:graphicData uri="http://schemas.openxmlformats.org/presentationml/2006/ole">
            <p:oleObj spid="_x0000_s2059" name="Ecuación" r:id="rId3" imgW="520474" imgH="393529" progId="Equation.3">
              <p:embed/>
            </p:oleObj>
          </a:graphicData>
        </a:graphic>
      </p:graphicFrame>
    </p:spTree>
    <p:extLst>
      <p:ext uri="{BB962C8B-B14F-4D97-AF65-F5344CB8AC3E}">
        <p14:creationId xmlns:p14="http://schemas.microsoft.com/office/powerpoint/2010/main" xmlns="" val="2367803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908720"/>
            <a:ext cx="8183880" cy="4187952"/>
          </a:xfrm>
        </p:spPr>
        <p:txBody>
          <a:bodyPr/>
          <a:lstStyle/>
          <a:p>
            <a:r>
              <a:rPr lang="es-ES_tradnl" dirty="0"/>
              <a:t>Como normalmente el conjunto de datos que se recolecta suele ser muy grande, es necesario disponer de alguna herramienta mediante la cual podamos visualizarlos. Para ello, una vez ordenados, hacemos un recuento de dichos datos y realizamos tablas estadísticas. </a:t>
            </a:r>
            <a:endParaRPr lang="es-AR" dirty="0"/>
          </a:p>
        </p:txBody>
      </p:sp>
    </p:spTree>
    <p:extLst>
      <p:ext uri="{BB962C8B-B14F-4D97-AF65-F5344CB8AC3E}">
        <p14:creationId xmlns:p14="http://schemas.microsoft.com/office/powerpoint/2010/main" xmlns="" val="1177919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251</TotalTime>
  <Words>1730</Words>
  <Application>Microsoft Office PowerPoint</Application>
  <PresentationFormat>Presentación en pantalla (4:3)</PresentationFormat>
  <Paragraphs>147</Paragraphs>
  <Slides>67</Slides>
  <Notes>0</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67</vt:i4>
      </vt:variant>
    </vt:vector>
  </HeadingPairs>
  <TitlesOfParts>
    <vt:vector size="70" baseType="lpstr">
      <vt:lpstr>Aspecto</vt:lpstr>
      <vt:lpstr>Ecuación</vt:lpstr>
      <vt:lpstr>Hoja de cálculo</vt:lpstr>
      <vt:lpstr>DESCRIPTIVA Y ANÁLISIS EXPLORATORIO DE DATOS   </vt:lpstr>
      <vt:lpstr>Estadística Descriptiva  </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GRÁFICOS</vt:lpstr>
      <vt:lpstr>Diapositiva 14</vt:lpstr>
      <vt:lpstr>Diapositiva 15</vt:lpstr>
      <vt:lpstr>Diapositiva 16</vt:lpstr>
      <vt:lpstr>                  Gráficos para Variables Cuantitativas</vt:lpstr>
      <vt:lpstr>Diapositiva 18</vt:lpstr>
      <vt:lpstr>Diapositiva 19</vt:lpstr>
      <vt:lpstr>Diapositiva 20</vt:lpstr>
      <vt:lpstr>Polígono de frecuencias </vt:lpstr>
      <vt:lpstr>Diapositiva 22</vt:lpstr>
      <vt:lpstr>Diapositiva 23</vt:lpstr>
      <vt:lpstr>Diapositiva 24</vt:lpstr>
      <vt:lpstr>Diapositiva 25</vt:lpstr>
      <vt:lpstr>Diapositiva 26</vt:lpstr>
      <vt:lpstr>Diapositiva 27</vt:lpstr>
      <vt:lpstr>Diapositiva 28</vt:lpstr>
      <vt:lpstr>Diapositiva 29</vt:lpstr>
      <vt:lpstr>El Diagrama de Tallo y Hoja </vt:lpstr>
      <vt:lpstr>Diapositiva 31</vt:lpstr>
      <vt:lpstr>Diapositiva 32</vt:lpstr>
      <vt:lpstr>Diapositiva 33</vt:lpstr>
      <vt:lpstr>Diapositiva 34</vt:lpstr>
      <vt:lpstr>Diapositiva 35</vt:lpstr>
      <vt:lpstr>Gráfico de caja y bigote</vt:lpstr>
      <vt:lpstr>Diapositiva 37</vt:lpstr>
      <vt:lpstr>Diapositiva 38</vt:lpstr>
      <vt:lpstr>Diapositiva 39</vt:lpstr>
      <vt:lpstr>Diapositiva 40</vt:lpstr>
      <vt:lpstr>Diapositiva 41</vt:lpstr>
      <vt:lpstr>Diapositiva 42</vt:lpstr>
      <vt:lpstr>CARACTERÍSTICAS de una muestra </vt:lpstr>
      <vt:lpstr>MEDIDAS DE TENDENCIA CENTRAL </vt:lpstr>
      <vt:lpstr>Diapositiva 45</vt:lpstr>
      <vt:lpstr>Propiedades</vt:lpstr>
      <vt:lpstr>Media Geométrica</vt:lpstr>
      <vt:lpstr>Propiedades</vt:lpstr>
      <vt:lpstr>Media armónica</vt:lpstr>
      <vt:lpstr>Observaciones sobre la media Geométrica y la media Armónica </vt:lpstr>
      <vt:lpstr>Medidas de ubicación   </vt:lpstr>
      <vt:lpstr>Mediana </vt:lpstr>
      <vt:lpstr>Diapositiva 53</vt:lpstr>
      <vt:lpstr>Diapositiva 54</vt:lpstr>
      <vt:lpstr>Diapositiva 55</vt:lpstr>
      <vt:lpstr>Propiedades</vt:lpstr>
      <vt:lpstr>Diapositiva 57</vt:lpstr>
      <vt:lpstr>MEDIDAS DE DISPERSION </vt:lpstr>
      <vt:lpstr>Diapositiva 59</vt:lpstr>
      <vt:lpstr>Diapositiva 60</vt:lpstr>
      <vt:lpstr>Diapositiva 61</vt:lpstr>
      <vt:lpstr>  MEDIDAS DE FORMA  </vt:lpstr>
      <vt:lpstr>Diapositiva 63</vt:lpstr>
      <vt:lpstr>Diapositiva 64</vt:lpstr>
      <vt:lpstr>Diapositiva 65</vt:lpstr>
      <vt:lpstr>Diapositiva 66</vt:lpstr>
      <vt:lpstr>Diapositiva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EXPLORATORIO DE DATOS</dc:title>
  <dc:creator>usuario</dc:creator>
  <cp:lastModifiedBy>Susana</cp:lastModifiedBy>
  <cp:revision>24</cp:revision>
  <dcterms:created xsi:type="dcterms:W3CDTF">2013-04-30T11:57:12Z</dcterms:created>
  <dcterms:modified xsi:type="dcterms:W3CDTF">2014-04-21T14:48:31Z</dcterms:modified>
</cp:coreProperties>
</file>