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1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3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72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32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72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950" lIns="91900" spcFirstLastPara="1" rIns="91900" wrap="square" tIns="45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950" lIns="91900" spcFirstLastPara="1" rIns="91900" wrap="square" tIns="45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52525" y="68580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68337" y="3581400"/>
            <a:ext cx="7799387" cy="111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381000" y="4800600"/>
            <a:ext cx="8340725" cy="17986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Arial"/>
              <a:buChar char="•"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/>
        </p:nvSpPr>
        <p:spPr>
          <a:xfrm>
            <a:off x="8578850" y="6604000"/>
            <a:ext cx="365125" cy="219075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1125537" y="6634162"/>
            <a:ext cx="2173287" cy="188912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Arial"/>
              <a:buNone/>
            </a:pPr>
            <a:r>
              <a:rPr b="1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/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53334" l="0" r="0" t="0"/>
          <a:stretch/>
        </p:blipFill>
        <p:spPr>
          <a:xfrm>
            <a:off x="0" y="0"/>
            <a:ext cx="91440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/>
        </p:nvSpPr>
        <p:spPr>
          <a:xfrm>
            <a:off x="1125537" y="6634162"/>
            <a:ext cx="2173287" cy="188912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Arial"/>
              <a:buNone/>
            </a:pPr>
            <a:r>
              <a:rPr b="1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/>
          </a:p>
        </p:txBody>
      </p:sp>
      <p:sp>
        <p:nvSpPr>
          <p:cNvPr id="31" name="Google Shape;31;p2"/>
          <p:cNvSpPr txBox="1"/>
          <p:nvPr/>
        </p:nvSpPr>
        <p:spPr>
          <a:xfrm>
            <a:off x="1125537" y="6634162"/>
            <a:ext cx="2173287" cy="188912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Arial"/>
              <a:buNone/>
            </a:pPr>
            <a:r>
              <a:rPr b="1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8578850" y="6604000"/>
            <a:ext cx="365125" cy="219075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455612" y="1965325"/>
            <a:ext cx="8224837" cy="357187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Arial"/>
              <a:buChar char="•"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wo objects on right" type="txAndTwoObj">
  <p:cSld name="TEXT_AND_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5612" y="1965325"/>
            <a:ext cx="8224837" cy="357187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Arial"/>
              <a:buChar char="•"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1125537" y="6634162"/>
            <a:ext cx="2173287" cy="188912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Arial"/>
              <a:buNone/>
            </a:pPr>
            <a:r>
              <a:rPr b="1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8578850" y="6604000"/>
            <a:ext cx="365125" cy="219075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81111" l="0" r="0" t="15346"/>
          <a:stretch/>
        </p:blipFill>
        <p:spPr>
          <a:xfrm>
            <a:off x="0" y="1052512"/>
            <a:ext cx="9144000" cy="24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1125537" y="6634162"/>
            <a:ext cx="2173287" cy="188912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Arial"/>
              <a:buNone/>
            </a:pPr>
            <a:r>
              <a:rPr b="1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8578850" y="6604000"/>
            <a:ext cx="365125" cy="219075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1125537" y="6634162"/>
            <a:ext cx="2173287" cy="188912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Arial"/>
              <a:buNone/>
            </a:pPr>
            <a:r>
              <a:rPr b="1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578850" y="6604000"/>
            <a:ext cx="365125" cy="219075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8578850" y="6604000"/>
            <a:ext cx="365125" cy="219075"/>
          </a:xfrm>
          <a:prstGeom prst="rect">
            <a:avLst/>
          </a:prstGeom>
          <a:noFill/>
          <a:ln>
            <a:noFill/>
          </a:ln>
        </p:spPr>
        <p:txBody>
          <a:bodyPr anchorCtr="1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1" name="Google Shape;21;p1"/>
          <p:cNvGrpSpPr/>
          <p:nvPr/>
        </p:nvGrpSpPr>
        <p:grpSpPr>
          <a:xfrm>
            <a:off x="4011612" y="6537325"/>
            <a:ext cx="1106487" cy="241300"/>
            <a:chOff x="4011612" y="6537325"/>
            <a:chExt cx="1106487" cy="241300"/>
          </a:xfrm>
        </p:grpSpPr>
        <p:pic>
          <p:nvPicPr>
            <p:cNvPr id="22" name="Google Shape;2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011612" y="6537325"/>
              <a:ext cx="1106487" cy="24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11612" y="6537325"/>
              <a:ext cx="1106487" cy="241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ctrTitle"/>
          </p:nvPr>
        </p:nvSpPr>
        <p:spPr>
          <a:xfrm>
            <a:off x="533400" y="3886200"/>
            <a:ext cx="7799387" cy="111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50" lIns="82100" spcFirstLastPara="1" rIns="82100" wrap="square" tIns="41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Translation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(NAT)</a:t>
            </a:r>
            <a:b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5435600" y="6021387"/>
            <a:ext cx="3313112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4294967295"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250825" y="3644900"/>
            <a:ext cx="8642350" cy="306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dirección IP puede ser local o global (Una IP local es vista en la red interna. Una IP global es vista en la red externa).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33CCCC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local-&gt; Es una dirección IP asignada a un host de la red interna.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288925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33CCCC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global-&gt;Es la manera en la cual se presenta la dirección IP de un host interno a un host y a la red externos.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33CCCC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local-&gt;Es la dirección IP de un host externo de la forma que se le presenta a la red interna. 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33CCCC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global-&gt;Es la dirección IP configurada y asignada a un host en la red externa.</a:t>
            </a:r>
            <a:endParaRPr/>
          </a:p>
        </p:txBody>
      </p:sp>
      <p:pic>
        <p:nvPicPr>
          <p:cNvPr id="110" name="Google Shape;110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268412"/>
            <a:ext cx="6985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2555875" y="1196975"/>
            <a:ext cx="172878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Network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364162" y="1196975"/>
            <a:ext cx="172878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Network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pic>
        <p:nvPicPr>
          <p:cNvPr id="118" name="Google Shape;11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700212"/>
            <a:ext cx="7345362" cy="4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1763712" y="1341437"/>
            <a:ext cx="496887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para Inside Local/Inside Global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pic>
        <p:nvPicPr>
          <p:cNvPr id="125" name="Google Shape;12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700212"/>
            <a:ext cx="7345362" cy="4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763712" y="1341437"/>
            <a:ext cx="496887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para Inside Local/Inside Global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pic>
        <p:nvPicPr>
          <p:cNvPr id="132" name="Google Shape;13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700212"/>
            <a:ext cx="7345362" cy="4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763712" y="1341437"/>
            <a:ext cx="496887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para Outside Local/Outside Global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pic>
        <p:nvPicPr>
          <p:cNvPr id="139" name="Google Shape;13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700212"/>
            <a:ext cx="7345362" cy="4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763712" y="1341437"/>
            <a:ext cx="496887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para Outside Local/Outside Global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4294967295"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395287" y="5589587"/>
            <a:ext cx="8437562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traducción NAT puede ser simple ó extendida.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Ambas, NAT y PAT pueden tener traducciones extendidas, pero sólo NAT puede tener traducciones simples.</a:t>
            </a:r>
            <a:endParaRPr/>
          </a:p>
        </p:txBody>
      </p:sp>
      <p:pic>
        <p:nvPicPr>
          <p:cNvPr id="147" name="Google Shape;147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628775"/>
            <a:ext cx="7775575" cy="1223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250825" y="1268412"/>
            <a:ext cx="4968875" cy="4032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1050" lIns="82100" spcFirstLastPara="1" rIns="82100" wrap="square" tIns="4105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Router# show ip nat translations</a:t>
            </a:r>
            <a:endParaRPr/>
          </a:p>
        </p:txBody>
      </p:sp>
      <p:pic>
        <p:nvPicPr>
          <p:cNvPr id="149" name="Google Shape;149;p20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4724400"/>
            <a:ext cx="7775575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395287" y="2997200"/>
            <a:ext cx="8437562" cy="15827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1050" lIns="82100" spcFirstLastPara="1" rIns="82100" wrap="square" tIns="4105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traducción de NAT es de 1 a 1 ó de varios a 1. 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traducciones 1 a 1 (NAT) asignan un diferente IP a cada traducción. 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traducciones varios a  1 (PAT) pueden asignar el mismo IP para cada traducción.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4294967295"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250825" y="1268412"/>
            <a:ext cx="864235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nat inside source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cuando se tienen hosts con dir. IP que no deben ser vistos en la red externa. 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traducción y traduce la dir. IP de orígen para los paquetes que van de dentro hacia afuera.  inside -&gt; outside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Traduce la dir. IP destino para paquetes que van de fuera hacia dentro. outside -&gt; inside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nat outside source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cuando se están utilizando los mismos IP en ambas redes, interna y externa,(redes que se traslapan) ó cuando se tienen varios gateways. Generalmente se utiliza junto con inside source.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traducción y traduce la dir. IP de orígen para los paquetes que van de afuera hacia adentro. outside -&gt; inside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Traduce la dir. IP destino para paquetes que van de dentro hacia afuera.  inside -&gt; outside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4294967295"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</a:t>
            </a:r>
            <a:endParaRPr/>
          </a:p>
        </p:txBody>
      </p:sp>
      <p:sp>
        <p:nvSpPr>
          <p:cNvPr id="162" name="Google Shape;162;p22"/>
          <p:cNvSpPr txBox="1"/>
          <p:nvPr>
            <p:ph idx="4294967295" type="body"/>
          </p:nvPr>
        </p:nvSpPr>
        <p:spPr>
          <a:xfrm>
            <a:off x="250825" y="1268412"/>
            <a:ext cx="864235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 (Port Address Translation). La traducción de direcciones de puerto incluye puertos además de las dir. IP. 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traducción de varios a uno. 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Mapea múltiples dir. IP a una ó a unas cuantas. 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número único de puerto orígen identifica cada sesión. 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se le llama NAPT en los documentos de la IETF.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 un pool de dir. IP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utilizar un nombre de interfaz. 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dir. IP para las interfases pueden ser asignadas: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Configurado estáticamente.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Via PPP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Via DHCP en  interfases Ethernet [12.1(2)T].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4294967295"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vs PAT</a:t>
            </a:r>
            <a:endParaRPr/>
          </a:p>
        </p:txBody>
      </p:sp>
      <p:sp>
        <p:nvSpPr>
          <p:cNvPr id="168" name="Google Shape;168;p23"/>
          <p:cNvSpPr txBox="1"/>
          <p:nvPr>
            <p:ph idx="4294967295" type="body"/>
          </p:nvPr>
        </p:nvSpPr>
        <p:spPr>
          <a:xfrm>
            <a:off x="250825" y="1268412"/>
            <a:ext cx="864235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hay suficiente número de dir. IP para traducciones 1 a 1. </a:t>
            </a:r>
            <a:endParaRPr/>
          </a:p>
          <a:p>
            <a:pPr indent="-1492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2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hay un número insuficiente de dir. IP disponibles para traducir todos las dir. Internas (inside addresses).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23850" y="1628775"/>
            <a:ext cx="8569325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 básico de</a:t>
            </a:r>
            <a:endParaRPr/>
          </a:p>
          <a:p>
            <a:pPr indent="0" lvl="1" marL="627062" marR="0" rtl="0" algn="l">
              <a:lnSpc>
                <a:spcPct val="8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Address Translation (NAT)</a:t>
            </a:r>
            <a:endParaRPr/>
          </a:p>
          <a:p>
            <a:pPr indent="0" lvl="1" marL="627062" marR="0" rtl="0" algn="l">
              <a:lnSpc>
                <a:spcPct val="8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Address Translation (PAT)</a:t>
            </a:r>
            <a:endParaRPr/>
          </a:p>
          <a:p>
            <a:pPr indent="0" lvl="1" marL="627062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288925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33CCCC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Definición, Beneficios, Disponibilidad y Soporte de Aplicaciones de NAT</a:t>
            </a:r>
            <a:endParaRPr/>
          </a:p>
          <a:p>
            <a:pPr indent="-123825" lvl="0" marL="288925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33CCCC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288925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33CCCC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 </a:t>
            </a:r>
            <a:endParaRPr/>
          </a:p>
          <a:p>
            <a:pPr indent="-123825" lvl="0" marL="288925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33CCCC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288925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33CCCC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Address Translation (PAT)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 básico de NAT</a:t>
            </a:r>
            <a:endParaRPr/>
          </a:p>
        </p:txBody>
      </p:sp>
      <p:pic>
        <p:nvPicPr>
          <p:cNvPr id="64" name="Google Shape;6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412875"/>
            <a:ext cx="8642350" cy="326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323850" y="4941887"/>
            <a:ext cx="8515350" cy="17351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1050" lIns="82100" spcFirstLastPara="1" rIns="82100" wrap="square" tIns="4105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600"/>
              <a:buFont typeface="Arial"/>
              <a:buChar char="•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Traducción de Direcciones de Red (NAT)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 las direcciones IP en el encabezado IP.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 básico de PAT</a:t>
            </a:r>
            <a:endParaRPr/>
          </a:p>
        </p:txBody>
      </p:sp>
      <p:pic>
        <p:nvPicPr>
          <p:cNvPr id="71" name="Google Shape;7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412875"/>
            <a:ext cx="8459787" cy="3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/>
        </p:nvSpPr>
        <p:spPr>
          <a:xfrm>
            <a:off x="323850" y="4941887"/>
            <a:ext cx="8515350" cy="17351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1050" lIns="82100" spcFirstLastPara="1" rIns="82100" wrap="square" tIns="4105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600"/>
              <a:buFont typeface="Arial"/>
              <a:buChar char="•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Traducción de Direcciones de Puertos (PAT) extiende a NAT de “uno a uno” a “varios a uno” asociando el puerto orígen con cada flujo. 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 de NAT</a:t>
            </a:r>
            <a:endParaRPr/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23850" y="2133600"/>
            <a:ext cx="8515350" cy="45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Descrito en el RFC 1631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Problema: El espacio de direccionamiento IP está limitado y el obtener un bloque de direcciones registradas es difícil. 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Solución: Utilizar direcciones IP privadas (RFC 1918) en la red interna.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direcciones IP privadas que se pueden utilizar para la red interna son: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 A: 10.x.x.x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 B rango: 172.16.x.x–172.31.x.x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 C rango: 192.168.1.x–192.168.254.x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2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Beneficios de NAT</a:t>
            </a:r>
            <a:endParaRPr/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95287" y="2362200"/>
            <a:ext cx="8224837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reemplaza la dirección orígen con una dirección ruteable permitiendo a hosts con direcciones privadas accesar a internet.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provee de conectividad transparente, escalable y bidireccional entre distintas oficinas de la misma empresa.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elimina la necesidad de reasignar números a los hosts al cambiar de ISP o de esquemas de direccionamiento. 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fortalece la privacidad de red puesto que las direcciones asignadas se encuentran ocultas. Evita el escaneo de puertos en la red.</a:t>
            </a:r>
            <a:endParaRPr/>
          </a:p>
          <a:p>
            <a:pPr indent="-1492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2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2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Disponibilidad y Soporte de Aplicaciones de NAT</a:t>
            </a:r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457200" y="1981200"/>
            <a:ext cx="85344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Disponible en las versiones de IOS posteriores a la 11.2. (Octubre de 96).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Soportado en todas las sistemas basados en IOS. (excepto los Cisco 7000).</a:t>
            </a:r>
            <a:endParaRPr/>
          </a:p>
          <a:p>
            <a:pPr indent="-288925" lvl="0" marL="288925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aplicaciones son transparentes para el Cisco IOS de NAT, con excepción de que: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aplicación requiera puertos específicos o negociados</a:t>
            </a:r>
            <a:endParaRPr/>
          </a:p>
          <a:p>
            <a:pPr indent="0" lvl="1" marL="627062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ó cuente con diecciones IP prestablecidas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pic>
        <p:nvPicPr>
          <p:cNvPr id="96" name="Google Shape;9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557337"/>
            <a:ext cx="8208962" cy="193198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250825" y="3860800"/>
            <a:ext cx="8642350" cy="202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interfaz en el ruteador puede ser definida como inside o outside.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traducciones ocurren sólo desde dentro hacia fuera ó viceversa – nunca entre el mismo tipo de interfaz.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381000" y="254000"/>
            <a:ext cx="7623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50" lIns="82100" spcFirstLastPara="1" rIns="82100" wrap="square" tIns="4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y Terminología de NAT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381000" y="1341437"/>
            <a:ext cx="843915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traducciones NAT pueden ser estáticas ó dinámicas</a:t>
            </a:r>
            <a:endParaRPr/>
          </a:p>
          <a:p>
            <a:pPr indent="0" lvl="2" marL="96520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estáticas son directamente introducidas en la configuración y se encuentran siempre en la tabla de traducciones.  </a:t>
            </a:r>
            <a:endParaRPr/>
          </a:p>
          <a:p>
            <a:pPr indent="0" lvl="2" marL="96520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utilizan cuando se desea iniciar conexión desde ambas interfases (inside y outside).  Ej: SMTP, Web.   </a:t>
            </a:r>
            <a:endParaRPr/>
          </a:p>
          <a:p>
            <a:pPr indent="0" lvl="2" marL="96520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utilizan cuando se desea que un host en específico sea traducido a una IP específica.</a:t>
            </a:r>
            <a:endParaRPr/>
          </a:p>
          <a:p>
            <a:pPr indent="0" lvl="2" marL="96520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nat inside source static 10.6.1.20 171.69.68.10</a:t>
            </a:r>
            <a:endParaRPr/>
          </a:p>
          <a:p>
            <a:pPr indent="-174625" lvl="0" marL="288925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rgbClr val="33CCCC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6520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dinámicas utilizan listas de acceso para identificar las direcciones IP para las cuales NAT debe crear traducciones. </a:t>
            </a:r>
            <a:endParaRPr/>
          </a:p>
          <a:p>
            <a:pPr indent="0" lvl="2" marL="96520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utilizan cuando se desea iniciar la conexión sólo desde una interfaz.</a:t>
            </a:r>
            <a:endParaRPr/>
          </a:p>
          <a:p>
            <a:pPr indent="0" lvl="2" marL="96520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nat inside source list 1 pool nat-pool </a:t>
            </a:r>
            <a:endParaRPr/>
          </a:p>
          <a:p>
            <a:pPr indent="0" lvl="2" marL="965200" marR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access-list 1 permit 10.0.0.0 0.255.255.255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tworkers2001">
  <a:themeElements>
    <a:clrScheme name="default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5569"/>
      </a:accent1>
      <a:accent2>
        <a:srgbClr val="B92B38"/>
      </a:accent2>
      <a:accent3>
        <a:srgbClr val="FFFFFF"/>
      </a:accent3>
      <a:accent4>
        <a:srgbClr val="005569"/>
      </a:accent4>
      <a:accent5>
        <a:srgbClr val="B92B38"/>
      </a:accent5>
      <a:accent6>
        <a:srgbClr val="FFFFFF"/>
      </a:accent6>
      <a:hlink>
        <a:srgbClr val="027FBB"/>
      </a:hlink>
      <a:folHlink>
        <a:srgbClr val="0080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