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348129-314A-4637-A256-5F825EA1F247}">
  <a:tblStyle styleId="{FC348129-314A-4637-A256-5F825EA1F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7633627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7633627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a7633627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a7633627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a7633627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a7633627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a7633627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a7633627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a7633627a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a7633627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a7633627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a7633627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7633627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7633627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a763362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a763362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a7633627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a7633627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7633627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7633627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763362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763362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a7633627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a7633627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a7633627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a7633627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a7633627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a7633627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a7633627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a7633627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7633627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7633627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a7633627a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a7633627a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a763362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a763362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a7633627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a7633627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7633627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a7633627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a763362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a763362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763362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763362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a763362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a763362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a7633627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a763362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a7633627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a7633627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a763362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a763362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Trabajo práctico</a:t>
            </a:r>
            <a:br>
              <a:rPr lang="es-419"/>
            </a:br>
            <a:r>
              <a:rPr lang="es-419"/>
              <a:t>Auditoría Informática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Darién Ramírez</a:t>
            </a:r>
            <a:br>
              <a:rPr lang="es-419"/>
            </a:br>
            <a:r>
              <a:rPr lang="es-419"/>
              <a:t>Gastón Hidalgo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 Esquema de telecomunicaciones y procesamiento (primer piso)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850" y="1101225"/>
            <a:ext cx="6528225" cy="37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6. Esquema de telecomunicaciones y procesamiento (Lab Hidráulica - Nave I)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75" y="1134275"/>
            <a:ext cx="72580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7. Relaciones con terceros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 se posee convenio con proveedores.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departamento presta servicios a profesores.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departamento presta servicios a sector administrativo (bedelía, alumnado, mesa de entrada y distintas </a:t>
            </a:r>
            <a:r>
              <a:rPr lang="es-419"/>
              <a:t>secretarías</a:t>
            </a:r>
            <a:r>
              <a:rPr lang="es-419"/>
              <a:t>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Atiende aprox. 50 (cincuenta) equipos.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Realiza: Soporte técnico e instalación de aplicativos.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 Identificación de problemas, necesidades e incertidumbres existentes en la organización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un plan de revisiones periódicas sobre el equipamiento informático, para efectuar acciones detectivas y preventivas sobre estos con el fin de reducir fallas, y mantener un cierto nivel de rendimiento y funcionalidad.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Evidencias: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 se han encontrado registros que demuestren la </a:t>
            </a:r>
            <a:br>
              <a:rPr lang="es-419"/>
            </a:br>
            <a:r>
              <a:rPr lang="es-419"/>
              <a:t>realización de controles periódicos.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Registro informal de solicitudes.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 Identificación de problemas, necesidades e incertidumbres existentes en la organización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Se poseen software base y aplicativos que no cuentan con una licencia original, son versiones de prueba o se encuentran ya vencidos y son necesarios para el correcto dictado de algunas clases</a:t>
            </a:r>
            <a:r>
              <a:rPr b="1" i="1" lang="es-419"/>
              <a:t>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Evidencias: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Entrevista con personal -&gt; Programas discontinuados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Observación -&gt; Aplicativos con licencias vencidas.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 Identificación de problemas, necesidades e incertidumbres existentes en la organización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comunicación entre el departamento de informática y los docentes, lo que provoca falta de aplicativos para desarrollar algunas actividades académicas o que estos aplicativos se encuentren desactualizados</a:t>
            </a:r>
            <a:r>
              <a:rPr b="1" i="1" lang="es-419"/>
              <a:t>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Evidencias: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Entrevista con personal -&gt; Personal no son informados.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Entrevista con profesores -&gt; Desencuentros horarios.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 Identificación de problemas, necesidades e incertidumbres existentes en la organización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No se cuenta con una seguridad adecuada sobre el equipamiento de los laboratorios</a:t>
            </a:r>
            <a:r>
              <a:rPr b="1" i="1" lang="es-419"/>
              <a:t>.</a:t>
            </a:r>
            <a:br>
              <a:rPr b="1" i="1" lang="es-419"/>
            </a:b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Evidencias: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Observación -&gt; Mal uso equipamiento por parte de alumnos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 Identificación de problemas, necesidades e incertidumbres existentes en la organización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un encargado designado por laboratorio, responsable del mismo y que se encargue de habilitar las instalaciones previo al dictado de una actividad académica y posterior apagado seguro del equipamiento</a:t>
            </a:r>
            <a:r>
              <a:rPr b="1" i="1" lang="es-419"/>
              <a:t>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Evidencias: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Observación -&gt; No se cuenta con encargado.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Revisión de documentación -&gt; No se cuenta con normas o</a:t>
            </a:r>
            <a:br>
              <a:rPr lang="es-419"/>
            </a:br>
            <a:r>
              <a:rPr lang="es-419"/>
              <a:t>						      protocolos.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 Identificación de problemas, necesidades e incertidumbres existentes en la organización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coordinación con las área de redes y mantenimiento. Cada área mantiene información separada de los problemas y soluciones sin una persona que las coordine y tenga conocimiento de toda los cambios realizados en las tres áreas simultáneamente</a:t>
            </a:r>
            <a:r>
              <a:rPr b="1" i="1" lang="es-419"/>
              <a:t>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Evidencias: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Entrevista -&gt; No se posee conocimiento directo de cambios.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8. Identificación de problemas, necesidades e incertidumbres existentes en la organización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un registro de incidentes, las fallas de las computadoras se reparan directamente sin generar un informe donde se registre su falla y medidas tomadas sobre el caso para una futura consulta ante casos similares</a:t>
            </a:r>
            <a:r>
              <a:rPr b="1" i="1" lang="es-419"/>
              <a:t>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Evidencias: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Observación -&gt; No se han encontrado registros.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419"/>
              <a:t>Presentación de la Organización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La entidad con la que se tratará es la Facultad de Ingeniería y Ciencias Hídricas (FICH) de la Universidad Nacional del Litoral (UNL) con sede en la ciudad de Santa Fe (3000)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52325" y="2612025"/>
            <a:ext cx="184200" cy="1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436800" y="2865075"/>
            <a:ext cx="1691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Departamento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Informática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440500" y="2934200"/>
            <a:ext cx="31299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349550" y="2796050"/>
            <a:ext cx="38664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2"/>
                </a:solidFill>
              </a:rPr>
              <a:t>Misión:</a:t>
            </a:r>
            <a:r>
              <a:rPr lang="es-419" sz="1800">
                <a:solidFill>
                  <a:schemeClr val="dk2"/>
                </a:solidFill>
              </a:rPr>
              <a:t> mantener el equipamiento de los laboratorios de dicha facultad.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flipH="1" rot="10800000">
            <a:off x="3204400" y="3198825"/>
            <a:ext cx="9567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 Acciones recomendadas para solucionar los problemas planteados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un plan de revisiones periódicas sobre el equipamiento informático, para efectuar acciones detectivas y preventivas sobre estos con el fin de reducir fallas, y mantener un cierto nivel de rendimiento y funcionalidad.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Solución</a:t>
            </a:r>
            <a:r>
              <a:rPr b="1" lang="es-419" sz="2400"/>
              <a:t>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Plan de revisiones mensuales por laboratorio.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Correcto funcionamiento del software, sistemas operativos, estado del hardware, pruebas de funcionamiento, validación de requerimientos de software.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 Acciones recomendadas para solucionar los problemas planteados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Se poseen software base y aplicativos que no cuentan con una licencia original, son versiones de prueba o se encuentran ya vencidos y son necesarios para el correcto dictado de algunas clases.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Solución</a:t>
            </a:r>
            <a:r>
              <a:rPr b="1" lang="es-419" sz="2400"/>
              <a:t>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Educational Licenses. Instalación y capacitación.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Utilizar software libre. Capacitación.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 Acciones recomendadas para solucionar los problemas planteados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comunicación entre el departamento de informática y los docentes, lo que provoca falta de aplicativos para desarrollar algunas actividades académicas o que estos aplicativos se encuentren desactualizados.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Solución</a:t>
            </a:r>
            <a:r>
              <a:rPr b="1" lang="es-419" sz="2400"/>
              <a:t>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Reuniones semestrales entre el personal del departamento de informática, el de redes, mantenimiento y los docentes. Generar actas de reunión.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 Acciones recomendadas para solucionar los problemas planteados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No se cuenta con una seguridad adecuada sobre el equipamiento de los laboratorios.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Solución</a:t>
            </a:r>
            <a:r>
              <a:rPr b="1" lang="es-419" sz="2400"/>
              <a:t>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Plan de concientización. Políticas de buen uso. Carteles normativos.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 Acciones recomendadas para solucionar los problemas planteados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un encargado designado por laboratorio, responsable del mismo y que se encargue de habilitar las instalaciones previo al dictado de una actividad académica y posterior apagado seguro del equipamiento.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Solución</a:t>
            </a:r>
            <a:r>
              <a:rPr b="1" lang="es-419" sz="2400"/>
              <a:t>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Designar un encargado por  laboratorio. Preparar las instalaciones para el dictado de la clase y dar cierre tras su finalización.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 Acciones recomendadas para solucionar los problemas planteados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coordinación con las área de redes y mantenimiento. Cada área mantiene información separada de los problemas y soluciones sin una persona que las coordine y tenga conocimiento de toda los cambios realizados en las tres áreas simultáneamente.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Solución</a:t>
            </a:r>
            <a:r>
              <a:rPr b="1" lang="es-419" sz="2400"/>
              <a:t>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Reuniones semestrales. Puesta en común entre las actividades de ambas áreas.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9. Acciones recomendadas para solucionar los problemas planteados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Problema:</a:t>
            </a:r>
            <a:endParaRPr b="1"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r>
              <a:rPr b="1" i="1" lang="es-419"/>
              <a:t>Falta de un registro de incidentes, las fallas de las computadoras se reparan directamente sin generar un informe donde se registre su falla y medidas tomadas sobre el caso para una futura consulta ante casos similares.</a:t>
            </a:r>
            <a:br>
              <a:rPr b="1" i="1" lang="es-419"/>
            </a:b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 sz="2400"/>
              <a:t>Solución</a:t>
            </a:r>
            <a:r>
              <a:rPr b="1" lang="es-419" sz="2400"/>
              <a:t>:</a:t>
            </a:r>
            <a:endParaRPr b="1" sz="24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Registros de incidentes en la nube. Útil cuando aparecen problemas de índole similar a los ya presentados.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80825" y="432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10. Identificación de los auditores</a:t>
            </a:r>
            <a:endParaRPr/>
          </a:p>
        </p:txBody>
      </p:sp>
      <p:graphicFrame>
        <p:nvGraphicFramePr>
          <p:cNvPr id="247" name="Google Shape;247;p39"/>
          <p:cNvGraphicFramePr/>
          <p:nvPr/>
        </p:nvGraphicFramePr>
        <p:xfrm>
          <a:off x="1493720" y="7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{FC348129-314A-4637-A256-5F825EA1F247}</a:tableStyleId>
              </a:tblPr>
              <a:tblGrid>
                <a:gridCol w="2199250"/>
                <a:gridCol w="2199250"/>
              </a:tblGrid>
              <a:tr h="20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Darién Ramírez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DNI: 33.363.616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ianshalaga@gmail.com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Gastón Hidalgo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419"/>
                        <a:t>DNI: 34.945.896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/>
                        <a:t>alehid08@gmail.com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725" y="2935950"/>
            <a:ext cx="1516225" cy="189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725" y="786175"/>
            <a:ext cx="1516225" cy="20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-419"/>
              <a:t>Presentación de la Organización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63" y="1017800"/>
            <a:ext cx="8114863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</a:t>
            </a:r>
            <a:r>
              <a:rPr lang="es-419"/>
              <a:t>Presentación y Organización del Área de Sistemas de Información de la organización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cuenta con cinco laboratorios (cuatro en el edificio de FICH, uno en Lab. Hidráulica Nave I).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El departamento se ubica físicamente en la FICH, junto al laboratorio número 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El departamento cuenta con: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Jefe departamento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Encargados departamento (tres en total)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Encargado coordinación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El departamento debe asegurar funcionamiento equipos,</a:t>
            </a:r>
            <a:br>
              <a:rPr lang="es-419"/>
            </a:br>
            <a:r>
              <a:rPr lang="es-419"/>
              <a:t>que no fallen y que se mantengan actualizados.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</a:t>
            </a:r>
            <a:r>
              <a:rPr lang="es-419"/>
              <a:t>Presentación y Organización del Área de Sistemas de Información de la organización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575" y="1300925"/>
            <a:ext cx="6311175" cy="34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80825" y="61722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</a:t>
            </a:r>
            <a:r>
              <a:rPr lang="es-419"/>
              <a:t>Estrategias Informáticas, organización de las actividades del Sector y metodologías de control de las actividades del sector.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87900" y="1687923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 se cuenta con un Plan Estratégico formalmente escrito.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realizan reuniones.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reuniones no poseen una periodicidad.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planifica de manera informal.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 Hardware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laboratorios cuentan con: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90 (noventa) computadoras personales.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 teclado y un mouse por computadora.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45 monitores CRT.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45 monitores 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Todo esto se encuentra inventariado y rotulado para rápido acceso a información detallada.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</a:t>
            </a:r>
            <a:r>
              <a:rPr lang="es-419"/>
              <a:t>. Software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75" y="1128713"/>
            <a:ext cx="85915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</a:t>
            </a:r>
            <a:r>
              <a:rPr lang="es-419"/>
              <a:t>. </a:t>
            </a:r>
            <a:r>
              <a:rPr lang="es-419"/>
              <a:t>Esquema de telecomunicaciones y procesamiento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Todos los laboratorios se encuentran conectados entre sí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Todos los laboratorios son visibles en red.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</a:t>
            </a:r>
            <a:r>
              <a:rPr lang="es-419"/>
              <a:t>única</a:t>
            </a:r>
            <a:r>
              <a:rPr lang="es-419"/>
              <a:t> excepción es el laboratorio 5.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Todas las pc cuentan con acceso a internet.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