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58" r:id="rId3"/>
    <p:sldId id="387" r:id="rId4"/>
    <p:sldId id="746" r:id="rId5"/>
    <p:sldId id="750" r:id="rId6"/>
    <p:sldId id="745" r:id="rId7"/>
    <p:sldId id="749" r:id="rId8"/>
    <p:sldId id="747" r:id="rId9"/>
    <p:sldId id="680" r:id="rId10"/>
    <p:sldId id="598" r:id="rId11"/>
    <p:sldId id="733" r:id="rId12"/>
    <p:sldId id="735" r:id="rId13"/>
    <p:sldId id="734" r:id="rId14"/>
    <p:sldId id="736" r:id="rId15"/>
    <p:sldId id="737" r:id="rId16"/>
    <p:sldId id="738" r:id="rId17"/>
    <p:sldId id="740" r:id="rId18"/>
    <p:sldId id="741" r:id="rId19"/>
    <p:sldId id="739" r:id="rId20"/>
    <p:sldId id="742" r:id="rId21"/>
    <p:sldId id="751" r:id="rId22"/>
    <p:sldId id="752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5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A2B65-AE1B-46F9-B506-2D2C0076838A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EEDA1-861D-42F1-849F-E75E19173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39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9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9394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1605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EDA1-861D-42F1-849F-E75E1917306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8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28300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315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0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9914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0227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1299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824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484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8A5A-17F6-4CB5-B871-E903858B3AD7}" type="datetime1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 descr="S:\Documents\COMM\LOGOS UCO 2015\logo Fac Sciences\PNG\logo_UCO_F-Sciences_V_COULEUR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76215"/>
            <a:ext cx="2191385" cy="227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48" y="44624"/>
            <a:ext cx="2003548" cy="1656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0072-9CB3-4416-92FD-3E557568041C}" type="datetime1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DBBD-49A3-4CA8-A3B0-7ABC5CF47749}" type="datetime1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9A6B-C8DF-4015-BEB7-79A22C063FCC}" type="datetime1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" y="94904"/>
            <a:ext cx="984504" cy="813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A10-BF1A-4C0A-97EA-A6CE812ACEAC}" type="datetime1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D713-036A-42C4-90E3-BE1A1FC21661}" type="datetime1">
              <a:rPr lang="fr-FR" smtClean="0"/>
              <a:t>17/11/2020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355-ECBB-4EFD-BFBF-6F45AD2B8425}" type="datetime1">
              <a:rPr lang="fr-FR" smtClean="0"/>
              <a:t>17/11/2020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EB4F-003A-403A-A039-9D832552FAF7}" type="datetime1">
              <a:rPr lang="fr-FR" smtClean="0"/>
              <a:t>17/11/2020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3EA6-CD1D-4785-877A-444E35354A86}" type="datetime1">
              <a:rPr lang="fr-FR" smtClean="0"/>
              <a:t>17/11/2020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" y="94904"/>
            <a:ext cx="984504" cy="813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6AB7-1BE5-4E2D-B840-E3A598754627}" type="datetime1">
              <a:rPr lang="fr-FR" smtClean="0"/>
              <a:t>17/11/2020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DFBC-0060-414F-8DB5-9929516E2179}" type="datetime1">
              <a:rPr lang="fr-FR" smtClean="0"/>
              <a:t>17/11/2020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F448-79BA-4D92-9EED-655587B2531F}" type="datetime1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pierre.chauvet@uco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552" y="2204864"/>
            <a:ext cx="8064896" cy="3740916"/>
          </a:xfrm>
          <a:prstGeom prst="rect">
            <a:avLst/>
          </a:prstGeom>
          <a:solidFill>
            <a:schemeClr val="accent1">
              <a:alpha val="13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008112"/>
          </a:xfrm>
        </p:spPr>
        <p:txBody>
          <a:bodyPr/>
          <a:lstStyle/>
          <a:p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Complément d’informatique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20882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Axel Guerin</a:t>
            </a:r>
          </a:p>
          <a:p>
            <a:pPr>
              <a:spcBef>
                <a:spcPts val="0"/>
              </a:spcBef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 de Mathématiques Appliquées</a:t>
            </a:r>
          </a:p>
          <a:p>
            <a:pPr>
              <a:spcBef>
                <a:spcPts val="0"/>
              </a:spcBef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Faculté des Sciences</a:t>
            </a:r>
          </a:p>
          <a:p>
            <a:pPr>
              <a:spcBef>
                <a:spcPts val="0"/>
              </a:spcBef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Université Catholique de l’Ouest</a:t>
            </a: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axel.guerin@octave.biz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2483768" y="5483001"/>
            <a:ext cx="503237" cy="3222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21478" y="6549235"/>
            <a:ext cx="279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" pitchFamily="34" charset="0"/>
                <a:cs typeface="Arial" pitchFamily="34" charset="0"/>
              </a:rPr>
              <a:t>IMA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, j’</a:t>
            </a:r>
            <a:r>
              <a:rPr lang="fr-FR" sz="1600" b="1" dirty="0">
                <a:latin typeface="Arial" pitchFamily="34" charset="0"/>
                <a:cs typeface="Arial" pitchFamily="34" charset="0"/>
              </a:rPr>
              <a:t>ima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gine l’avenir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P:\Christine\prospection\IMA - Photos\shutterstock_64709848pet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7" y="6161804"/>
            <a:ext cx="966753" cy="66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« ET »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DFB18C7-C47A-4F0A-B145-4527B44C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54725"/>
              </p:ext>
            </p:extLst>
          </p:nvPr>
        </p:nvGraphicFramePr>
        <p:xfrm>
          <a:off x="1499338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4774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8088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154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et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0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97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« OU »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DFB18C7-C47A-4F0A-B145-4527B44C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28884"/>
              </p:ext>
            </p:extLst>
          </p:nvPr>
        </p:nvGraphicFramePr>
        <p:xfrm>
          <a:off x="1499338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4774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8088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154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ou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0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49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« OU exclusif»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DFB18C7-C47A-4F0A-B145-4527B44C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98940"/>
              </p:ext>
            </p:extLst>
          </p:nvPr>
        </p:nvGraphicFramePr>
        <p:xfrm>
          <a:off x="1499338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4774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8088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154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ou ex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0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82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« NON »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CCD50A31-2267-4C54-9D9A-CBA6A0149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26283"/>
              </p:ext>
            </p:extLst>
          </p:nvPr>
        </p:nvGraphicFramePr>
        <p:xfrm>
          <a:off x="1524000" y="28727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44809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4845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2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9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6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90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L’implication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DFB18C7-C47A-4F0A-B145-4527B44C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48602"/>
              </p:ext>
            </p:extLst>
          </p:nvPr>
        </p:nvGraphicFramePr>
        <p:xfrm>
          <a:off x="1499338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4774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8088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154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=&gt;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0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29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L’équivalence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DFB18C7-C47A-4F0A-B145-4527B44C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16104"/>
              </p:ext>
            </p:extLst>
          </p:nvPr>
        </p:nvGraphicFramePr>
        <p:xfrm>
          <a:off x="1499338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4774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8088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154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</a:t>
                      </a:r>
                      <a:r>
                        <a:rPr lang="fr-FR" dirty="0">
                          <a:sym typeface="Wingdings" panose="05000000000000000000" pitchFamily="2" charset="2"/>
                        </a:rPr>
                        <a:t> 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03935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DA559D4A-FE5F-4F5B-8E40-0301BFA11CCF}"/>
              </a:ext>
            </a:extLst>
          </p:cNvPr>
          <p:cNvSpPr txBox="1"/>
          <p:nvPr/>
        </p:nvSpPr>
        <p:spPr>
          <a:xfrm>
            <a:off x="1464806" y="502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noter : l’équivalence est une double implication c’est-à-dire : </a:t>
            </a:r>
          </a:p>
          <a:p>
            <a:pPr algn="ctr"/>
            <a:r>
              <a:rPr lang="fr-FR" dirty="0"/>
              <a:t>A </a:t>
            </a:r>
            <a:r>
              <a:rPr lang="fr-FR" dirty="0">
                <a:sym typeface="Wingdings" panose="05000000000000000000" pitchFamily="2" charset="2"/>
              </a:rPr>
              <a:t> B = (A =&gt; B) et (B =&gt; A)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69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Preuve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05343F6-453E-4024-8B41-07362994D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21962"/>
              </p:ext>
            </p:extLst>
          </p:nvPr>
        </p:nvGraphicFramePr>
        <p:xfrm>
          <a:off x="1043608" y="2501900"/>
          <a:ext cx="7056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96608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369149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95778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1523294"/>
                    </a:ext>
                  </a:extLst>
                </a:gridCol>
                <a:gridCol w="2179984">
                  <a:extLst>
                    <a:ext uri="{9D8B030D-6E8A-4147-A177-3AD203B41FA5}">
                      <a16:colId xmlns:a16="http://schemas.microsoft.com/office/drawing/2014/main" val="374711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=&gt;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 =&gt;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(A =&gt; B) et (B =&gt;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3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2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3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9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696" y="166518"/>
            <a:ext cx="5618163" cy="6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Autres informations</a:t>
            </a:r>
          </a:p>
        </p:txBody>
      </p:sp>
      <p:sp>
        <p:nvSpPr>
          <p:cNvPr id="10243" name="Rectangle 3"/>
          <p:cNvSpPr txBox="1">
            <a:spLocks noChangeAspect="1" noChangeArrowheads="1"/>
          </p:cNvSpPr>
          <p:nvPr/>
        </p:nvSpPr>
        <p:spPr bwMode="auto">
          <a:xfrm>
            <a:off x="468313" y="1700213"/>
            <a:ext cx="80645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914400" indent="-457200" defTabSz="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altLang="fr-FR" sz="2400" dirty="0"/>
              <a:t>On note plus couramment les opérateurs « et » et « ou » respectivement « </a:t>
            </a:r>
            <a:r>
              <a:rPr lang="fr-FR" sz="2400" dirty="0"/>
              <a:t>∧ » et « ∨ »</a:t>
            </a:r>
          </a:p>
          <a:p>
            <a:pPr>
              <a:buFont typeface="Wingdings" pitchFamily="2" charset="2"/>
              <a:buChar char="Ø"/>
            </a:pPr>
            <a:r>
              <a:rPr lang="fr-FR" altLang="fr-FR" sz="2400" dirty="0"/>
              <a:t>({0, 1}, </a:t>
            </a:r>
            <a:r>
              <a:rPr lang="fr-FR" sz="2400" dirty="0"/>
              <a:t>∨, ∧), est un anneau commutatif, aussi appelé « Anneau de Boole » ou « Algèbre de Boole » </a:t>
            </a:r>
          </a:p>
          <a:p>
            <a:pPr>
              <a:buFont typeface="Wingdings" pitchFamily="2" charset="2"/>
              <a:buChar char="Ø"/>
            </a:pPr>
            <a:r>
              <a:rPr lang="fr-FR" altLang="fr-FR" sz="2400" dirty="0"/>
              <a:t>Ainsi :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/>
              <a:t>∧ est distributif par rapport à ∨ </a:t>
            </a:r>
          </a:p>
          <a:p>
            <a:pPr lvl="1">
              <a:buFont typeface="Wingdings" pitchFamily="2" charset="2"/>
              <a:buChar char="Ø"/>
            </a:pPr>
            <a:r>
              <a:rPr lang="fr-FR" altLang="fr-FR" sz="2000" dirty="0"/>
              <a:t>0 est l’élément neutre du groupe ({0, 1}, </a:t>
            </a:r>
            <a:r>
              <a:rPr lang="fr-FR" sz="2000" dirty="0"/>
              <a:t>∨)</a:t>
            </a:r>
          </a:p>
          <a:p>
            <a:pPr lvl="1">
              <a:buFont typeface="Wingdings" pitchFamily="2" charset="2"/>
              <a:buChar char="Ø"/>
            </a:pPr>
            <a:r>
              <a:rPr lang="fr-FR" altLang="fr-FR" sz="2000" dirty="0"/>
              <a:t>1 est l’élément neutre du groupe ({1}, </a:t>
            </a:r>
            <a:r>
              <a:rPr lang="fr-FR" sz="2000" dirty="0"/>
              <a:t>∧) ou plus simplement l’élément unité de l’anneau</a:t>
            </a:r>
          </a:p>
          <a:p>
            <a:pPr lvl="1">
              <a:buFont typeface="Wingdings" pitchFamily="2" charset="2"/>
              <a:buChar char="Ø"/>
            </a:pPr>
            <a:endParaRPr lang="fr-FR" altLang="fr-FR" sz="2000" dirty="0"/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17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6125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Distributivité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5C6D6984-5F00-4123-B868-B390A922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42083"/>
              </p:ext>
            </p:extLst>
          </p:nvPr>
        </p:nvGraphicFramePr>
        <p:xfrm>
          <a:off x="671736" y="1988840"/>
          <a:ext cx="7800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573129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69310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10036235"/>
                    </a:ext>
                  </a:extLst>
                </a:gridCol>
                <a:gridCol w="834008">
                  <a:extLst>
                    <a:ext uri="{9D8B030D-6E8A-4147-A177-3AD203B41FA5}">
                      <a16:colId xmlns:a16="http://schemas.microsoft.com/office/drawing/2014/main" val="227484143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6102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8814747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531049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7435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 ou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et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et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et (B ou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et B ou A et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0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5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7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7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3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4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7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0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696" y="166518"/>
            <a:ext cx="5618163" cy="6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Exercice</a:t>
            </a:r>
          </a:p>
        </p:txBody>
      </p:sp>
      <p:sp>
        <p:nvSpPr>
          <p:cNvPr id="10243" name="Rectangle 3"/>
          <p:cNvSpPr txBox="1">
            <a:spLocks noChangeAspect="1" noChangeArrowheads="1"/>
          </p:cNvSpPr>
          <p:nvPr/>
        </p:nvSpPr>
        <p:spPr bwMode="auto">
          <a:xfrm>
            <a:off x="468313" y="1700213"/>
            <a:ext cx="80645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914400" indent="-457200" defTabSz="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altLang="fr-FR" sz="2800" dirty="0"/>
              <a:t>Objectif : Définir une fonction permettant de savoir si une année est bissextile ou non. Une année est bissextile si et seulement si :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L’année est divisible par 4 et non par 100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L’année est divisible par 400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19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4295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2483767" y="187921"/>
            <a:ext cx="4896521" cy="8648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/>
          </a:p>
        </p:txBody>
      </p:sp>
      <p:sp>
        <p:nvSpPr>
          <p:cNvPr id="5123" name="Titre 1"/>
          <p:cNvSpPr>
            <a:spLocks noGrp="1"/>
          </p:cNvSpPr>
          <p:nvPr>
            <p:ph type="title"/>
          </p:nvPr>
        </p:nvSpPr>
        <p:spPr bwMode="auto">
          <a:xfrm>
            <a:off x="2411759" y="188640"/>
            <a:ext cx="5040561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/>
              <a:t>Documentation</a:t>
            </a:r>
            <a:br>
              <a:rPr lang="fr-FR" altLang="fr-FR" dirty="0"/>
            </a:br>
            <a:endParaRPr lang="fr-FR" altLang="fr-FR" dirty="0"/>
          </a:p>
        </p:txBody>
      </p:sp>
      <p:sp>
        <p:nvSpPr>
          <p:cNvPr id="43012" name="ZoneTexte 1"/>
          <p:cNvSpPr txBox="1">
            <a:spLocks noChangeArrowheads="1"/>
          </p:cNvSpPr>
          <p:nvPr/>
        </p:nvSpPr>
        <p:spPr bwMode="auto">
          <a:xfrm>
            <a:off x="395536" y="2019612"/>
            <a:ext cx="835292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fr-FR" sz="2600" dirty="0">
                <a:latin typeface="+mn-lt"/>
              </a:rPr>
              <a:t>De nombreux cours / tutoriels en anglais et en français existent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fr-FR" sz="26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fr-FR" sz="2600" dirty="0">
                <a:latin typeface="+mn-lt"/>
              </a:rPr>
              <a:t>Dans moteur de recherche, utiliser les mots clefs: « </a:t>
            </a:r>
            <a:r>
              <a:rPr lang="fr-FR" sz="2600" dirty="0" err="1">
                <a:latin typeface="+mn-lt"/>
              </a:rPr>
              <a:t>tkinter</a:t>
            </a:r>
            <a:r>
              <a:rPr lang="fr-FR" sz="2600" dirty="0">
                <a:latin typeface="+mn-lt"/>
              </a:rPr>
              <a:t> » + «python »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fr-FR" sz="2600" dirty="0">
              <a:latin typeface="+mn-l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71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696" y="166518"/>
            <a:ext cx="5618163" cy="6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Correction</a:t>
            </a:r>
          </a:p>
        </p:txBody>
      </p:sp>
      <p:sp>
        <p:nvSpPr>
          <p:cNvPr id="10243" name="Rectangle 3"/>
          <p:cNvSpPr txBox="1">
            <a:spLocks noChangeAspect="1" noChangeArrowheads="1"/>
          </p:cNvSpPr>
          <p:nvPr/>
        </p:nvSpPr>
        <p:spPr bwMode="auto">
          <a:xfrm>
            <a:off x="468313" y="1700213"/>
            <a:ext cx="80645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914400" indent="-457200" defTabSz="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altLang="fr-FR" sz="2800" dirty="0"/>
              <a:t>Une année est bissextile si et seulement si :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L’année est divisible par 4 et non par 100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L’année est divisible par 400</a:t>
            </a:r>
          </a:p>
          <a:p>
            <a:pPr>
              <a:buFont typeface="Wingdings" pitchFamily="2" charset="2"/>
              <a:buChar char="Ø"/>
            </a:pPr>
            <a:r>
              <a:rPr lang="fr-FR" altLang="fr-FR" sz="2800" dirty="0"/>
              <a:t>Soit 3 propositions :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A : « L’année est divisible par 4 »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B : « L’année est divisible par 100 »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C : « L’année est divisible par 400 »</a:t>
            </a:r>
          </a:p>
          <a:p>
            <a:pPr marL="457200" lvl="1" indent="0"/>
            <a:r>
              <a:rPr lang="fr-FR" altLang="fr-FR" sz="2400" dirty="0"/>
              <a:t>On cherche : (A et (non B)) ou C</a:t>
            </a:r>
          </a:p>
          <a:p>
            <a:pPr lvl="1">
              <a:buFont typeface="Arial" charset="0"/>
              <a:buChar char="•"/>
            </a:pPr>
            <a:endParaRPr lang="fr-FR" altLang="fr-FR" sz="2400" dirty="0"/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20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5409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Table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1B833D0-4AC1-4820-B2BA-E493FD410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88267"/>
              </p:ext>
            </p:extLst>
          </p:nvPr>
        </p:nvGraphicFramePr>
        <p:xfrm>
          <a:off x="503548" y="1916832"/>
          <a:ext cx="81369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365076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280908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291798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22770683"/>
                    </a:ext>
                  </a:extLst>
                </a:gridCol>
                <a:gridCol w="1341108">
                  <a:extLst>
                    <a:ext uri="{9D8B030D-6E8A-4147-A177-3AD203B41FA5}">
                      <a16:colId xmlns:a16="http://schemas.microsoft.com/office/drawing/2014/main" val="218409193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7265662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56694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et (non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(A et (non B)) ou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2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3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3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4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0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3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2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1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6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80492-5860-4B95-88A7-805C1EDA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de pliage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D2963-97E3-4E86-B8D0-E31AC391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C92547-D574-4930-B83A-6077C3678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39" y="1498616"/>
            <a:ext cx="4460521" cy="22023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B0872A-38C6-4658-A726-A9B238314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39" y="4322962"/>
            <a:ext cx="4460521" cy="22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331640" y="1727798"/>
            <a:ext cx="6401691" cy="4077466"/>
          </a:xfrm>
          <a:prstGeom prst="roundRect">
            <a:avLst>
              <a:gd name="adj" fmla="val 53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75656" y="1790521"/>
            <a:ext cx="4748929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altLang="fr-FR" sz="2400" dirty="0"/>
              <a:t> </a:t>
            </a:r>
            <a:r>
              <a:rPr lang="fr-FR" sz="2400" dirty="0"/>
              <a:t>Fonction en Python</a:t>
            </a:r>
            <a:endParaRPr lang="fr-FR" altLang="fr-F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altLang="fr-FR" sz="2400" dirty="0"/>
              <a:t>Définition de la notion de booléen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altLang="fr-FR" sz="2400" dirty="0"/>
              <a:t> Table de vérité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altLang="fr-FR" sz="2400" dirty="0"/>
              <a:t> Opérateur logique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/>
              <a:t> Récursivité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/>
              <a:t> Notion de liste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/>
              <a:t> Lambda Calcul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096491" y="692696"/>
            <a:ext cx="2987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PLAN DU COURS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2152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4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648" y="1988840"/>
            <a:ext cx="6076950" cy="720204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>
              <a:buClr>
                <a:srgbClr val="000000"/>
              </a:buClr>
              <a:buSzPct val="100000"/>
            </a:pPr>
            <a:r>
              <a:rPr lang="fr-FR" altLang="fr-FR" sz="4400" dirty="0">
                <a:solidFill>
                  <a:srgbClr val="000000"/>
                </a:solidFill>
              </a:rPr>
              <a:t>Notion de booléens</a:t>
            </a:r>
          </a:p>
        </p:txBody>
      </p:sp>
    </p:spTree>
    <p:extLst>
      <p:ext uri="{BB962C8B-B14F-4D97-AF65-F5344CB8AC3E}">
        <p14:creationId xmlns:p14="http://schemas.microsoft.com/office/powerpoint/2010/main" val="3048246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696" y="166518"/>
            <a:ext cx="5618163" cy="6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defRPr/>
            </a:pPr>
            <a:r>
              <a:rPr lang="fr-FR" altLang="fr-FR" sz="3600" dirty="0"/>
              <a:t>Les booléens</a:t>
            </a:r>
            <a:endParaRPr lang="fr-FR" sz="3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5</a:t>
            </a:fld>
            <a:endParaRPr lang="fr-FR" altLang="fr-F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771694-0E2C-43E9-B48B-C3A19B7AB92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0713" y="1852613"/>
            <a:ext cx="80645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914400" indent="-457200" defTabSz="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altLang="fr-FR" sz="2400" dirty="0"/>
              <a:t>Un booléen est une variable à deux états possibles : vrai ou faux (0 ou 1).</a:t>
            </a:r>
          </a:p>
          <a:p>
            <a:pPr>
              <a:buFont typeface="Wingdings" pitchFamily="2" charset="2"/>
              <a:buChar char="Ø"/>
            </a:pPr>
            <a:r>
              <a:rPr lang="fr-FR" altLang="fr-FR" sz="2400" dirty="0"/>
              <a:t>Cette notion est primordiale en informatique pour représenter les valeurs de vérités dans la logique.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Elle</a:t>
            </a:r>
            <a:r>
              <a:rPr lang="fr-FR" altLang="fr-FR" sz="2400" dirty="0"/>
              <a:t>s</a:t>
            </a:r>
            <a:r>
              <a:rPr lang="fr-FR" sz="2400" dirty="0"/>
              <a:t> </a:t>
            </a:r>
            <a:r>
              <a:rPr lang="fr-FR" altLang="fr-FR" sz="2400" dirty="0"/>
              <a:t>sont utilisés dans la vérification de conditions comme lorsque l’on fait appel à des opérateurs comme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/>
              <a:t>If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/>
              <a:t>For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err="1"/>
              <a:t>While</a:t>
            </a:r>
            <a:endParaRPr lang="fr-FR" sz="2000" dirty="0"/>
          </a:p>
          <a:p>
            <a:pPr lvl="1">
              <a:buFont typeface="Wingdings" pitchFamily="2" charset="2"/>
              <a:buChar char="Ø"/>
            </a:pPr>
            <a:r>
              <a:rPr lang="fr-FR" sz="2000" dirty="0"/>
              <a:t>…</a:t>
            </a:r>
          </a:p>
          <a:p>
            <a:pPr lvl="1">
              <a:buFont typeface="Wingdings" pitchFamily="2" charset="2"/>
              <a:buChar char="Ø"/>
            </a:pP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346490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6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2492896"/>
            <a:ext cx="6076950" cy="720204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>
              <a:buClr>
                <a:srgbClr val="000000"/>
              </a:buClr>
              <a:buSzPct val="100000"/>
            </a:pPr>
            <a:r>
              <a:rPr lang="fr-FR" altLang="fr-FR" sz="4400" dirty="0">
                <a:solidFill>
                  <a:srgbClr val="000000"/>
                </a:solidFill>
              </a:rPr>
              <a:t>Table de vérité</a:t>
            </a:r>
          </a:p>
        </p:txBody>
      </p:sp>
    </p:spTree>
    <p:extLst>
      <p:ext uri="{BB962C8B-B14F-4D97-AF65-F5344CB8AC3E}">
        <p14:creationId xmlns:p14="http://schemas.microsoft.com/office/powerpoint/2010/main" val="1646741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696" y="166518"/>
            <a:ext cx="5618163" cy="6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defRPr/>
            </a:pPr>
            <a:r>
              <a:rPr lang="fr-FR" altLang="fr-FR" sz="3600" dirty="0"/>
              <a:t>Table de vérité</a:t>
            </a:r>
            <a:endParaRPr lang="fr-FR" sz="3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243" name="Rectangle 3"/>
          <p:cNvSpPr txBox="1">
            <a:spLocks noChangeAspect="1" noChangeArrowheads="1"/>
          </p:cNvSpPr>
          <p:nvPr/>
        </p:nvSpPr>
        <p:spPr bwMode="auto">
          <a:xfrm>
            <a:off x="468313" y="1700213"/>
            <a:ext cx="80645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914400" indent="-457200" defTabSz="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altLang="fr-FR" sz="2800" dirty="0"/>
              <a:t>Soient A et B deux propositions, par exemple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A : « 5 &gt; 3 »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B : « 1 = 2 »</a:t>
            </a:r>
          </a:p>
          <a:p>
            <a:pPr marL="457200" lvl="1" indent="0"/>
            <a:r>
              <a:rPr lang="fr-FR" altLang="fr-FR" sz="2400" dirty="0"/>
              <a:t>Ici, A est vrai (A=1) et B est faux (B=0), cependant lorsque l’on définit un opérateur logique, on souhaite connaitre l’ensemble des combinaisons possible de A et B, en l’occurrence, (0,0), (0,1), (1,0) et (1,1). On note ces combinaisons dans un tableau que l’on nomme table de vérité.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2837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Table de vérité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DFB18C7-C47A-4F0A-B145-4527B44C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39746"/>
              </p:ext>
            </p:extLst>
          </p:nvPr>
        </p:nvGraphicFramePr>
        <p:xfrm>
          <a:off x="1499338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4774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8088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154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op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0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7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9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1700213"/>
            <a:ext cx="6076950" cy="1512887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>
              <a:buClr>
                <a:srgbClr val="000000"/>
              </a:buClr>
              <a:buSzPct val="100000"/>
            </a:pPr>
            <a:r>
              <a:rPr lang="fr-FR" altLang="fr-FR" sz="4400" dirty="0">
                <a:solidFill>
                  <a:srgbClr val="000000"/>
                </a:solidFill>
              </a:rPr>
              <a:t>Principaux opérateurs de logique</a:t>
            </a:r>
          </a:p>
        </p:txBody>
      </p:sp>
    </p:spTree>
    <p:extLst>
      <p:ext uri="{BB962C8B-B14F-4D97-AF65-F5344CB8AC3E}">
        <p14:creationId xmlns:p14="http://schemas.microsoft.com/office/powerpoint/2010/main" val="2486219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63993</TotalTime>
  <Words>839</Words>
  <Application>Microsoft Office PowerPoint</Application>
  <PresentationFormat>Affichage à l'écran (4:3)</PresentationFormat>
  <Paragraphs>349</Paragraphs>
  <Slides>22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Thème Office</vt:lpstr>
      <vt:lpstr>Complément d’informatique</vt:lpstr>
      <vt:lpstr>Documentation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Table de vérité</vt:lpstr>
      <vt:lpstr>Présentation PowerPoint</vt:lpstr>
      <vt:lpstr>Le « ET »</vt:lpstr>
      <vt:lpstr>Le « OU »</vt:lpstr>
      <vt:lpstr>Le « OU exclusif»</vt:lpstr>
      <vt:lpstr>Le « NON »</vt:lpstr>
      <vt:lpstr>L’implication</vt:lpstr>
      <vt:lpstr>L’équivalence</vt:lpstr>
      <vt:lpstr>Preuve</vt:lpstr>
      <vt:lpstr>Présentation PowerPoint</vt:lpstr>
      <vt:lpstr>Distributivité</vt:lpstr>
      <vt:lpstr>Présentation PowerPoint</vt:lpstr>
      <vt:lpstr>Présentation PowerPoint</vt:lpstr>
      <vt:lpstr>Table</vt:lpstr>
      <vt:lpstr>Fonctions de pliage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Statistiques</dc:title>
  <dc:creator>Pierre CHAUVET</dc:creator>
  <cp:lastModifiedBy>AXEL GUERIN</cp:lastModifiedBy>
  <cp:revision>776</cp:revision>
  <dcterms:created xsi:type="dcterms:W3CDTF">2014-05-22T09:34:42Z</dcterms:created>
  <dcterms:modified xsi:type="dcterms:W3CDTF">2020-11-17T11:10:23Z</dcterms:modified>
</cp:coreProperties>
</file>