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58" r:id="rId3"/>
    <p:sldId id="387" r:id="rId4"/>
    <p:sldId id="672" r:id="rId5"/>
    <p:sldId id="673" r:id="rId6"/>
    <p:sldId id="674" r:id="rId7"/>
    <p:sldId id="675" r:id="rId8"/>
    <p:sldId id="676" r:id="rId9"/>
    <p:sldId id="679" r:id="rId10"/>
    <p:sldId id="677" r:id="rId11"/>
    <p:sldId id="678" r:id="rId12"/>
    <p:sldId id="597" r:id="rId13"/>
    <p:sldId id="690" r:id="rId14"/>
    <p:sldId id="691" r:id="rId15"/>
    <p:sldId id="692" r:id="rId16"/>
    <p:sldId id="680" r:id="rId17"/>
    <p:sldId id="598" r:id="rId18"/>
    <p:sldId id="681" r:id="rId19"/>
    <p:sldId id="682" r:id="rId20"/>
    <p:sldId id="695" r:id="rId21"/>
    <p:sldId id="683" r:id="rId22"/>
    <p:sldId id="684" r:id="rId23"/>
    <p:sldId id="685" r:id="rId24"/>
    <p:sldId id="687" r:id="rId25"/>
    <p:sldId id="686" r:id="rId26"/>
    <p:sldId id="688" r:id="rId27"/>
    <p:sldId id="689" r:id="rId28"/>
    <p:sldId id="715" r:id="rId29"/>
    <p:sldId id="716" r:id="rId30"/>
    <p:sldId id="712" r:id="rId31"/>
    <p:sldId id="693" r:id="rId32"/>
    <p:sldId id="694" r:id="rId33"/>
    <p:sldId id="698" r:id="rId34"/>
    <p:sldId id="699" r:id="rId35"/>
    <p:sldId id="696" r:id="rId36"/>
    <p:sldId id="697" r:id="rId37"/>
    <p:sldId id="700" r:id="rId38"/>
    <p:sldId id="702" r:id="rId39"/>
    <p:sldId id="701" r:id="rId40"/>
    <p:sldId id="703" r:id="rId41"/>
    <p:sldId id="704" r:id="rId42"/>
    <p:sldId id="717" r:id="rId43"/>
    <p:sldId id="705" r:id="rId44"/>
    <p:sldId id="706" r:id="rId45"/>
    <p:sldId id="708" r:id="rId46"/>
    <p:sldId id="707" r:id="rId47"/>
    <p:sldId id="709" r:id="rId48"/>
    <p:sldId id="710" r:id="rId49"/>
    <p:sldId id="711" r:id="rId50"/>
    <p:sldId id="713" r:id="rId51"/>
    <p:sldId id="718" r:id="rId52"/>
    <p:sldId id="719" r:id="rId53"/>
    <p:sldId id="720" r:id="rId54"/>
    <p:sldId id="721" r:id="rId55"/>
    <p:sldId id="722" r:id="rId56"/>
    <p:sldId id="723" r:id="rId57"/>
    <p:sldId id="724" r:id="rId58"/>
    <p:sldId id="725" r:id="rId59"/>
    <p:sldId id="726" r:id="rId60"/>
    <p:sldId id="728" r:id="rId61"/>
    <p:sldId id="727" r:id="rId62"/>
    <p:sldId id="714" r:id="rId63"/>
    <p:sldId id="730" r:id="rId64"/>
    <p:sldId id="731" r:id="rId65"/>
    <p:sldId id="732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5" autoAdjust="0"/>
    <p:restoredTop sz="94660"/>
  </p:normalViewPr>
  <p:slideViewPr>
    <p:cSldViewPr>
      <p:cViewPr varScale="1">
        <p:scale>
          <a:sx n="108" d="100"/>
          <a:sy n="108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A2B65-AE1B-46F9-B506-2D2C0076838A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EEDA1-861D-42F1-849F-E75E191730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3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31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43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50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62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17368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5pPr>
            <a:lvl6pPr marL="2321227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6pPr>
            <a:lvl7pPr marL="2743269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7pPr>
            <a:lvl8pPr marL="3165310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8pPr>
            <a:lvl9pPr marL="3587351" indent="-211021" defTabSz="41471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6954" algn="l"/>
                <a:tab pos="896838" algn="l"/>
                <a:tab pos="1345257" algn="l"/>
                <a:tab pos="1795141" algn="l"/>
                <a:tab pos="2243560" algn="l"/>
                <a:tab pos="2693444" algn="l"/>
                <a:tab pos="3141863" algn="l"/>
                <a:tab pos="3591748" algn="l"/>
                <a:tab pos="4040167" algn="l"/>
                <a:tab pos="4490051" algn="l"/>
                <a:tab pos="4938470" algn="l"/>
                <a:tab pos="5388354" algn="l"/>
                <a:tab pos="5838238" algn="l"/>
                <a:tab pos="6286657" algn="l"/>
                <a:tab pos="6736542" algn="l"/>
                <a:tab pos="7184961" algn="l"/>
                <a:tab pos="7634845" algn="l"/>
                <a:tab pos="8083264" algn="l"/>
                <a:tab pos="8533148" algn="l"/>
                <a:tab pos="8981567" algn="l"/>
              </a:tabLst>
              <a:defRPr sz="11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7B6EF4-01E3-464C-B028-0411630D92A8}" type="slidenum">
              <a:rPr lang="fr-FR" altLang="fr-FR" sz="120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fr-FR" altLang="fr-FR" sz="1200">
              <a:latin typeface="Arial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81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494" y="4342939"/>
            <a:ext cx="5483946" cy="4111751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2084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1107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8A5A-17F6-4CB5-B871-E903858B3AD7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 descr="S:\Documents\COMM\LOGOS UCO 2015\logo Fac Sciences\PNG\logo_UCO_F-Sciences_V_COULEUR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76215"/>
            <a:ext cx="2191385" cy="227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48" y="44624"/>
            <a:ext cx="2003548" cy="1656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0072-9CB3-4416-92FD-3E557568041C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DBBD-49A3-4CA8-A3B0-7ABC5CF47749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9A6B-C8DF-4015-BEB7-79A22C063FCC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" y="94904"/>
            <a:ext cx="984504" cy="813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5A10-BF1A-4C0A-97EA-A6CE812ACEAC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D713-036A-42C4-90E3-BE1A1FC21661}" type="datetime1">
              <a:rPr lang="fr-FR" smtClean="0"/>
              <a:t>30/09/2020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6355-ECBB-4EFD-BFBF-6F45AD2B8425}" type="datetime1">
              <a:rPr lang="fr-FR" smtClean="0"/>
              <a:t>30/09/2020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4982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EB4F-003A-403A-A039-9D832552FAF7}" type="datetime1">
              <a:rPr lang="fr-FR" smtClean="0"/>
              <a:t>30/09/2020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3EA6-CD1D-4785-877A-444E35354A86}" type="datetime1">
              <a:rPr lang="fr-FR" smtClean="0"/>
              <a:t>30/09/2020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" y="94904"/>
            <a:ext cx="984504" cy="813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6AB7-1BE5-4E2D-B840-E3A598754627}" type="datetime1">
              <a:rPr lang="fr-FR" smtClean="0"/>
              <a:t>30/09/2020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DFBC-0060-414F-8DB5-9929516E2179}" type="datetime1">
              <a:rPr lang="fr-FR" smtClean="0"/>
              <a:t>30/09/2020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F448-79BA-4D92-9EED-655587B2531F}" type="datetime1">
              <a:rPr lang="fr-FR" smtClean="0"/>
              <a:t>30/09/2020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pierre.chauvet@uco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ression-graphique.com/2016/02/quest-ce-que-l-ergonomie-des-interfaces-ih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qt.io/Qt_for_Python" TargetMode="External"/><Relationship Id="rId2" Type="http://schemas.openxmlformats.org/officeDocument/2006/relationships/hyperlink" Target="https://riverbankcomputing.com/software/pyqt/int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x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552" y="2204864"/>
            <a:ext cx="8064896" cy="3740916"/>
          </a:xfrm>
          <a:prstGeom prst="rect">
            <a:avLst/>
          </a:prstGeom>
          <a:solidFill>
            <a:schemeClr val="accent1">
              <a:alpha val="13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008112"/>
          </a:xfrm>
        </p:spPr>
        <p:txBody>
          <a:bodyPr/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Homme-Machine </a:t>
            </a:r>
            <a:b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Python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Axel Guerin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 de Mathématiques Appliquées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Faculté des Sciences</a:t>
            </a:r>
          </a:p>
          <a:p>
            <a:pPr>
              <a:spcBef>
                <a:spcPts val="0"/>
              </a:spcBef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Université Catholique de l’Ouest</a:t>
            </a: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axel.guerin@octave.biz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2483768" y="5483001"/>
            <a:ext cx="503237" cy="3222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121478" y="6549235"/>
            <a:ext cx="279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itchFamily="34" charset="0"/>
                <a:cs typeface="Arial" pitchFamily="34" charset="0"/>
              </a:rPr>
              <a:t>IMA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j’</a:t>
            </a:r>
            <a:r>
              <a:rPr lang="fr-FR" sz="1600" b="1" dirty="0">
                <a:latin typeface="Arial" pitchFamily="34" charset="0"/>
                <a:cs typeface="Arial" pitchFamily="34" charset="0"/>
              </a:rPr>
              <a:t>ima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gine l’avenir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P:\Christine\prospection\IMA - Photos\shutterstock_64709848pet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97" y="6161804"/>
            <a:ext cx="966753" cy="66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2124075" y="174625"/>
            <a:ext cx="6557963" cy="877888"/>
          </a:xfrm>
        </p:spPr>
        <p:txBody>
          <a:bodyPr/>
          <a:lstStyle/>
          <a:p>
            <a:pPr>
              <a:defRPr/>
            </a:pPr>
            <a:r>
              <a:rPr lang="fr-FR" sz="4000" kern="1200" dirty="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Penser l’ergonomie</a:t>
            </a:r>
          </a:p>
        </p:txBody>
      </p:sp>
      <p:sp>
        <p:nvSpPr>
          <p:cNvPr id="1946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95288" y="1346200"/>
            <a:ext cx="8137525" cy="4170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 sz="2400" kern="1200" dirty="0"/>
              <a:t>Objectif final: </a:t>
            </a:r>
            <a:r>
              <a:rPr lang="fr-FR" sz="2400" b="1" kern="1200" dirty="0"/>
              <a:t>faciliter l’expérience de l’utilisateur (</a:t>
            </a:r>
            <a:r>
              <a:rPr lang="fr-FR" sz="2400" b="1" i="1" kern="1200" dirty="0"/>
              <a:t>UX</a:t>
            </a:r>
            <a:r>
              <a:rPr lang="fr-FR" sz="2400" b="1" kern="1200" dirty="0"/>
              <a:t>) </a:t>
            </a:r>
          </a:p>
          <a:p>
            <a:pPr>
              <a:defRPr/>
            </a:pPr>
            <a:r>
              <a:rPr lang="fr-FR" sz="2400" dirty="0"/>
              <a:t>Quelques exemples :</a:t>
            </a:r>
            <a:endParaRPr lang="fr-FR" sz="2400" kern="1200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fr-FR" sz="2400" kern="1200" dirty="0">
                <a:cs typeface="+mn-cs"/>
              </a:rPr>
              <a:t>Les formulaires doivent être concis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fr-FR" sz="2400" kern="1200" dirty="0">
                <a:cs typeface="+mn-cs"/>
              </a:rPr>
              <a:t>Pas de désordre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fr-FR" kern="1200" dirty="0">
                <a:cs typeface="+mn-cs"/>
              </a:rPr>
              <a:t>Ne pas faire remplir un champ en bas puis remonter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fr-FR" kern="1200" dirty="0">
                <a:cs typeface="+mn-cs"/>
              </a:rPr>
              <a:t>Les champs sémantiquement proche doivent être physiquement proches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fr-FR" sz="2400" kern="1200" dirty="0">
                <a:cs typeface="+mn-cs"/>
              </a:rPr>
              <a:t>Les saisies doivent être assistées autant que possible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fr-FR" sz="2400" kern="1200" dirty="0">
                <a:cs typeface="+mn-cs"/>
              </a:rPr>
              <a:t>Les couleurs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fr-FR" kern="1200" dirty="0">
                <a:cs typeface="+mn-cs"/>
              </a:rPr>
              <a:t>Sont utiles si elles ont un sens</a:t>
            </a:r>
          </a:p>
          <a:p>
            <a:pPr marL="1257300" lvl="2" indent="-342900">
              <a:buFont typeface="Arial" pitchFamily="34" charset="0"/>
              <a:buChar char="•"/>
              <a:defRPr/>
            </a:pPr>
            <a:r>
              <a:rPr lang="fr-FR" kern="1200" dirty="0">
                <a:cs typeface="+mn-cs"/>
              </a:rPr>
              <a:t>Ne doivent pas ‘cracher’</a:t>
            </a:r>
          </a:p>
          <a:p>
            <a:pPr lvl="2">
              <a:defRPr/>
            </a:pPr>
            <a:endParaRPr lang="fr-FR" kern="1200" dirty="0"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9512" y="5607281"/>
            <a:ext cx="8772081" cy="61555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defRPr/>
            </a:pPr>
            <a:r>
              <a:rPr lang="fr-FR" sz="1700" dirty="0">
                <a:ea typeface="MS Gothic" charset="-128"/>
              </a:rPr>
              <a:t>Exemple : </a:t>
            </a:r>
          </a:p>
          <a:p>
            <a:pPr>
              <a:buClr>
                <a:srgbClr val="000000"/>
              </a:buClr>
              <a:buSzPct val="100000"/>
              <a:defRPr/>
            </a:pPr>
            <a:r>
              <a:rPr lang="fr-FR" sz="1700" dirty="0">
                <a:hlinkClick r:id="rId2"/>
              </a:rPr>
              <a:t>https://www.impression-graphique.com/2016/02/quest-ce-que-l-ergonomie-des-interfaces-ihm/</a:t>
            </a:r>
            <a:endParaRPr lang="fr-FR" sz="1700" dirty="0">
              <a:ea typeface="MS Gothic" charset="-128"/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88224" y="6342063"/>
            <a:ext cx="2128837" cy="471487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fr-FR" alt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5793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11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00213"/>
            <a:ext cx="6076950" cy="1512887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 err="1">
                <a:solidFill>
                  <a:srgbClr val="000000"/>
                </a:solidFill>
              </a:rPr>
              <a:t>HelloWorld</a:t>
            </a:r>
            <a:r>
              <a:rPr lang="fr-FR" altLang="fr-FR" sz="4400" dirty="0">
                <a:solidFill>
                  <a:srgbClr val="000000"/>
                </a:solidFill>
              </a:rPr>
              <a:t> : première fenêtre avec </a:t>
            </a:r>
            <a:r>
              <a:rPr lang="fr-FR" altLang="fr-FR" sz="4400" dirty="0" err="1">
                <a:solidFill>
                  <a:srgbClr val="000000"/>
                </a:solidFill>
              </a:rPr>
              <a:t>tkInter</a:t>
            </a:r>
            <a:endParaRPr lang="fr-FR" altLang="fr-FR" sz="4400" dirty="0">
              <a:solidFill>
                <a:srgbClr val="000000"/>
              </a:solidFill>
            </a:endParaRPr>
          </a:p>
        </p:txBody>
      </p:sp>
      <p:sp>
        <p:nvSpPr>
          <p:cNvPr id="7" name="Double flèche horizontale 2"/>
          <p:cNvSpPr>
            <a:spLocks noChangeArrowheads="1"/>
          </p:cNvSpPr>
          <p:nvPr/>
        </p:nvSpPr>
        <p:spPr bwMode="auto">
          <a:xfrm>
            <a:off x="4388382" y="4604544"/>
            <a:ext cx="648072" cy="431800"/>
          </a:xfrm>
          <a:prstGeom prst="leftRightArrow">
            <a:avLst>
              <a:gd name="adj1" fmla="val 50000"/>
              <a:gd name="adj2" fmla="val 5003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217" y="4022000"/>
            <a:ext cx="1882047" cy="159688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38" y="3661960"/>
            <a:ext cx="2576444" cy="23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Hello World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98003"/>
            <a:ext cx="3224930" cy="27363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91680" y="1568218"/>
            <a:ext cx="2160240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fenêtre de l’application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536" y="4758243"/>
            <a:ext cx="2160240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 bouton « fermer »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88224" y="2237963"/>
            <a:ext cx="216024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Le label (zone de texte) « Hello World »</a:t>
            </a:r>
          </a:p>
        </p:txBody>
      </p:sp>
      <p:cxnSp>
        <p:nvCxnSpPr>
          <p:cNvPr id="5" name="Connecteur en arc 4"/>
          <p:cNvCxnSpPr>
            <a:stCxn id="6" idx="3"/>
            <a:endCxn id="3" idx="0"/>
          </p:cNvCxnSpPr>
          <p:nvPr/>
        </p:nvCxnSpPr>
        <p:spPr>
          <a:xfrm>
            <a:off x="3851920" y="1983717"/>
            <a:ext cx="676361" cy="61428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8" idx="1"/>
          </p:cNvCxnSpPr>
          <p:nvPr/>
        </p:nvCxnSpPr>
        <p:spPr>
          <a:xfrm rot="10800000" flipV="1">
            <a:off x="5220072" y="2838127"/>
            <a:ext cx="1368152" cy="69597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7" idx="3"/>
          </p:cNvCxnSpPr>
          <p:nvPr/>
        </p:nvCxnSpPr>
        <p:spPr>
          <a:xfrm flipV="1">
            <a:off x="2555776" y="4758243"/>
            <a:ext cx="1408348" cy="4154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444208" y="4254187"/>
            <a:ext cx="216024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Des</a:t>
            </a:r>
            <a:r>
              <a:rPr lang="fr-FR" sz="2400" dirty="0"/>
              <a:t> panneau</a:t>
            </a:r>
            <a:r>
              <a:rPr lang="fr-FR" sz="2400" b="1" dirty="0"/>
              <a:t>x</a:t>
            </a:r>
            <a:r>
              <a:rPr lang="fr-FR" sz="2400" dirty="0"/>
              <a:t>…</a:t>
            </a:r>
          </a:p>
        </p:txBody>
      </p:sp>
      <p:cxnSp>
        <p:nvCxnSpPr>
          <p:cNvPr id="20" name="Connecteur en arc 19"/>
          <p:cNvCxnSpPr>
            <a:stCxn id="19" idx="1"/>
          </p:cNvCxnSpPr>
          <p:nvPr/>
        </p:nvCxnSpPr>
        <p:spPr>
          <a:xfrm rot="10800000">
            <a:off x="5580112" y="3894148"/>
            <a:ext cx="864096" cy="59087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19" idx="1"/>
          </p:cNvCxnSpPr>
          <p:nvPr/>
        </p:nvCxnSpPr>
        <p:spPr>
          <a:xfrm rot="10800000" flipV="1">
            <a:off x="5508104" y="4485019"/>
            <a:ext cx="936104" cy="89575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9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Hello World: le code Python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80928"/>
            <a:ext cx="2291398" cy="19442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06135"/>
            <a:ext cx="5760640" cy="5275193"/>
          </a:xfrm>
          <a:prstGeom prst="rect">
            <a:avLst/>
          </a:prstGeom>
        </p:spPr>
      </p:pic>
      <p:pic>
        <p:nvPicPr>
          <p:cNvPr id="1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uble flèche horizontale 2"/>
          <p:cNvSpPr>
            <a:spLocks noChangeArrowheads="1"/>
          </p:cNvSpPr>
          <p:nvPr/>
        </p:nvSpPr>
        <p:spPr bwMode="auto">
          <a:xfrm>
            <a:off x="5940153" y="3692251"/>
            <a:ext cx="648072" cy="431800"/>
          </a:xfrm>
          <a:prstGeom prst="leftRightArrow">
            <a:avLst>
              <a:gd name="adj1" fmla="val 50000"/>
              <a:gd name="adj2" fmla="val 50034"/>
            </a:avLst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5809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Hello World: explications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1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39765" cy="47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Hello World: UML</a:t>
            </a:r>
            <a:br>
              <a:rPr lang="fr-FR" altLang="fr-FR" sz="4000" dirty="0"/>
            </a:br>
            <a:r>
              <a:rPr lang="fr-FR" altLang="fr-FR" sz="4000" dirty="0"/>
              <a:t>Diagramme d’Objets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1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686" name="Groupe 28685"/>
          <p:cNvGrpSpPr/>
          <p:nvPr/>
        </p:nvGrpSpPr>
        <p:grpSpPr>
          <a:xfrm>
            <a:off x="1331640" y="1772816"/>
            <a:ext cx="6192688" cy="3456384"/>
            <a:chOff x="1331640" y="1628800"/>
            <a:chExt cx="6192688" cy="3456384"/>
          </a:xfrm>
        </p:grpSpPr>
        <p:sp>
          <p:nvSpPr>
            <p:cNvPr id="4" name="ZoneTexte 3"/>
            <p:cNvSpPr txBox="1"/>
            <p:nvPr/>
          </p:nvSpPr>
          <p:spPr>
            <a:xfrm>
              <a:off x="3713825" y="1628800"/>
              <a:ext cx="1307987" cy="720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fr-FR" dirty="0" err="1"/>
                <a:t>fenetre</a:t>
              </a:r>
              <a:r>
                <a:rPr lang="fr-FR" dirty="0"/>
                <a:t> : </a:t>
              </a:r>
              <a:r>
                <a:rPr lang="fr-FR" dirty="0" err="1"/>
                <a:t>Tk</a:t>
              </a:r>
              <a:r>
                <a:rPr lang="fr-FR" dirty="0"/>
                <a:t> </a:t>
              </a: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3713825" y="1988840"/>
              <a:ext cx="13079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707904" y="2141240"/>
              <a:ext cx="13079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2057641" y="2852936"/>
              <a:ext cx="1578255" cy="720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fr-FR" dirty="0"/>
                <a:t>frame1 : Frame </a:t>
              </a:r>
            </a:p>
          </p:txBody>
        </p:sp>
        <p:cxnSp>
          <p:nvCxnSpPr>
            <p:cNvPr id="11" name="Connecteur droit 10"/>
            <p:cNvCxnSpPr>
              <a:endCxn id="10" idx="3"/>
            </p:cNvCxnSpPr>
            <p:nvPr/>
          </p:nvCxnSpPr>
          <p:spPr>
            <a:xfrm>
              <a:off x="2057641" y="3212976"/>
              <a:ext cx="15782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2051720" y="3365376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5153985" y="2852936"/>
              <a:ext cx="1578255" cy="720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fr-FR" dirty="0"/>
                <a:t>frame2 : Frame </a:t>
              </a:r>
            </a:p>
          </p:txBody>
        </p:sp>
        <p:cxnSp>
          <p:nvCxnSpPr>
            <p:cNvPr id="16" name="Connecteur droit 15"/>
            <p:cNvCxnSpPr>
              <a:endCxn id="15" idx="3"/>
            </p:cNvCxnSpPr>
            <p:nvPr/>
          </p:nvCxnSpPr>
          <p:spPr>
            <a:xfrm>
              <a:off x="5153985" y="3212976"/>
              <a:ext cx="15782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148064" y="3365376"/>
              <a:ext cx="1584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337561" y="4293096"/>
              <a:ext cx="1938295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fr-FR" dirty="0"/>
                <a:t>label : Label</a:t>
              </a:r>
            </a:p>
            <a:p>
              <a:r>
                <a:rPr lang="fr-FR" sz="1600" dirty="0" err="1"/>
                <a:t>text</a:t>
              </a:r>
              <a:r>
                <a:rPr lang="fr-FR" sz="1600" dirty="0"/>
                <a:t>=« Hello World » </a:t>
              </a: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331640" y="4941168"/>
              <a:ext cx="19442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658041" y="4293096"/>
              <a:ext cx="1866287" cy="792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fr-FR" dirty="0"/>
                <a:t>bouton : </a:t>
              </a:r>
              <a:r>
                <a:rPr lang="fr-FR" dirty="0" err="1"/>
                <a:t>Button</a:t>
              </a:r>
              <a:endParaRPr lang="fr-FR" dirty="0"/>
            </a:p>
            <a:p>
              <a:r>
                <a:rPr lang="fr-FR" sz="1600" dirty="0" err="1"/>
                <a:t>text</a:t>
              </a:r>
              <a:r>
                <a:rPr lang="fr-FR" sz="1600" dirty="0"/>
                <a:t>=« Hello World »</a:t>
              </a:r>
            </a:p>
            <a:p>
              <a:pPr algn="ctr"/>
              <a:r>
                <a:rPr lang="fr-FR" dirty="0"/>
                <a:t> </a:t>
              </a: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5652120" y="4941168"/>
              <a:ext cx="1872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331640" y="4581128"/>
              <a:ext cx="19442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5652120" y="4581128"/>
              <a:ext cx="1872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osange 37"/>
            <p:cNvSpPr/>
            <p:nvPr/>
          </p:nvSpPr>
          <p:spPr>
            <a:xfrm>
              <a:off x="5040052" y="1916832"/>
              <a:ext cx="252028" cy="144016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677" name="Connecteur en angle 28676"/>
            <p:cNvCxnSpPr>
              <a:stCxn id="38" idx="3"/>
              <a:endCxn id="15" idx="0"/>
            </p:cNvCxnSpPr>
            <p:nvPr/>
          </p:nvCxnSpPr>
          <p:spPr>
            <a:xfrm>
              <a:off x="5292080" y="1988840"/>
              <a:ext cx="651033" cy="86409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80" name="Groupe 28679"/>
            <p:cNvGrpSpPr/>
            <p:nvPr/>
          </p:nvGrpSpPr>
          <p:grpSpPr>
            <a:xfrm>
              <a:off x="2846769" y="1916832"/>
              <a:ext cx="867056" cy="936104"/>
              <a:chOff x="2846769" y="1916832"/>
              <a:chExt cx="867056" cy="936104"/>
            </a:xfrm>
          </p:grpSpPr>
          <p:sp>
            <p:nvSpPr>
              <p:cNvPr id="28675" name="Losange 28674"/>
              <p:cNvSpPr/>
              <p:nvPr/>
            </p:nvSpPr>
            <p:spPr>
              <a:xfrm>
                <a:off x="3461797" y="1916832"/>
                <a:ext cx="252028" cy="144016"/>
              </a:xfrm>
              <a:prstGeom prst="diamond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en angle 40"/>
              <p:cNvCxnSpPr>
                <a:stCxn id="28675" idx="1"/>
                <a:endCxn id="10" idx="0"/>
              </p:cNvCxnSpPr>
              <p:nvPr/>
            </p:nvCxnSpPr>
            <p:spPr>
              <a:xfrm rot="10800000" flipV="1">
                <a:off x="2846769" y="1988840"/>
                <a:ext cx="615028" cy="86409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Losange 47"/>
            <p:cNvSpPr/>
            <p:nvPr/>
          </p:nvSpPr>
          <p:spPr>
            <a:xfrm>
              <a:off x="2782281" y="3573016"/>
              <a:ext cx="128974" cy="288032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en angle 48"/>
            <p:cNvCxnSpPr>
              <a:stCxn id="48" idx="2"/>
              <a:endCxn id="19" idx="0"/>
            </p:cNvCxnSpPr>
            <p:nvPr/>
          </p:nvCxnSpPr>
          <p:spPr>
            <a:xfrm rot="5400000">
              <a:off x="2360715" y="3807043"/>
              <a:ext cx="432048" cy="5400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osange 51"/>
            <p:cNvSpPr/>
            <p:nvPr/>
          </p:nvSpPr>
          <p:spPr>
            <a:xfrm>
              <a:off x="5878625" y="3585151"/>
              <a:ext cx="128974" cy="288032"/>
            </a:xfrm>
            <a:prstGeom prst="diamond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en angle 52"/>
            <p:cNvCxnSpPr>
              <a:stCxn id="52" idx="2"/>
              <a:endCxn id="22" idx="0"/>
            </p:cNvCxnSpPr>
            <p:nvPr/>
          </p:nvCxnSpPr>
          <p:spPr>
            <a:xfrm rot="16200000" flipH="1">
              <a:off x="6057192" y="3759102"/>
              <a:ext cx="419913" cy="64807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5" name="ZoneTexte 28684"/>
            <p:cNvSpPr txBox="1"/>
            <p:nvPr/>
          </p:nvSpPr>
          <p:spPr>
            <a:xfrm>
              <a:off x="2354572" y="2123564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TOP</a:t>
              </a: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5916032" y="2164214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BOTTOM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16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00213"/>
            <a:ext cx="6076950" cy="1512887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Principaux composants (</a:t>
            </a:r>
            <a:r>
              <a:rPr lang="fr-FR" altLang="fr-FR" sz="4400" i="1" dirty="0">
                <a:solidFill>
                  <a:srgbClr val="000000"/>
                </a:solidFill>
              </a:rPr>
              <a:t>widgets</a:t>
            </a:r>
            <a:r>
              <a:rPr lang="fr-FR" altLang="fr-FR" sz="4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6219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Objets composants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84784"/>
            <a:ext cx="8496944" cy="118072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Une IHM est constituée d’objets appelés composants ou </a:t>
            </a:r>
            <a:r>
              <a:rPr lang="fr-FR" altLang="fr-FR" sz="2800" i="1" dirty="0"/>
              <a:t>widgets</a:t>
            </a:r>
            <a:r>
              <a:rPr lang="fr-FR" altLang="fr-FR" sz="2800" dirty="0"/>
              <a:t> :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2641253"/>
            <a:ext cx="3836749" cy="3740075"/>
          </a:xfrm>
          <a:prstGeom prst="rect">
            <a:avLst/>
          </a:prstGeom>
        </p:spPr>
      </p:pic>
      <p:cxnSp>
        <p:nvCxnSpPr>
          <p:cNvPr id="5" name="Connecteur droit avec flèche 4"/>
          <p:cNvCxnSpPr>
            <a:stCxn id="8" idx="3"/>
          </p:cNvCxnSpPr>
          <p:nvPr/>
        </p:nvCxnSpPr>
        <p:spPr>
          <a:xfrm flipV="1">
            <a:off x="1547664" y="2770804"/>
            <a:ext cx="1084934" cy="2095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39552" y="2657167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fenêtre</a:t>
            </a:r>
          </a:p>
        </p:txBody>
      </p:sp>
      <p:cxnSp>
        <p:nvCxnSpPr>
          <p:cNvPr id="13" name="Connecteur droit avec flèche 12"/>
          <p:cNvCxnSpPr>
            <a:stCxn id="14" idx="3"/>
          </p:cNvCxnSpPr>
          <p:nvPr/>
        </p:nvCxnSpPr>
        <p:spPr>
          <a:xfrm flipV="1">
            <a:off x="1547664" y="2980332"/>
            <a:ext cx="1368152" cy="10345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39552" y="3691719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bouton</a:t>
            </a:r>
          </a:p>
        </p:txBody>
      </p:sp>
      <p:cxnSp>
        <p:nvCxnSpPr>
          <p:cNvPr id="17" name="Connecteur droit avec flèche 16"/>
          <p:cNvCxnSpPr>
            <a:stCxn id="14" idx="3"/>
          </p:cNvCxnSpPr>
          <p:nvPr/>
        </p:nvCxnSpPr>
        <p:spPr>
          <a:xfrm flipV="1">
            <a:off x="1547664" y="2980333"/>
            <a:ext cx="1656184" cy="10345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5" idx="3"/>
          </p:cNvCxnSpPr>
          <p:nvPr/>
        </p:nvCxnSpPr>
        <p:spPr>
          <a:xfrm flipV="1">
            <a:off x="1758874" y="4511290"/>
            <a:ext cx="1516982" cy="4667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50762" y="4654877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image</a:t>
            </a:r>
          </a:p>
        </p:txBody>
      </p:sp>
      <p:cxnSp>
        <p:nvCxnSpPr>
          <p:cNvPr id="27" name="Connecteur droit avec flèche 26"/>
          <p:cNvCxnSpPr>
            <a:stCxn id="28" idx="3"/>
          </p:cNvCxnSpPr>
          <p:nvPr/>
        </p:nvCxnSpPr>
        <p:spPr>
          <a:xfrm>
            <a:off x="1700064" y="5912406"/>
            <a:ext cx="1084934" cy="3231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91952" y="5589240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label</a:t>
            </a:r>
          </a:p>
        </p:txBody>
      </p:sp>
      <p:cxnSp>
        <p:nvCxnSpPr>
          <p:cNvPr id="30" name="Connecteur droit avec flèche 29"/>
          <p:cNvCxnSpPr>
            <a:stCxn id="31" idx="1"/>
          </p:cNvCxnSpPr>
          <p:nvPr/>
        </p:nvCxnSpPr>
        <p:spPr>
          <a:xfrm flipH="1" flipV="1">
            <a:off x="6300192" y="4338052"/>
            <a:ext cx="936104" cy="150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236296" y="4165011"/>
            <a:ext cx="1224136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Objets ascenseur</a:t>
            </a:r>
          </a:p>
        </p:txBody>
      </p:sp>
      <p:cxnSp>
        <p:nvCxnSpPr>
          <p:cNvPr id="36" name="Connecteur droit avec flèche 35"/>
          <p:cNvCxnSpPr>
            <a:stCxn id="31" idx="1"/>
          </p:cNvCxnSpPr>
          <p:nvPr/>
        </p:nvCxnSpPr>
        <p:spPr>
          <a:xfrm flipH="1">
            <a:off x="5292080" y="4488177"/>
            <a:ext cx="1944216" cy="153311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7092280" y="2814842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panneau</a:t>
            </a:r>
          </a:p>
        </p:txBody>
      </p:sp>
      <p:cxnSp>
        <p:nvCxnSpPr>
          <p:cNvPr id="41" name="Connecteur droit avec flèche 40"/>
          <p:cNvCxnSpPr>
            <a:stCxn id="40" idx="1"/>
          </p:cNvCxnSpPr>
          <p:nvPr/>
        </p:nvCxnSpPr>
        <p:spPr>
          <a:xfrm flipH="1" flipV="1">
            <a:off x="6264188" y="2956431"/>
            <a:ext cx="828092" cy="1815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244680" y="5445224"/>
            <a:ext cx="1008112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panneau</a:t>
            </a:r>
          </a:p>
        </p:txBody>
      </p:sp>
      <p:cxnSp>
        <p:nvCxnSpPr>
          <p:cNvPr id="45" name="Connecteur droit avec flèche 44"/>
          <p:cNvCxnSpPr>
            <a:stCxn id="44" idx="1"/>
          </p:cNvCxnSpPr>
          <p:nvPr/>
        </p:nvCxnSpPr>
        <p:spPr>
          <a:xfrm flipH="1">
            <a:off x="6156176" y="5768390"/>
            <a:ext cx="1088504" cy="46718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7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IHM : composants imbriqués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5184576" cy="4896544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Ces composants sont imbriqués :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Les boutons « Afficher » et « Quitter » sont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un panneau</a:t>
            </a:r>
          </a:p>
          <a:p>
            <a:pPr eaLnBrk="1" hangingPunct="1"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Ce panneau est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la fenêtre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L’image et les deux ascenseurs sont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un panneau</a:t>
            </a:r>
          </a:p>
          <a:p>
            <a:pPr eaLnBrk="1" hangingPunct="1"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Ce panneau est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la fenêtre</a:t>
            </a:r>
          </a:p>
          <a:p>
            <a:pPr eaLnBrk="1" hangingPunct="1"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Le label « Photo… » est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un panneau</a:t>
            </a:r>
          </a:p>
          <a:p>
            <a:pPr eaLnBrk="1" hangingPunct="1">
              <a:spcBef>
                <a:spcPts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Ce panneau est </a:t>
            </a:r>
            <a:r>
              <a:rPr lang="fr-FR" altLang="fr-FR" sz="2400" b="1" dirty="0"/>
              <a:t>dans</a:t>
            </a:r>
            <a:r>
              <a:rPr lang="fr-FR" altLang="fr-FR" sz="2400" dirty="0"/>
              <a:t> la fenêtre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4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63" y="2204864"/>
            <a:ext cx="3620725" cy="3529494"/>
          </a:xfrm>
          <a:prstGeom prst="rect">
            <a:avLst/>
          </a:prstGeom>
        </p:spPr>
      </p:pic>
      <p:sp>
        <p:nvSpPr>
          <p:cNvPr id="4" name="Accolade fermante 3"/>
          <p:cNvSpPr/>
          <p:nvPr/>
        </p:nvSpPr>
        <p:spPr>
          <a:xfrm>
            <a:off x="4932040" y="2060848"/>
            <a:ext cx="504056" cy="1080120"/>
          </a:xfrm>
          <a:prstGeom prst="rightBrace">
            <a:avLst>
              <a:gd name="adj1" fmla="val 12364"/>
              <a:gd name="adj2" fmla="val 40095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>
            <a:off x="4932040" y="3212976"/>
            <a:ext cx="576064" cy="1224136"/>
          </a:xfrm>
          <a:prstGeom prst="rightBrace">
            <a:avLst>
              <a:gd name="adj1" fmla="val 12364"/>
              <a:gd name="adj2" fmla="val 4956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colade fermante 25"/>
          <p:cNvSpPr/>
          <p:nvPr/>
        </p:nvSpPr>
        <p:spPr>
          <a:xfrm>
            <a:off x="4932040" y="4509120"/>
            <a:ext cx="504056" cy="1224136"/>
          </a:xfrm>
          <a:prstGeom prst="rightBrace">
            <a:avLst>
              <a:gd name="adj1" fmla="val 12364"/>
              <a:gd name="adj2" fmla="val 87362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34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Composants conteneurs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484784"/>
            <a:ext cx="8424936" cy="388843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Un conteneur est un composant qui peut contenir d’autres composants :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La fenêtre est un conteneur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contient panneaux haut, centre, bas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400" dirty="0"/>
              <a:t>Un panneau est un conteneur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Panneau haut contient 2 boutons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Panneau centre contient 1 image et </a:t>
            </a:r>
            <a:br>
              <a:rPr lang="fr-FR" altLang="fr-FR" sz="2000" dirty="0"/>
            </a:br>
            <a:r>
              <a:rPr lang="fr-FR" altLang="fr-FR" sz="2000" dirty="0"/>
              <a:t>2 ascenseurs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Panneau bas contient label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48880"/>
            <a:ext cx="3600400" cy="35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2483767" y="187921"/>
            <a:ext cx="4896521" cy="8648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/>
          </a:p>
        </p:txBody>
      </p:sp>
      <p:sp>
        <p:nvSpPr>
          <p:cNvPr id="5123" name="Titre 1"/>
          <p:cNvSpPr>
            <a:spLocks noGrp="1"/>
          </p:cNvSpPr>
          <p:nvPr>
            <p:ph type="title"/>
          </p:nvPr>
        </p:nvSpPr>
        <p:spPr bwMode="auto">
          <a:xfrm>
            <a:off x="2411759" y="188640"/>
            <a:ext cx="5040561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/>
              <a:t>Documentation</a:t>
            </a:r>
            <a:br>
              <a:rPr lang="fr-FR" altLang="fr-FR" dirty="0"/>
            </a:br>
            <a:endParaRPr lang="fr-FR" altLang="fr-FR" dirty="0"/>
          </a:p>
        </p:txBody>
      </p:sp>
      <p:sp>
        <p:nvSpPr>
          <p:cNvPr id="43012" name="ZoneTexte 1"/>
          <p:cNvSpPr txBox="1">
            <a:spLocks noChangeArrowheads="1"/>
          </p:cNvSpPr>
          <p:nvPr/>
        </p:nvSpPr>
        <p:spPr bwMode="auto">
          <a:xfrm>
            <a:off x="395536" y="2019612"/>
            <a:ext cx="835292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fr-FR" sz="2600" dirty="0">
                <a:latin typeface="+mn-lt"/>
              </a:rPr>
              <a:t>De nombreux cours / tutoriels en anglais et en français existent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fr-FR" sz="26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fr-FR" sz="2600" dirty="0">
                <a:latin typeface="+mn-lt"/>
              </a:rPr>
              <a:t>Dans moteur de recherche, utiliser les mots clefs: « </a:t>
            </a:r>
            <a:r>
              <a:rPr lang="fr-FR" sz="2600" dirty="0" err="1">
                <a:latin typeface="+mn-lt"/>
              </a:rPr>
              <a:t>tkinter</a:t>
            </a:r>
            <a:r>
              <a:rPr lang="fr-FR" sz="2600" dirty="0">
                <a:latin typeface="+mn-lt"/>
              </a:rPr>
              <a:t> » + «python »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fr-FR" sz="2600" dirty="0">
              <a:latin typeface="+mn-lt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719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La fenêtre principale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95537" y="2602647"/>
            <a:ext cx="4104455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dirty="0" err="1">
                <a:latin typeface="Arial(W1)" pitchFamily="34" charset="0"/>
              </a:rPr>
              <a:t>tkinter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sz="2000" dirty="0">
                <a:latin typeface="Arial(W1)" pitchFamily="34" charset="0"/>
              </a:rPr>
              <a:t> *</a:t>
            </a:r>
          </a:p>
          <a:p>
            <a:endParaRPr lang="en-US" sz="2000" dirty="0"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fenetre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b="1" dirty="0" err="1">
                <a:latin typeface="Arial(W1)" pitchFamily="34" charset="0"/>
              </a:rPr>
              <a:t>Tk</a:t>
            </a:r>
            <a:r>
              <a:rPr lang="en-US" sz="2000" dirty="0">
                <a:latin typeface="Arial(W1)" pitchFamily="34" charset="0"/>
              </a:rPr>
              <a:t>( )</a:t>
            </a:r>
          </a:p>
          <a:p>
            <a:r>
              <a:rPr lang="en-US" sz="2000" dirty="0" err="1">
                <a:latin typeface="Arial(W1)" pitchFamily="34" charset="0"/>
              </a:rPr>
              <a:t>fenetre.title</a:t>
            </a:r>
            <a:r>
              <a:rPr lang="en-US" sz="2000" dirty="0">
                <a:latin typeface="Arial(W1)" pitchFamily="34" charset="0"/>
              </a:rPr>
              <a:t>(“</a:t>
            </a:r>
            <a:r>
              <a:rPr lang="en-US" sz="2000" dirty="0" err="1">
                <a:latin typeface="Arial(W1)" pitchFamily="34" charset="0"/>
              </a:rPr>
              <a:t>Afficher</a:t>
            </a:r>
            <a:r>
              <a:rPr lang="en-US" sz="2000" dirty="0">
                <a:latin typeface="Arial(W1)" pitchFamily="34" charset="0"/>
              </a:rPr>
              <a:t> Hello World”)</a:t>
            </a:r>
          </a:p>
          <a:p>
            <a:endParaRPr lang="en-US" sz="2000" dirty="0">
              <a:latin typeface="Arial(W1)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ajouter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les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composants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…</a:t>
            </a:r>
          </a:p>
          <a:p>
            <a:endParaRPr lang="en-US" sz="2000" i="1" dirty="0">
              <a:solidFill>
                <a:srgbClr val="C00000"/>
              </a:solidFill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fenetre.mainloop</a:t>
            </a:r>
            <a:r>
              <a:rPr lang="en-US" sz="2000" dirty="0">
                <a:latin typeface="Arial(W1)" pitchFamily="34" charset="0"/>
              </a:rPr>
              <a:t>( 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23528" y="1772816"/>
            <a:ext cx="748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La fenêtre principale contient tous les autres composants !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860031" y="2455928"/>
            <a:ext cx="3600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Importer les classes et fonctions de la librairie </a:t>
            </a:r>
            <a:r>
              <a:rPr lang="fr-FR" sz="2000" dirty="0" err="1"/>
              <a:t>tkinter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860031" y="3513202"/>
            <a:ext cx="3600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Instancier la fenêtre et lui donner un titre à afficher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860032" y="4521314"/>
            <a:ext cx="360040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Lancer le programme (tâche exécutée en boucle par le processeur)</a:t>
            </a:r>
          </a:p>
        </p:txBody>
      </p:sp>
      <p:cxnSp>
        <p:nvCxnSpPr>
          <p:cNvPr id="5" name="Connecteur droit avec flèche 4"/>
          <p:cNvCxnSpPr>
            <a:stCxn id="20" idx="1"/>
          </p:cNvCxnSpPr>
          <p:nvPr/>
        </p:nvCxnSpPr>
        <p:spPr>
          <a:xfrm flipH="1">
            <a:off x="2915816" y="2809871"/>
            <a:ext cx="1944215" cy="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1" idx="1"/>
          </p:cNvCxnSpPr>
          <p:nvPr/>
        </p:nvCxnSpPr>
        <p:spPr>
          <a:xfrm flipH="1" flipV="1">
            <a:off x="4355976" y="3774587"/>
            <a:ext cx="504055" cy="9255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22" idx="1"/>
          </p:cNvCxnSpPr>
          <p:nvPr/>
        </p:nvCxnSpPr>
        <p:spPr>
          <a:xfrm flipH="1" flipV="1">
            <a:off x="2843808" y="4941168"/>
            <a:ext cx="2016224" cy="879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4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Frame</a:t>
            </a:r>
            <a:br>
              <a:rPr lang="fr-FR" altLang="fr-FR" sz="4000" dirty="0"/>
            </a:br>
            <a:r>
              <a:rPr lang="fr-FR" altLang="fr-FR" sz="4000" dirty="0"/>
              <a:t>(panneau)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58" y="2348880"/>
            <a:ext cx="2036798" cy="17281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8515" y="2708920"/>
            <a:ext cx="1872208" cy="64807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38515" y="3406476"/>
            <a:ext cx="1872208" cy="5985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3" idx="1"/>
          </p:cNvCxnSpPr>
          <p:nvPr/>
        </p:nvCxnSpPr>
        <p:spPr>
          <a:xfrm rot="10800000" flipV="1">
            <a:off x="6603517" y="3032956"/>
            <a:ext cx="134998" cy="1680864"/>
          </a:xfrm>
          <a:prstGeom prst="curved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9" idx="2"/>
          </p:cNvCxnSpPr>
          <p:nvPr/>
        </p:nvCxnSpPr>
        <p:spPr>
          <a:xfrm rot="16200000" flipH="1">
            <a:off x="7479122" y="4200560"/>
            <a:ext cx="708756" cy="317763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372200" y="4713818"/>
            <a:ext cx="243297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 panneaux: </a:t>
            </a:r>
            <a:r>
              <a:rPr lang="fr-FR" i="1" dirty="0"/>
              <a:t>frame1</a:t>
            </a:r>
            <a:r>
              <a:rPr lang="fr-FR" dirty="0"/>
              <a:t> et </a:t>
            </a:r>
            <a:r>
              <a:rPr lang="fr-FR" i="1" dirty="0"/>
              <a:t>frame2</a:t>
            </a:r>
            <a:r>
              <a:rPr lang="fr-FR" dirty="0"/>
              <a:t>, instanciés de la classe </a:t>
            </a:r>
            <a:r>
              <a:rPr lang="fr-FR" b="1" dirty="0"/>
              <a:t>Frame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537" y="2266804"/>
            <a:ext cx="5328591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frame = </a:t>
            </a:r>
            <a:r>
              <a:rPr lang="en-US" sz="2000" b="1" dirty="0">
                <a:latin typeface="Arial(W1)" pitchFamily="34" charset="0"/>
              </a:rPr>
              <a:t>Frame</a:t>
            </a:r>
            <a:r>
              <a:rPr lang="en-US" sz="2000" dirty="0">
                <a:latin typeface="Arial(W1)" pitchFamily="34" charset="0"/>
              </a:rPr>
              <a:t>(</a:t>
            </a:r>
            <a:r>
              <a:rPr lang="en-US" sz="2000" dirty="0" err="1">
                <a:latin typeface="Arial(W1)" pitchFamily="34" charset="0"/>
              </a:rPr>
              <a:t>fenetre</a:t>
            </a:r>
            <a:r>
              <a:rPr lang="en-US" sz="2000" dirty="0">
                <a:latin typeface="Arial(W1)" pitchFamily="34" charset="0"/>
              </a:rPr>
              <a:t>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          </a:t>
            </a:r>
            <a:r>
              <a:rPr lang="en-US" sz="2000" dirty="0" err="1">
                <a:latin typeface="Arial(W1)" pitchFamily="34" charset="0"/>
              </a:rPr>
              <a:t>bd</a:t>
            </a:r>
            <a:r>
              <a:rPr lang="en-US" sz="2000" dirty="0">
                <a:latin typeface="Arial(W1)" pitchFamily="34" charset="0"/>
              </a:rPr>
              <a:t>=2,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borderwidth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          </a:t>
            </a:r>
            <a:r>
              <a:rPr lang="en-US" sz="2000" dirty="0" err="1">
                <a:latin typeface="Arial(W1)" pitchFamily="34" charset="0"/>
              </a:rPr>
              <a:t>bg</a:t>
            </a:r>
            <a:r>
              <a:rPr lang="en-US" sz="2000" dirty="0">
                <a:latin typeface="Arial(W1)" pitchFamily="34" charset="0"/>
              </a:rPr>
              <a:t>="white“,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background </a:t>
            </a:r>
            <a:endParaRPr lang="en-US" sz="2000" dirty="0">
              <a:latin typeface="Arial(W1)" pitchFamily="34" charset="0"/>
            </a:endParaRPr>
          </a:p>
          <a:p>
            <a:r>
              <a:rPr lang="en-US" sz="2000" dirty="0">
                <a:latin typeface="Arial(W1)" pitchFamily="34" charset="0"/>
              </a:rPr>
              <a:t>	          relief=“flat”)</a:t>
            </a:r>
          </a:p>
          <a:p>
            <a:r>
              <a:rPr lang="en-US" sz="2000" dirty="0" err="1">
                <a:latin typeface="Arial(W1)" pitchFamily="34" charset="0"/>
              </a:rPr>
              <a:t>frame.pack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23528" y="1772816"/>
            <a:ext cx="627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frame est une instance de la classe </a:t>
            </a:r>
            <a:r>
              <a:rPr lang="fr-FR" sz="2400" b="1" dirty="0"/>
              <a:t>Frame</a:t>
            </a:r>
            <a:r>
              <a:rPr lang="fr-FR" sz="2400" dirty="0"/>
              <a:t> 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4191471"/>
            <a:ext cx="435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Changer les propriétés du frame 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5536" y="4667652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frame.config</a:t>
            </a:r>
            <a:r>
              <a:rPr lang="en-US" sz="2000" dirty="0">
                <a:latin typeface="Arial(W1)" pitchFamily="34" charset="0"/>
              </a:rPr>
              <a:t>(</a:t>
            </a:r>
            <a:r>
              <a:rPr lang="en-US" sz="2000" dirty="0" err="1">
                <a:latin typeface="Arial(W1)" pitchFamily="34" charset="0"/>
              </a:rPr>
              <a:t>bg</a:t>
            </a:r>
            <a:r>
              <a:rPr lang="en-US" sz="2000" dirty="0">
                <a:latin typeface="Arial(W1)" pitchFamily="34" charset="0"/>
              </a:rPr>
              <a:t>=“red")</a:t>
            </a:r>
          </a:p>
          <a:p>
            <a:r>
              <a:rPr lang="en-US" sz="2000" dirty="0" err="1">
                <a:latin typeface="Arial(W1)" pitchFamily="34" charset="0"/>
              </a:rPr>
              <a:t>frame.config</a:t>
            </a:r>
            <a:r>
              <a:rPr lang="en-US" sz="2000" dirty="0">
                <a:latin typeface="Arial(W1)" pitchFamily="34" charset="0"/>
              </a:rPr>
              <a:t>(relief=“raised")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</p:spTree>
    <p:extLst>
      <p:ext uri="{BB962C8B-B14F-4D97-AF65-F5344CB8AC3E}">
        <p14:creationId xmlns:p14="http://schemas.microsoft.com/office/powerpoint/2010/main" val="49877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Label</a:t>
            </a:r>
            <a:br>
              <a:rPr lang="fr-FR" altLang="fr-FR" sz="4000" dirty="0"/>
            </a:br>
            <a:r>
              <a:rPr lang="fr-FR" altLang="fr-FR" sz="4000" dirty="0"/>
              <a:t>(label, zone de texte)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31" y="1772816"/>
            <a:ext cx="1571625" cy="13335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72" y="3586161"/>
            <a:ext cx="2243416" cy="85095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244847" y="1951484"/>
            <a:ext cx="864096" cy="5414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rc 8"/>
          <p:cNvCxnSpPr>
            <a:stCxn id="8" idx="4"/>
            <a:endCxn id="3" idx="0"/>
          </p:cNvCxnSpPr>
          <p:nvPr/>
        </p:nvCxnSpPr>
        <p:spPr>
          <a:xfrm rot="5400000">
            <a:off x="7060756" y="2970021"/>
            <a:ext cx="1093265" cy="139015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5537" y="2266804"/>
            <a:ext cx="532859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label = </a:t>
            </a:r>
            <a:r>
              <a:rPr lang="en-US" sz="2000" b="1" dirty="0">
                <a:latin typeface="Arial(W1)" pitchFamily="34" charset="0"/>
              </a:rPr>
              <a:t>Label</a:t>
            </a:r>
            <a:r>
              <a:rPr lang="en-US" sz="2000" dirty="0">
                <a:latin typeface="Arial(W1)" pitchFamily="34" charset="0"/>
              </a:rPr>
              <a:t>(frame1,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          text="Hello World",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          </a:t>
            </a:r>
            <a:r>
              <a:rPr lang="en-US" sz="2000" dirty="0" err="1">
                <a:latin typeface="Arial(W1)" pitchFamily="34" charset="0"/>
              </a:rPr>
              <a:t>bg</a:t>
            </a:r>
            <a:r>
              <a:rPr lang="en-US" sz="2000" dirty="0">
                <a:latin typeface="Arial(W1)" pitchFamily="34" charset="0"/>
              </a:rPr>
              <a:t>="white")</a:t>
            </a:r>
          </a:p>
          <a:p>
            <a:r>
              <a:rPr lang="en-US" sz="2000" dirty="0" err="1">
                <a:latin typeface="Arial(W1)" pitchFamily="34" charset="0"/>
              </a:rPr>
              <a:t>label.pack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3528" y="1772816"/>
            <a:ext cx="6016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label est une instance de la classe </a:t>
            </a:r>
            <a:r>
              <a:rPr lang="fr-FR" sz="2400" b="1" dirty="0"/>
              <a:t>Label</a:t>
            </a:r>
            <a:r>
              <a:rPr lang="fr-FR" sz="2400" dirty="0"/>
              <a:t> :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3528" y="4191471"/>
            <a:ext cx="421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Changer les propriétés du label 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4667652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label.config</a:t>
            </a:r>
            <a:r>
              <a:rPr lang="en-US" sz="2000" dirty="0">
                <a:latin typeface="Arial(W1)" pitchFamily="34" charset="0"/>
              </a:rPr>
              <a:t>(text=“</a:t>
            </a:r>
            <a:r>
              <a:rPr lang="en-US" sz="2000" dirty="0" err="1">
                <a:latin typeface="Arial(W1)" pitchFamily="34" charset="0"/>
              </a:rPr>
              <a:t>Coucou</a:t>
            </a:r>
            <a:r>
              <a:rPr lang="en-US" sz="2000" dirty="0">
                <a:latin typeface="Arial(W1)" pitchFamily="34" charset="0"/>
              </a:rPr>
              <a:t> le Monde")</a:t>
            </a:r>
          </a:p>
          <a:p>
            <a:r>
              <a:rPr lang="en-US" sz="2000" dirty="0" err="1">
                <a:latin typeface="Arial(W1)" pitchFamily="34" charset="0"/>
              </a:rPr>
              <a:t>label.config</a:t>
            </a:r>
            <a:r>
              <a:rPr lang="en-US" sz="2000" dirty="0">
                <a:latin typeface="Arial(W1)" pitchFamily="34" charset="0"/>
              </a:rPr>
              <a:t>(</a:t>
            </a:r>
            <a:r>
              <a:rPr lang="en-US" sz="2000" dirty="0" err="1">
                <a:latin typeface="Arial(W1)" pitchFamily="34" charset="0"/>
              </a:rPr>
              <a:t>bg</a:t>
            </a:r>
            <a:r>
              <a:rPr lang="en-US" sz="2000" dirty="0">
                <a:latin typeface="Arial(W1)" pitchFamily="34" charset="0"/>
              </a:rPr>
              <a:t>=“gray")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</p:spTree>
    <p:extLst>
      <p:ext uri="{BB962C8B-B14F-4D97-AF65-F5344CB8AC3E}">
        <p14:creationId xmlns:p14="http://schemas.microsoft.com/office/powerpoint/2010/main" val="49877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Entry</a:t>
            </a:r>
            <a:br>
              <a:rPr lang="fr-FR" altLang="fr-FR" sz="4000" dirty="0"/>
            </a:br>
            <a:r>
              <a:rPr lang="fr-FR" altLang="fr-FR" sz="4000" dirty="0"/>
              <a:t>(zone de saisie)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../_images/saisi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161" y="3410462"/>
            <a:ext cx="2639270" cy="7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7" y="2266804"/>
            <a:ext cx="532859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saisie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b="1" dirty="0">
                <a:latin typeface="Arial(W1)" pitchFamily="34" charset="0"/>
              </a:rPr>
              <a:t>Entry</a:t>
            </a:r>
            <a:r>
              <a:rPr lang="en-US" sz="2000" dirty="0">
                <a:latin typeface="Arial(W1)" pitchFamily="34" charset="0"/>
              </a:rPr>
              <a:t>(frame1)</a:t>
            </a:r>
          </a:p>
          <a:p>
            <a:r>
              <a:rPr lang="en-US" sz="2000" dirty="0" err="1">
                <a:latin typeface="Arial(W1)" pitchFamily="34" charset="0"/>
              </a:rPr>
              <a:t>saisie.insert</a:t>
            </a:r>
            <a:r>
              <a:rPr lang="en-US" sz="2000" dirty="0">
                <a:latin typeface="Arial(W1)" pitchFamily="34" charset="0"/>
              </a:rPr>
              <a:t>(0,”contenu”)</a:t>
            </a:r>
          </a:p>
          <a:p>
            <a:r>
              <a:rPr lang="en-US" sz="2000" dirty="0" err="1">
                <a:latin typeface="Arial(W1)" pitchFamily="34" charset="0"/>
              </a:rPr>
              <a:t>saisie.pack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1772816"/>
            <a:ext cx="609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saisie est une instance de la classe </a:t>
            </a:r>
            <a:r>
              <a:rPr lang="fr-FR" sz="2400" b="1" dirty="0"/>
              <a:t>Entry</a:t>
            </a:r>
            <a:r>
              <a:rPr lang="fr-FR" sz="2400" dirty="0"/>
              <a:t>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3861048"/>
            <a:ext cx="285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Quelques méthodes 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4337229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contenu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dirty="0" err="1">
                <a:latin typeface="Arial(W1)" pitchFamily="34" charset="0"/>
              </a:rPr>
              <a:t>saisie.get</a:t>
            </a:r>
            <a:r>
              <a:rPr lang="en-US" sz="2000" dirty="0">
                <a:latin typeface="Arial(W1)" pitchFamily="34" charset="0"/>
              </a:rPr>
              <a:t>()</a:t>
            </a:r>
          </a:p>
          <a:p>
            <a:r>
              <a:rPr lang="en-US" sz="2000" dirty="0" err="1">
                <a:latin typeface="Arial(W1)" pitchFamily="34" charset="0"/>
              </a:rPr>
              <a:t>saisie.delete</a:t>
            </a:r>
            <a:r>
              <a:rPr lang="en-US" sz="2000" dirty="0">
                <a:latin typeface="Arial(W1)" pitchFamily="34" charset="0"/>
              </a:rPr>
              <a:t>(1, 3)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</p:spTree>
    <p:extLst>
      <p:ext uri="{BB962C8B-B14F-4D97-AF65-F5344CB8AC3E}">
        <p14:creationId xmlns:p14="http://schemas.microsoft.com/office/powerpoint/2010/main" val="10502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</a:t>
            </a:r>
            <a:r>
              <a:rPr lang="fr-FR" altLang="fr-FR" sz="4000" dirty="0" err="1"/>
              <a:t>Text</a:t>
            </a:r>
            <a:br>
              <a:rPr lang="fr-FR" altLang="fr-FR" sz="4000" dirty="0"/>
            </a:br>
            <a:r>
              <a:rPr lang="fr-FR" altLang="fr-FR" sz="4000" dirty="0"/>
              <a:t>(zone de saisie à plusieurs lignes)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../_images/tex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04900"/>
            <a:ext cx="238811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2266804"/>
            <a:ext cx="604867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saisie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b="1" dirty="0">
                <a:latin typeface="Arial(W1)" pitchFamily="34" charset="0"/>
              </a:rPr>
              <a:t>Text</a:t>
            </a:r>
            <a:r>
              <a:rPr lang="en-US" sz="2000" dirty="0">
                <a:latin typeface="Arial(W1)" pitchFamily="34" charset="0"/>
              </a:rPr>
              <a:t>(frame1)</a:t>
            </a:r>
          </a:p>
          <a:p>
            <a:r>
              <a:rPr lang="en-US" sz="2000" dirty="0" err="1">
                <a:latin typeface="Arial(W1)" pitchFamily="34" charset="0"/>
              </a:rPr>
              <a:t>saisie.insert</a:t>
            </a:r>
            <a:r>
              <a:rPr lang="en-US" sz="2000" dirty="0">
                <a:latin typeface="Arial(W1)" pitchFamily="34" charset="0"/>
              </a:rPr>
              <a:t>(“0.0”, ”première </a:t>
            </a:r>
            <a:r>
              <a:rPr lang="en-US" sz="2000" dirty="0" err="1">
                <a:latin typeface="Arial(W1)" pitchFamily="34" charset="0"/>
              </a:rPr>
              <a:t>ligne</a:t>
            </a:r>
            <a:r>
              <a:rPr lang="en-US" sz="2000" b="1" dirty="0">
                <a:latin typeface="Arial(W1)" pitchFamily="34" charset="0"/>
              </a:rPr>
              <a:t>\</a:t>
            </a:r>
            <a:r>
              <a:rPr lang="en-US" sz="2000" b="1" dirty="0" err="1">
                <a:latin typeface="Arial(W1)" pitchFamily="34" charset="0"/>
              </a:rPr>
              <a:t>n</a:t>
            </a:r>
            <a:r>
              <a:rPr lang="en-US" sz="2000" dirty="0" err="1">
                <a:latin typeface="Arial(W1)" pitchFamily="34" charset="0"/>
              </a:rPr>
              <a:t>seconde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dirty="0" err="1">
                <a:latin typeface="Arial(W1)" pitchFamily="34" charset="0"/>
              </a:rPr>
              <a:t>ligne</a:t>
            </a:r>
            <a:r>
              <a:rPr lang="en-US" sz="2000" dirty="0">
                <a:latin typeface="Arial(W1)" pitchFamily="34" charset="0"/>
              </a:rPr>
              <a:t>”)</a:t>
            </a:r>
          </a:p>
          <a:p>
            <a:r>
              <a:rPr lang="en-US" sz="2000" dirty="0" err="1">
                <a:latin typeface="Arial(W1)" pitchFamily="34" charset="0"/>
              </a:rPr>
              <a:t>saisie.pack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1772816"/>
            <a:ext cx="594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saisie est une instance de la classe </a:t>
            </a:r>
            <a:r>
              <a:rPr lang="fr-FR" sz="2400" b="1" dirty="0" err="1"/>
              <a:t>Text</a:t>
            </a:r>
            <a:r>
              <a:rPr lang="fr-FR" sz="2400" dirty="0"/>
              <a:t>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3861048"/>
            <a:ext cx="285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Quelques méthodes 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4337229"/>
            <a:ext cx="5328592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contenu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dirty="0" err="1">
                <a:latin typeface="Arial(W1)" pitchFamily="34" charset="0"/>
              </a:rPr>
              <a:t>saisie.get</a:t>
            </a:r>
            <a:r>
              <a:rPr lang="en-US" sz="2000" dirty="0">
                <a:latin typeface="Arial(W1)" pitchFamily="34" charset="0"/>
              </a:rPr>
              <a:t>(“0.0”, “end”)</a:t>
            </a:r>
          </a:p>
          <a:p>
            <a:r>
              <a:rPr lang="en-US" sz="2000" dirty="0" err="1">
                <a:latin typeface="Arial(W1)" pitchFamily="34" charset="0"/>
              </a:rPr>
              <a:t>saisie.delete</a:t>
            </a:r>
            <a:r>
              <a:rPr lang="en-US" sz="2000" dirty="0">
                <a:latin typeface="Arial(W1)" pitchFamily="34" charset="0"/>
              </a:rPr>
              <a:t>(“0.0”, “end”)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</p:spTree>
    <p:extLst>
      <p:ext uri="{BB962C8B-B14F-4D97-AF65-F5344CB8AC3E}">
        <p14:creationId xmlns:p14="http://schemas.microsoft.com/office/powerpoint/2010/main" val="427244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</a:t>
            </a:r>
            <a:r>
              <a:rPr lang="fr-FR" altLang="fr-FR" sz="4000" dirty="0" err="1"/>
              <a:t>Button</a:t>
            </a:r>
            <a:br>
              <a:rPr lang="fr-FR" altLang="fr-FR" sz="4000" dirty="0"/>
            </a:br>
            <a:r>
              <a:rPr lang="fr-FR" altLang="fr-FR" sz="4000" dirty="0"/>
              <a:t>(bouton)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51" y="4077072"/>
            <a:ext cx="2018705" cy="12906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31" y="2276872"/>
            <a:ext cx="1571625" cy="13335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7452320" y="3068960"/>
            <a:ext cx="864096" cy="5414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en arc 8"/>
          <p:cNvCxnSpPr>
            <a:stCxn id="7" idx="4"/>
            <a:endCxn id="4" idx="0"/>
          </p:cNvCxnSpPr>
          <p:nvPr/>
        </p:nvCxnSpPr>
        <p:spPr>
          <a:xfrm rot="5400000">
            <a:off x="7542386" y="3735090"/>
            <a:ext cx="466700" cy="217264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5536" y="2266804"/>
            <a:ext cx="568863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bouton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b="1" dirty="0">
                <a:latin typeface="Arial(W1)" pitchFamily="34" charset="0"/>
              </a:rPr>
              <a:t>Button</a:t>
            </a:r>
            <a:r>
              <a:rPr lang="en-US" sz="2000" dirty="0">
                <a:latin typeface="Arial(W1)" pitchFamily="34" charset="0"/>
              </a:rPr>
              <a:t>(frame2,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  text="</a:t>
            </a:r>
            <a:r>
              <a:rPr lang="en-US" sz="2000" dirty="0" err="1">
                <a:latin typeface="Arial(W1)" pitchFamily="34" charset="0"/>
              </a:rPr>
              <a:t>Fermer</a:t>
            </a:r>
            <a:r>
              <a:rPr lang="en-US" sz="2000" dirty="0">
                <a:latin typeface="Arial(W1)" pitchFamily="34" charset="0"/>
              </a:rPr>
              <a:t>",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  command=</a:t>
            </a:r>
            <a:r>
              <a:rPr lang="en-US" sz="2000" dirty="0" err="1">
                <a:latin typeface="Arial(W1)" pitchFamily="34" charset="0"/>
              </a:rPr>
              <a:t>fenetre.destroy</a:t>
            </a:r>
            <a:r>
              <a:rPr lang="en-US" sz="2000" dirty="0">
                <a:latin typeface="Arial(W1)" pitchFamily="34" charset="0"/>
              </a:rPr>
              <a:t>)</a:t>
            </a:r>
          </a:p>
          <a:p>
            <a:r>
              <a:rPr lang="en-US" sz="2000" dirty="0" err="1">
                <a:latin typeface="Arial(W1)" pitchFamily="34" charset="0"/>
              </a:rPr>
              <a:t>bouton.pack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3528" y="1772816"/>
            <a:ext cx="650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bouton est une instance de la classe </a:t>
            </a:r>
            <a:r>
              <a:rPr lang="fr-FR" sz="2400" b="1" dirty="0" err="1"/>
              <a:t>Button</a:t>
            </a:r>
            <a:r>
              <a:rPr lang="fr-FR" sz="2400" dirty="0"/>
              <a:t>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536" y="4523636"/>
            <a:ext cx="568863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bouton.config</a:t>
            </a:r>
            <a:r>
              <a:rPr lang="en-US" sz="2000" dirty="0">
                <a:latin typeface="Arial(W1)" pitchFamily="34" charset="0"/>
              </a:rPr>
              <a:t>(text=“</a:t>
            </a:r>
            <a:r>
              <a:rPr lang="en-US" sz="2000" dirty="0" err="1">
                <a:latin typeface="Arial(W1)" pitchFamily="34" charset="0"/>
              </a:rPr>
              <a:t>Coucou</a:t>
            </a:r>
            <a:r>
              <a:rPr lang="en-US" sz="2000" dirty="0">
                <a:latin typeface="Arial(W1)" pitchFamily="34" charset="0"/>
              </a:rPr>
              <a:t>")</a:t>
            </a:r>
          </a:p>
          <a:p>
            <a:r>
              <a:rPr lang="en-US" sz="2000" dirty="0" err="1">
                <a:latin typeface="Arial(W1)" pitchFamily="34" charset="0"/>
              </a:rPr>
              <a:t>bouton.config</a:t>
            </a:r>
            <a:r>
              <a:rPr lang="en-US" sz="2000" dirty="0">
                <a:latin typeface="Arial(W1)" pitchFamily="34" charset="0"/>
              </a:rPr>
              <a:t>(state=</a:t>
            </a:r>
            <a:r>
              <a:rPr lang="en-US" sz="2000" dirty="0" err="1">
                <a:latin typeface="Arial(W1)" pitchFamily="34" charset="0"/>
              </a:rPr>
              <a:t>tkinter.DISABLED</a:t>
            </a:r>
            <a:r>
              <a:rPr lang="en-US" sz="2000" dirty="0">
                <a:latin typeface="Arial(W1)" pitchFamily="34" charset="0"/>
              </a:rPr>
              <a:t>)</a:t>
            </a:r>
          </a:p>
          <a:p>
            <a:r>
              <a:rPr lang="en-US" sz="2000" dirty="0" err="1">
                <a:latin typeface="Arial(W1)" pitchFamily="34" charset="0"/>
              </a:rPr>
              <a:t>bouton.config</a:t>
            </a:r>
            <a:r>
              <a:rPr lang="en-US" sz="2000" dirty="0">
                <a:latin typeface="Arial(W1)" pitchFamily="34" charset="0"/>
              </a:rPr>
              <a:t>(state=</a:t>
            </a:r>
            <a:r>
              <a:rPr lang="en-US" sz="2000" dirty="0" err="1">
                <a:latin typeface="Arial(W1)" pitchFamily="34" charset="0"/>
              </a:rPr>
              <a:t>tkinter.NORMAL</a:t>
            </a:r>
            <a:r>
              <a:rPr lang="en-US" sz="2000" dirty="0">
                <a:latin typeface="Arial(W1)" pitchFamily="34" charset="0"/>
              </a:rPr>
              <a:t>)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3528" y="4029648"/>
            <a:ext cx="451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Changer les propriétés du bouton :</a:t>
            </a:r>
          </a:p>
        </p:txBody>
      </p:sp>
    </p:spTree>
    <p:extLst>
      <p:ext uri="{BB962C8B-B14F-4D97-AF65-F5344CB8AC3E}">
        <p14:creationId xmlns:p14="http://schemas.microsoft.com/office/powerpoint/2010/main" val="286754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</a:t>
            </a:r>
            <a:r>
              <a:rPr lang="fr-FR" altLang="fr-FR" sz="4000" dirty="0" err="1"/>
              <a:t>Checkbutton</a:t>
            </a:r>
            <a:br>
              <a:rPr lang="fr-FR" altLang="fr-FR" sz="4000" dirty="0"/>
            </a:br>
            <a:r>
              <a:rPr lang="fr-FR" altLang="fr-FR" sz="4000" dirty="0"/>
              <a:t>(case à cocher)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../_images/check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74" y="3717032"/>
            <a:ext cx="274430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2266804"/>
            <a:ext cx="619268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etat</a:t>
            </a:r>
            <a:r>
              <a:rPr lang="en-US" sz="2000" dirty="0">
                <a:latin typeface="Arial(W1)" pitchFamily="34" charset="0"/>
              </a:rPr>
              <a:t>=</a:t>
            </a:r>
            <a:r>
              <a:rPr lang="en-US" sz="2000" dirty="0" err="1">
                <a:latin typeface="Arial(W1)" pitchFamily="34" charset="0"/>
              </a:rPr>
              <a:t>IntVar</a:t>
            </a:r>
            <a:r>
              <a:rPr lang="en-US" sz="2000" dirty="0">
                <a:latin typeface="Arial(W1)" pitchFamily="34" charset="0"/>
              </a:rPr>
              <a:t>()</a:t>
            </a:r>
          </a:p>
          <a:p>
            <a:r>
              <a:rPr lang="en-US" sz="2000" dirty="0">
                <a:latin typeface="Arial(W1)" pitchFamily="34" charset="0"/>
              </a:rPr>
              <a:t>case = </a:t>
            </a:r>
            <a:r>
              <a:rPr lang="en-US" sz="2000" b="1" dirty="0" err="1">
                <a:latin typeface="Arial(W1)" pitchFamily="34" charset="0"/>
              </a:rPr>
              <a:t>Checkbutton</a:t>
            </a:r>
            <a:r>
              <a:rPr lang="en-US" sz="2000" dirty="0">
                <a:latin typeface="Arial(W1)" pitchFamily="34" charset="0"/>
              </a:rPr>
              <a:t>(frame1, text=“premier </a:t>
            </a:r>
            <a:r>
              <a:rPr lang="en-US" sz="2000" dirty="0" err="1">
                <a:latin typeface="Arial(W1)" pitchFamily="34" charset="0"/>
              </a:rPr>
              <a:t>bouton</a:t>
            </a:r>
            <a:r>
              <a:rPr lang="en-US" sz="2000" dirty="0">
                <a:latin typeface="Arial(W1)" pitchFamily="34" charset="0"/>
              </a:rPr>
              <a:t>”,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         variable=</a:t>
            </a:r>
            <a:r>
              <a:rPr lang="en-US" sz="2000" dirty="0" err="1">
                <a:latin typeface="Arial(W1)" pitchFamily="34" charset="0"/>
              </a:rPr>
              <a:t>etat</a:t>
            </a:r>
            <a:r>
              <a:rPr lang="en-US" sz="2000" dirty="0">
                <a:latin typeface="Arial(W1)" pitchFamily="34" charset="0"/>
              </a:rPr>
              <a:t>)</a:t>
            </a:r>
          </a:p>
          <a:p>
            <a:r>
              <a:rPr lang="en-US" sz="2000" dirty="0" err="1">
                <a:latin typeface="Arial(W1)" pitchFamily="34" charset="0"/>
              </a:rPr>
              <a:t>case.pack</a:t>
            </a:r>
            <a:r>
              <a:rPr lang="en-US" sz="2000" dirty="0">
                <a:latin typeface="Arial(W1)" pitchFamily="34" charset="0"/>
              </a:rPr>
              <a:t>()</a:t>
            </a:r>
            <a:endParaRPr lang="fr-FR" sz="2000" dirty="0">
              <a:latin typeface="Arial(W1)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1772816"/>
            <a:ext cx="689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case est une instance de la classe </a:t>
            </a:r>
            <a:r>
              <a:rPr lang="fr-FR" sz="2400" b="1" dirty="0" err="1"/>
              <a:t>Checkbutton</a:t>
            </a:r>
            <a:r>
              <a:rPr lang="fr-FR" sz="2400" dirty="0"/>
              <a:t>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3861048"/>
            <a:ext cx="285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Quelques méthodes 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4337229"/>
            <a:ext cx="5328592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contenu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dirty="0" err="1">
                <a:latin typeface="Arial(W1)" pitchFamily="34" charset="0"/>
              </a:rPr>
              <a:t>v.get</a:t>
            </a:r>
            <a:r>
              <a:rPr lang="en-US" sz="2000" dirty="0">
                <a:latin typeface="Arial(W1)" pitchFamily="34" charset="0"/>
              </a:rPr>
              <a:t>()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0=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décoché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, 1=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coché</a:t>
            </a:r>
            <a:endParaRPr lang="en-US" sz="2000" i="1" dirty="0">
              <a:solidFill>
                <a:srgbClr val="C00000"/>
              </a:solidFill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case.select</a:t>
            </a:r>
            <a:r>
              <a:rPr lang="en-US" sz="2000" dirty="0">
                <a:latin typeface="Arial(W1)" pitchFamily="34" charset="0"/>
              </a:rPr>
              <a:t>()	 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pour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cocher</a:t>
            </a:r>
            <a:endParaRPr lang="en-US" sz="2000" i="1" dirty="0">
              <a:solidFill>
                <a:srgbClr val="C00000"/>
              </a:solidFill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case.deselect</a:t>
            </a:r>
            <a:r>
              <a:rPr lang="en-US" sz="2000" dirty="0">
                <a:latin typeface="Arial(W1)" pitchFamily="34" charset="0"/>
              </a:rPr>
              <a:t>()	 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pour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décocher</a:t>
            </a:r>
            <a:endParaRPr lang="en-US" sz="2000" i="1" dirty="0">
              <a:solidFill>
                <a:srgbClr val="C00000"/>
              </a:solidFill>
              <a:latin typeface="Arial(W1)" pitchFamily="34" charset="0"/>
            </a:endParaRP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</p:spTree>
    <p:extLst>
      <p:ext uri="{BB962C8B-B14F-4D97-AF65-F5344CB8AC3E}">
        <p14:creationId xmlns:p14="http://schemas.microsoft.com/office/powerpoint/2010/main" val="157476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</a:t>
            </a:r>
            <a:r>
              <a:rPr lang="fr-FR" altLang="fr-FR" sz="4000" dirty="0" err="1"/>
              <a:t>Radiobutton</a:t>
            </a:r>
            <a:br>
              <a:rPr lang="fr-FR" altLang="fr-FR" sz="4000" dirty="0"/>
            </a:br>
            <a:r>
              <a:rPr lang="fr-FR" altLang="fr-FR" sz="4000" dirty="0"/>
              <a:t>(bouton radio)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2266804"/>
            <a:ext cx="6768752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(W1)" pitchFamily="34" charset="0"/>
              </a:rPr>
              <a:t>num</a:t>
            </a:r>
            <a:r>
              <a:rPr lang="en-US" sz="2000" dirty="0">
                <a:latin typeface="Arial(W1)" pitchFamily="34" charset="0"/>
              </a:rPr>
              <a:t>=</a:t>
            </a:r>
            <a:r>
              <a:rPr lang="en-US" sz="2000" dirty="0" err="1">
                <a:latin typeface="Arial(W1)" pitchFamily="34" charset="0"/>
              </a:rPr>
              <a:t>IntVar</a:t>
            </a:r>
            <a:r>
              <a:rPr lang="en-US" sz="2000" dirty="0">
                <a:latin typeface="Arial(W1)" pitchFamily="34" charset="0"/>
              </a:rPr>
              <a:t>()</a:t>
            </a:r>
          </a:p>
          <a:p>
            <a:r>
              <a:rPr lang="en-US" sz="2000" dirty="0">
                <a:latin typeface="Arial(W1)" pitchFamily="34" charset="0"/>
              </a:rPr>
              <a:t>case1 = </a:t>
            </a:r>
            <a:r>
              <a:rPr lang="en-US" sz="2000" b="1" dirty="0" err="1">
                <a:latin typeface="Arial(W1)" pitchFamily="34" charset="0"/>
              </a:rPr>
              <a:t>Radiobutton</a:t>
            </a:r>
            <a:r>
              <a:rPr lang="en-US" sz="2000" dirty="0">
                <a:latin typeface="Arial(W1)" pitchFamily="34" charset="0"/>
              </a:rPr>
              <a:t>(frame1, text=“premier </a:t>
            </a:r>
            <a:r>
              <a:rPr lang="en-US" sz="2000" dirty="0" err="1">
                <a:latin typeface="Arial(W1)" pitchFamily="34" charset="0"/>
              </a:rPr>
              <a:t>bouton</a:t>
            </a:r>
            <a:r>
              <a:rPr lang="en-US" sz="2000" dirty="0">
                <a:latin typeface="Arial(W1)" pitchFamily="34" charset="0"/>
              </a:rPr>
              <a:t>”,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          variable=</a:t>
            </a:r>
            <a:r>
              <a:rPr lang="en-US" sz="2000" dirty="0" err="1">
                <a:latin typeface="Arial(W1)" pitchFamily="34" charset="0"/>
              </a:rPr>
              <a:t>num</a:t>
            </a:r>
            <a:r>
              <a:rPr lang="en-US" sz="2000" dirty="0">
                <a:latin typeface="Arial(W1)" pitchFamily="34" charset="0"/>
              </a:rPr>
              <a:t>, value=</a:t>
            </a:r>
            <a:r>
              <a:rPr lang="en-US" sz="2000" b="1" dirty="0">
                <a:latin typeface="Arial(W1)" pitchFamily="34" charset="0"/>
              </a:rPr>
              <a:t>1</a:t>
            </a:r>
            <a:r>
              <a:rPr lang="en-US" sz="2000" dirty="0">
                <a:latin typeface="Arial(W1)" pitchFamily="34" charset="0"/>
              </a:rPr>
              <a:t>)</a:t>
            </a:r>
          </a:p>
          <a:p>
            <a:r>
              <a:rPr lang="en-US" sz="2000" dirty="0">
                <a:latin typeface="Arial(W1)" pitchFamily="34" charset="0"/>
              </a:rPr>
              <a:t>case2 = </a:t>
            </a:r>
            <a:r>
              <a:rPr lang="en-US" sz="2000" b="1" dirty="0" err="1">
                <a:latin typeface="Arial(W1)" pitchFamily="34" charset="0"/>
              </a:rPr>
              <a:t>Radiobutton</a:t>
            </a:r>
            <a:r>
              <a:rPr lang="en-US" sz="2000" dirty="0">
                <a:latin typeface="Arial(W1)" pitchFamily="34" charset="0"/>
              </a:rPr>
              <a:t>(frame1, text=“second </a:t>
            </a:r>
            <a:r>
              <a:rPr lang="en-US" sz="2000" dirty="0" err="1">
                <a:latin typeface="Arial(W1)" pitchFamily="34" charset="0"/>
              </a:rPr>
              <a:t>bouton</a:t>
            </a:r>
            <a:r>
              <a:rPr lang="en-US" sz="2000" dirty="0">
                <a:latin typeface="Arial(W1)" pitchFamily="34" charset="0"/>
              </a:rPr>
              <a:t>”,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          variable=</a:t>
            </a:r>
            <a:r>
              <a:rPr lang="en-US" sz="2000" dirty="0" err="1">
                <a:latin typeface="Arial(W1)" pitchFamily="34" charset="0"/>
              </a:rPr>
              <a:t>num</a:t>
            </a:r>
            <a:r>
              <a:rPr lang="en-US" sz="2000" dirty="0">
                <a:latin typeface="Arial(W1)" pitchFamily="34" charset="0"/>
              </a:rPr>
              <a:t>, value=</a:t>
            </a:r>
            <a:r>
              <a:rPr lang="en-US" sz="2000" b="1" dirty="0">
                <a:latin typeface="Arial(W1)" pitchFamily="34" charset="0"/>
              </a:rPr>
              <a:t>2</a:t>
            </a:r>
            <a:r>
              <a:rPr lang="en-US" sz="2000" dirty="0">
                <a:latin typeface="Arial(W1)" pitchFamily="34" charset="0"/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4077072"/>
            <a:ext cx="285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Quelques méthodes 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4534088"/>
            <a:ext cx="5328592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n=</a:t>
            </a:r>
            <a:r>
              <a:rPr lang="en-US" sz="2000" dirty="0" err="1">
                <a:latin typeface="Arial(W1)" pitchFamily="34" charset="0"/>
              </a:rPr>
              <a:t>v.get</a:t>
            </a:r>
            <a:r>
              <a:rPr lang="en-US" sz="2000" dirty="0">
                <a:latin typeface="Arial(W1)" pitchFamily="34" charset="0"/>
              </a:rPr>
              <a:t>()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n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contient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1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si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case1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coché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</a:t>
            </a:r>
            <a:b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</a:b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	     #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ou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2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si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case2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coché</a:t>
            </a:r>
            <a:endParaRPr lang="en-US" sz="2000" i="1" dirty="0">
              <a:solidFill>
                <a:srgbClr val="C00000"/>
              </a:solidFill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v.set</a:t>
            </a:r>
            <a:r>
              <a:rPr lang="en-US" sz="2000" dirty="0">
                <a:latin typeface="Arial(W1)" pitchFamily="34" charset="0"/>
              </a:rPr>
              <a:t>(1)	 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pour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cocher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case1</a:t>
            </a:r>
          </a:p>
          <a:p>
            <a:r>
              <a:rPr lang="en-US" sz="2000" dirty="0" err="1">
                <a:latin typeface="Arial(W1)" pitchFamily="34" charset="0"/>
              </a:rPr>
              <a:t>v.set</a:t>
            </a:r>
            <a:r>
              <a:rPr lang="en-US" sz="2000" dirty="0">
                <a:latin typeface="Arial(W1)" pitchFamily="34" charset="0"/>
              </a:rPr>
              <a:t>(2)	    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pour </a:t>
            </a:r>
            <a:r>
              <a:rPr lang="en-US" sz="2000" i="1" dirty="0" err="1">
                <a:solidFill>
                  <a:srgbClr val="C00000"/>
                </a:solidFill>
                <a:latin typeface="Arial(W1)" pitchFamily="34" charset="0"/>
              </a:rPr>
              <a:t>cocher</a:t>
            </a:r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 case2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(W1)" pitchFamily="34" charset="0"/>
              </a:rPr>
              <a:t># etc.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3528" y="1772816"/>
            <a:ext cx="849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Objets case1 et case2 sont des instances de la classe </a:t>
            </a:r>
            <a:r>
              <a:rPr lang="fr-FR" sz="2400" b="1" dirty="0" err="1"/>
              <a:t>Radiobutton</a:t>
            </a:r>
            <a:r>
              <a:rPr lang="fr-FR" sz="2400" dirty="0"/>
              <a:t>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097439"/>
            <a:ext cx="243027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1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composant </a:t>
            </a:r>
            <a:r>
              <a:rPr lang="fr-FR" altLang="fr-FR" sz="4000" dirty="0" err="1"/>
              <a:t>Canvas</a:t>
            </a:r>
            <a:br>
              <a:rPr lang="fr-FR" altLang="fr-FR" sz="4000" dirty="0"/>
            </a:br>
            <a:endParaRPr lang="fr-FR" altLang="fr-FR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3382541"/>
            <a:ext cx="7848872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=320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>
                <a:latin typeface="Arial(W1)" pitchFamily="34" charset="0"/>
              </a:rPr>
              <a:t> = </a:t>
            </a:r>
            <a:r>
              <a:rPr lang="en-US" sz="1600" b="1" dirty="0">
                <a:latin typeface="Arial(W1)" pitchFamily="34" charset="0"/>
              </a:rPr>
              <a:t>Canvas</a:t>
            </a:r>
            <a:r>
              <a:rPr lang="en-US" sz="1600" dirty="0">
                <a:latin typeface="Arial(W1)" pitchFamily="34" charset="0"/>
              </a:rPr>
              <a:t>(</a:t>
            </a:r>
            <a:r>
              <a:rPr lang="en-US" sz="1600" dirty="0" err="1">
                <a:latin typeface="Arial(W1)" pitchFamily="34" charset="0"/>
              </a:rPr>
              <a:t>fenetre</a:t>
            </a:r>
            <a:r>
              <a:rPr lang="en-US" sz="1600" dirty="0">
                <a:latin typeface="Arial(W1)" pitchFamily="34" charset="0"/>
              </a:rPr>
              <a:t>, background="yellow")</a:t>
            </a:r>
          </a:p>
          <a:p>
            <a:r>
              <a:rPr lang="en-US" sz="1600" dirty="0">
                <a:latin typeface="Arial(W1)" pitchFamily="34" charset="0"/>
              </a:rPr>
              <a:t>ligne1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 err="1">
                <a:latin typeface="Arial(W1)" pitchFamily="34" charset="0"/>
              </a:rPr>
              <a:t>.create_line</a:t>
            </a:r>
            <a:r>
              <a:rPr lang="en-US" sz="1600" dirty="0">
                <a:latin typeface="Arial(W1)" pitchFamily="34" charset="0"/>
              </a:rPr>
              <a:t>(0, 0,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)</a:t>
            </a:r>
          </a:p>
          <a:p>
            <a:r>
              <a:rPr lang="en-US" sz="1600" dirty="0">
                <a:latin typeface="Arial(W1)" pitchFamily="34" charset="0"/>
              </a:rPr>
              <a:t>ligne2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 err="1">
                <a:latin typeface="Arial(W1)" pitchFamily="34" charset="0"/>
              </a:rPr>
              <a:t>.create_line</a:t>
            </a:r>
            <a:r>
              <a:rPr lang="en-US" sz="1600" dirty="0">
                <a:latin typeface="Arial(W1)" pitchFamily="34" charset="0"/>
              </a:rPr>
              <a:t>(0,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, 0)</a:t>
            </a:r>
          </a:p>
          <a:p>
            <a:r>
              <a:rPr lang="en-US" sz="1600" dirty="0" err="1">
                <a:latin typeface="Arial(W1)" pitchFamily="34" charset="0"/>
              </a:rPr>
              <a:t>cercle</a:t>
            </a:r>
            <a:r>
              <a:rPr lang="en-US" sz="1600" dirty="0">
                <a:latin typeface="Arial(W1)" pitchFamily="34" charset="0"/>
              </a:rPr>
              <a:t>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 err="1">
                <a:latin typeface="Arial(W1)" pitchFamily="34" charset="0"/>
              </a:rPr>
              <a:t>.create_oval</a:t>
            </a:r>
            <a:r>
              <a:rPr lang="en-US" sz="1600" dirty="0">
                <a:latin typeface="Arial(W1)" pitchFamily="34" charset="0"/>
              </a:rPr>
              <a:t>(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/2 - 40,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/2 - 40,taille/2 + 40,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/2 + 40)</a:t>
            </a:r>
          </a:p>
          <a:p>
            <a:r>
              <a:rPr lang="en-US" sz="1600" dirty="0">
                <a:latin typeface="Arial(W1)" pitchFamily="34" charset="0"/>
              </a:rPr>
              <a:t>txt =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 err="1">
                <a:latin typeface="Arial(W1)" pitchFamily="34" charset="0"/>
              </a:rPr>
              <a:t>.create_text</a:t>
            </a:r>
            <a:r>
              <a:rPr lang="en-US" sz="1600" dirty="0">
                <a:latin typeface="Arial(W1)" pitchFamily="34" charset="0"/>
              </a:rPr>
              <a:t>(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/2, </a:t>
            </a:r>
            <a:r>
              <a:rPr lang="en-US" sz="1600" dirty="0" err="1">
                <a:latin typeface="Arial(W1)" pitchFamily="34" charset="0"/>
              </a:rPr>
              <a:t>taille</a:t>
            </a:r>
            <a:r>
              <a:rPr lang="en-US" sz="1600" dirty="0">
                <a:latin typeface="Arial(W1)" pitchFamily="34" charset="0"/>
              </a:rPr>
              <a:t>/2, text="</a:t>
            </a:r>
            <a:r>
              <a:rPr lang="en-US" sz="1600" dirty="0" err="1">
                <a:latin typeface="Arial(W1)" pitchFamily="34" charset="0"/>
              </a:rPr>
              <a:t>Cible</a:t>
            </a:r>
            <a:r>
              <a:rPr lang="en-US" sz="1600" dirty="0">
                <a:latin typeface="Arial(W1)" pitchFamily="34" charset="0"/>
              </a:rPr>
              <a:t>", font="Arial 16 italic", fill="blue")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(W1)" pitchFamily="34" charset="0"/>
              </a:rPr>
              <a:t>canvas</a:t>
            </a:r>
            <a:r>
              <a:rPr lang="en-US" sz="1600" dirty="0" err="1">
                <a:latin typeface="Arial(W1)" pitchFamily="34" charset="0"/>
              </a:rPr>
              <a:t>.pack</a:t>
            </a:r>
            <a:r>
              <a:rPr lang="en-US" sz="1600" dirty="0">
                <a:latin typeface="Arial(W1)" pitchFamily="34" charset="0"/>
              </a:rPr>
              <a:t>(expand=YES, fill=BOTH)</a:t>
            </a:r>
            <a:endParaRPr lang="fr-FR" sz="1600" dirty="0">
              <a:latin typeface="Arial(W1)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3528" y="2708920"/>
            <a:ext cx="647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Objet </a:t>
            </a:r>
            <a:r>
              <a:rPr lang="fr-FR" sz="2400" dirty="0" err="1"/>
              <a:t>canvas</a:t>
            </a:r>
            <a:r>
              <a:rPr lang="fr-FR" sz="2400" dirty="0"/>
              <a:t> est une instance de la classe </a:t>
            </a:r>
            <a:r>
              <a:rPr lang="fr-FR" sz="2400" b="1" dirty="0" err="1"/>
              <a:t>Canvas</a:t>
            </a:r>
            <a:r>
              <a:rPr lang="fr-FR" sz="2400" dirty="0"/>
              <a:t> 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674" y="2003050"/>
            <a:ext cx="2208446" cy="235304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3529" y="155679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dirty="0" err="1"/>
              <a:t>Canvas</a:t>
            </a:r>
            <a:r>
              <a:rPr lang="fr-FR" sz="2400" dirty="0"/>
              <a:t> est une surface sur laquelle dessiner ou afficher une image… </a:t>
            </a:r>
          </a:p>
        </p:txBody>
      </p:sp>
    </p:spTree>
    <p:extLst>
      <p:ext uri="{BB962C8B-B14F-4D97-AF65-F5344CB8AC3E}">
        <p14:creationId xmlns:p14="http://schemas.microsoft.com/office/powerpoint/2010/main" val="82774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 err="1"/>
              <a:t>Canvas</a:t>
            </a:r>
            <a:r>
              <a:rPr lang="fr-FR" altLang="fr-FR" sz="4000" dirty="0"/>
              <a:t>: afficher une image</a:t>
            </a:r>
            <a:br>
              <a:rPr lang="fr-FR" altLang="fr-FR" sz="4000" dirty="0"/>
            </a:br>
            <a:endParaRPr lang="fr-FR" altLang="fr-FR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 dirty="0"/>
          </a:p>
        </p:txBody>
      </p:sp>
      <p:pic>
        <p:nvPicPr>
          <p:cNvPr id="5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3374990"/>
            <a:ext cx="8064895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(W1)" pitchFamily="34" charset="0"/>
              </a:rPr>
              <a:t> </a:t>
            </a:r>
            <a:r>
              <a:rPr lang="en-US" dirty="0" err="1">
                <a:latin typeface="Arial(W1)" pitchFamily="34" charset="0"/>
              </a:rPr>
              <a:t>fenetre</a:t>
            </a:r>
            <a:r>
              <a:rPr lang="en-US" dirty="0">
                <a:latin typeface="Arial(W1)" pitchFamily="34" charset="0"/>
              </a:rPr>
              <a:t> = </a:t>
            </a:r>
            <a:r>
              <a:rPr lang="en-US" dirty="0" err="1">
                <a:latin typeface="Arial(W1)" pitchFamily="34" charset="0"/>
              </a:rPr>
              <a:t>Tk</a:t>
            </a:r>
            <a:r>
              <a:rPr lang="en-US" dirty="0">
                <a:latin typeface="Arial(W1)" pitchFamily="34" charset="0"/>
              </a:rPr>
              <a:t>()</a:t>
            </a:r>
          </a:p>
          <a:p>
            <a:r>
              <a:rPr lang="en-US" dirty="0">
                <a:latin typeface="Arial(W1)" pitchFamily="34" charset="0"/>
              </a:rPr>
              <a:t> </a:t>
            </a:r>
            <a:r>
              <a:rPr lang="en-US" dirty="0" err="1">
                <a:latin typeface="Arial(W1)" pitchFamily="34" charset="0"/>
              </a:rPr>
              <a:t>fenetre.title</a:t>
            </a:r>
            <a:r>
              <a:rPr lang="en-US" dirty="0">
                <a:latin typeface="Arial(W1)" pitchFamily="34" charset="0"/>
              </a:rPr>
              <a:t>("</a:t>
            </a:r>
            <a:r>
              <a:rPr lang="en-US" dirty="0" err="1">
                <a:latin typeface="Arial(W1)" pitchFamily="34" charset="0"/>
              </a:rPr>
              <a:t>Afficher</a:t>
            </a:r>
            <a:r>
              <a:rPr lang="en-US" dirty="0">
                <a:latin typeface="Arial(W1)" pitchFamily="34" charset="0"/>
              </a:rPr>
              <a:t> Photo")</a:t>
            </a:r>
          </a:p>
          <a:p>
            <a:endParaRPr lang="en-US" dirty="0">
              <a:latin typeface="Arial(W1)" pitchFamily="34" charset="0"/>
            </a:endParaRPr>
          </a:p>
          <a:p>
            <a:r>
              <a:rPr lang="en-US" dirty="0">
                <a:latin typeface="Arial(W1)" pitchFamily="34" charset="0"/>
              </a:rPr>
              <a:t> canvas=</a:t>
            </a:r>
            <a:r>
              <a:rPr lang="en-US" b="1" dirty="0">
                <a:latin typeface="Arial(W1)" pitchFamily="34" charset="0"/>
              </a:rPr>
              <a:t>Canvas</a:t>
            </a:r>
            <a:r>
              <a:rPr lang="en-US" dirty="0">
                <a:latin typeface="Arial(W1)" pitchFamily="34" charset="0"/>
              </a:rPr>
              <a:t>(</a:t>
            </a:r>
            <a:r>
              <a:rPr lang="en-US" dirty="0" err="1">
                <a:latin typeface="Arial(W1)" pitchFamily="34" charset="0"/>
              </a:rPr>
              <a:t>fenetre</a:t>
            </a:r>
            <a:r>
              <a:rPr lang="en-US" dirty="0">
                <a:latin typeface="Arial(W1)" pitchFamily="34" charset="0"/>
              </a:rPr>
              <a:t>, width=450, height=450, cursor="cross", </a:t>
            </a:r>
            <a:r>
              <a:rPr lang="en-US" dirty="0" err="1">
                <a:latin typeface="Arial(W1)" pitchFamily="34" charset="0"/>
              </a:rPr>
              <a:t>bg</a:t>
            </a:r>
            <a:r>
              <a:rPr lang="en-US" dirty="0">
                <a:latin typeface="Arial(W1)" pitchFamily="34" charset="0"/>
              </a:rPr>
              <a:t>='ivory')</a:t>
            </a:r>
          </a:p>
          <a:p>
            <a:r>
              <a:rPr lang="en-US" dirty="0">
                <a:latin typeface="Arial(W1)" pitchFamily="34" charset="0"/>
              </a:rPr>
              <a:t> </a:t>
            </a:r>
            <a:r>
              <a:rPr lang="en-US" dirty="0" err="1">
                <a:latin typeface="Arial(W1)" pitchFamily="34" charset="0"/>
              </a:rPr>
              <a:t>canvas.pack</a:t>
            </a:r>
            <a:r>
              <a:rPr lang="en-US" dirty="0">
                <a:latin typeface="Arial(W1)" pitchFamily="34" charset="0"/>
              </a:rPr>
              <a:t>(fill=BOTH, expand="yes", </a:t>
            </a:r>
            <a:r>
              <a:rPr lang="en-US" dirty="0" err="1">
                <a:latin typeface="Arial(W1)" pitchFamily="34" charset="0"/>
              </a:rPr>
              <a:t>padx</a:t>
            </a:r>
            <a:r>
              <a:rPr lang="en-US" dirty="0">
                <a:latin typeface="Arial(W1)" pitchFamily="34" charset="0"/>
              </a:rPr>
              <a:t>=5, </a:t>
            </a:r>
            <a:r>
              <a:rPr lang="en-US" dirty="0" err="1">
                <a:latin typeface="Arial(W1)" pitchFamily="34" charset="0"/>
              </a:rPr>
              <a:t>pady</a:t>
            </a:r>
            <a:r>
              <a:rPr lang="en-US" dirty="0">
                <a:latin typeface="Arial(W1)" pitchFamily="34" charset="0"/>
              </a:rPr>
              <a:t>=5)</a:t>
            </a:r>
          </a:p>
          <a:p>
            <a:r>
              <a:rPr lang="en-US" dirty="0">
                <a:latin typeface="Arial(W1)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(W1)" pitchFamily="34" charset="0"/>
              </a:rPr>
              <a:t>photo</a:t>
            </a:r>
            <a:r>
              <a:rPr lang="en-US" dirty="0">
                <a:latin typeface="Arial(W1)" pitchFamily="34" charset="0"/>
              </a:rPr>
              <a:t> = </a:t>
            </a:r>
            <a:r>
              <a:rPr lang="en-US" b="1" dirty="0" err="1">
                <a:latin typeface="Arial(W1)" pitchFamily="34" charset="0"/>
              </a:rPr>
              <a:t>PhotoImage</a:t>
            </a:r>
            <a:r>
              <a:rPr lang="en-US" dirty="0">
                <a:latin typeface="Arial(W1)" pitchFamily="34" charset="0"/>
              </a:rPr>
              <a:t>(file= </a:t>
            </a:r>
            <a:r>
              <a:rPr lang="en-US" dirty="0">
                <a:solidFill>
                  <a:srgbClr val="00B050"/>
                </a:solidFill>
                <a:latin typeface="Arial(W1)" pitchFamily="34" charset="0"/>
              </a:rPr>
              <a:t>“magenta-splash-png-md.png” </a:t>
            </a:r>
            <a:r>
              <a:rPr lang="en-US" dirty="0">
                <a:latin typeface="Arial(W1)" pitchFamily="34" charset="0"/>
              </a:rPr>
              <a:t>)</a:t>
            </a:r>
          </a:p>
          <a:p>
            <a:r>
              <a:rPr lang="en-US" dirty="0">
                <a:latin typeface="Arial(W1)" pitchFamily="34" charset="0"/>
              </a:rPr>
              <a:t> </a:t>
            </a:r>
            <a:r>
              <a:rPr lang="en-US" dirty="0" err="1">
                <a:latin typeface="Arial(W1)" pitchFamily="34" charset="0"/>
              </a:rPr>
              <a:t>canvas.create_image</a:t>
            </a:r>
            <a:r>
              <a:rPr lang="en-US" dirty="0">
                <a:latin typeface="Arial(W1)" pitchFamily="34" charset="0"/>
              </a:rPr>
              <a:t>(0, 0, anchor = NW, image=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(W1)" pitchFamily="34" charset="0"/>
              </a:rPr>
              <a:t>photo</a:t>
            </a:r>
            <a:r>
              <a:rPr lang="en-US" dirty="0">
                <a:latin typeface="Arial(W1)" pitchFamily="34" charset="0"/>
              </a:rPr>
              <a:t>)</a:t>
            </a:r>
          </a:p>
          <a:p>
            <a:r>
              <a:rPr lang="en-US" dirty="0">
                <a:latin typeface="Arial(W1)" pitchFamily="34" charset="0"/>
              </a:rPr>
              <a:t> </a:t>
            </a:r>
            <a:r>
              <a:rPr lang="en-US" b="1" dirty="0" err="1">
                <a:latin typeface="Arial(W1)" pitchFamily="34" charset="0"/>
              </a:rPr>
              <a:t>canvas.image</a:t>
            </a:r>
            <a:r>
              <a:rPr lang="en-US" b="1" dirty="0">
                <a:latin typeface="Arial(W1)" pitchFamily="34" charset="0"/>
              </a:rPr>
              <a:t> = photo</a:t>
            </a:r>
          </a:p>
          <a:p>
            <a:endParaRPr lang="en-US" dirty="0">
              <a:latin typeface="Arial(W1)" pitchFamily="34" charset="0"/>
            </a:endParaRPr>
          </a:p>
          <a:p>
            <a:r>
              <a:rPr lang="fr-FR" dirty="0">
                <a:latin typeface="Arial(W1)" pitchFamily="34" charset="0"/>
              </a:rPr>
              <a:t> </a:t>
            </a:r>
            <a:r>
              <a:rPr lang="fr-FR" dirty="0" err="1">
                <a:latin typeface="Arial(W1)" pitchFamily="34" charset="0"/>
              </a:rPr>
              <a:t>fenetre.mainloop</a:t>
            </a:r>
            <a:r>
              <a:rPr lang="fr-FR" dirty="0">
                <a:latin typeface="Arial(W1)" pitchFamily="34" charset="0"/>
              </a:rPr>
              <a:t>()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2895327"/>
            <a:ext cx="331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Pour afficher une image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3529" y="155679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</a:t>
            </a:r>
            <a:r>
              <a:rPr lang="fr-FR" sz="2400" dirty="0" err="1"/>
              <a:t>Canvas</a:t>
            </a:r>
            <a:r>
              <a:rPr lang="fr-FR" sz="2400" dirty="0"/>
              <a:t> est une surface sur laquelle dessiner ou afficher une image…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38622"/>
            <a:ext cx="2686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331640" y="1727798"/>
            <a:ext cx="6401691" cy="4077466"/>
          </a:xfrm>
          <a:prstGeom prst="roundRect">
            <a:avLst>
              <a:gd name="adj" fmla="val 5370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1790521"/>
            <a:ext cx="62576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Eléments de base d’une IHM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</a:t>
            </a:r>
            <a:r>
              <a:rPr lang="fr-FR" altLang="fr-FR" sz="2400" dirty="0" err="1"/>
              <a:t>HelloWorld</a:t>
            </a:r>
            <a:r>
              <a:rPr lang="fr-FR" altLang="fr-FR" sz="2400" dirty="0"/>
              <a:t> avec </a:t>
            </a:r>
            <a:r>
              <a:rPr lang="fr-FR" altLang="fr-FR" sz="2400" dirty="0" err="1"/>
              <a:t>tkinter</a:t>
            </a:r>
            <a:endParaRPr lang="fr-FR" altLang="fr-F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altLang="fr-FR" sz="2400" dirty="0"/>
              <a:t> Principaux composants (</a:t>
            </a:r>
            <a:r>
              <a:rPr lang="fr-FR" altLang="fr-FR" sz="2400" i="1" dirty="0"/>
              <a:t>Widgets</a:t>
            </a:r>
            <a:r>
              <a:rPr lang="fr-FR" altLang="fr-FR" sz="2400" dirty="0"/>
              <a:t>)</a:t>
            </a:r>
            <a:endParaRPr lang="fr-FR" altLang="fr-FR" sz="2400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Gestion de la disposition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Gestion des évènements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Dessiner son composant avec la classe </a:t>
            </a:r>
            <a:r>
              <a:rPr lang="fr-FR" sz="2400" dirty="0" err="1"/>
              <a:t>Canvas</a:t>
            </a:r>
            <a:endParaRPr lang="fr-F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/>
              <a:t> Utiliser la POO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096491" y="692696"/>
            <a:ext cx="2987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PLAN DU COURS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15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>
                <a:solidFill>
                  <a:srgbClr val="C00000"/>
                </a:solidFill>
              </a:rPr>
              <a:t>Exercice 1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p:pic>
        <p:nvPicPr>
          <p:cNvPr id="1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5221355" cy="50897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508103" y="2052864"/>
            <a:ext cx="3420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dirty="0"/>
              <a:t>Spécifier les composants utilisés pour l’IHM de cette application</a:t>
            </a:r>
          </a:p>
          <a:p>
            <a:pPr marL="342900" indent="-342900">
              <a:buAutoNum type="arabicPeriod"/>
            </a:pPr>
            <a:r>
              <a:rPr lang="fr-FR" sz="2400" dirty="0"/>
              <a:t>Faire le diagramme UML (objet) représentant cette IHM</a:t>
            </a:r>
          </a:p>
        </p:txBody>
      </p:sp>
    </p:spTree>
    <p:extLst>
      <p:ext uri="{BB962C8B-B14F-4D97-AF65-F5344CB8AC3E}">
        <p14:creationId xmlns:p14="http://schemas.microsoft.com/office/powerpoint/2010/main" val="371691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31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00213"/>
            <a:ext cx="6076950" cy="1512887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Gestion de la disposition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(</a:t>
            </a:r>
            <a:r>
              <a:rPr lang="fr-FR" altLang="fr-FR" sz="4400" i="1" dirty="0" err="1">
                <a:solidFill>
                  <a:srgbClr val="000000"/>
                </a:solidFill>
              </a:rPr>
              <a:t>layout</a:t>
            </a:r>
            <a:r>
              <a:rPr lang="fr-FR" altLang="fr-FR" sz="4400" i="1" dirty="0">
                <a:solidFill>
                  <a:srgbClr val="000000"/>
                </a:solidFill>
              </a:rPr>
              <a:t> manager</a:t>
            </a:r>
            <a:r>
              <a:rPr lang="fr-FR" altLang="fr-FR" sz="440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62" y="3717032"/>
            <a:ext cx="2952750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8" y="3861048"/>
            <a:ext cx="3134650" cy="171426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</p:pic>
      <p:sp>
        <p:nvSpPr>
          <p:cNvPr id="3" name="ZoneTexte 2"/>
          <p:cNvSpPr txBox="1"/>
          <p:nvPr/>
        </p:nvSpPr>
        <p:spPr>
          <a:xfrm>
            <a:off x="827584" y="3573016"/>
            <a:ext cx="3278666" cy="2554545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</p:spPr>
        <p:txBody>
          <a:bodyPr wrap="square" lIns="72000" tIns="0" rIns="72000" bIns="0" rtlCol="0">
            <a:spAutoFit/>
          </a:bodyPr>
          <a:lstStyle/>
          <a:p>
            <a:pPr algn="ctr"/>
            <a:r>
              <a:rPr lang="fr-FR" sz="166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4106250" y="4365104"/>
            <a:ext cx="100811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655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98750" y="155575"/>
            <a:ext cx="5618163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Positionnement des Composants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32</a:t>
            </a:fld>
            <a:endParaRPr lang="fr-FR" altLang="fr-FR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>
          <a:xfrm>
            <a:off x="683320" y="1700808"/>
            <a:ext cx="7633096" cy="4170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400" dirty="0"/>
              <a:t>Les composants sont placés les uns par rapport aux autres, en tenant compte: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Du type d’affichage: PC ? Tablette ? Smartphone ?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De la taille et de la définition de l’écran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De la taille de la fenêtre</a:t>
            </a:r>
          </a:p>
          <a:p>
            <a:pPr marL="0" indent="0">
              <a:buNone/>
              <a:defRPr/>
            </a:pPr>
            <a:endParaRPr lang="fr-FR" sz="2400" dirty="0"/>
          </a:p>
          <a:p>
            <a:pPr marL="0" indent="0" algn="ctr">
              <a:buNone/>
              <a:defRPr/>
            </a:pPr>
            <a:r>
              <a:rPr lang="fr-FR" sz="2400" dirty="0"/>
              <a:t>Rappel: </a:t>
            </a:r>
            <a:r>
              <a:rPr lang="fr-FR" sz="2400" b="1" dirty="0"/>
              <a:t>faciliter l’expérience de l’utilisateur (</a:t>
            </a:r>
            <a:r>
              <a:rPr lang="fr-FR" sz="2400" b="1" i="1" dirty="0"/>
              <a:t>UX</a:t>
            </a:r>
            <a:r>
              <a:rPr lang="fr-FR" sz="2400" b="1" dirty="0"/>
              <a:t>) </a:t>
            </a:r>
            <a:br>
              <a:rPr lang="fr-FR" sz="2400" b="1" dirty="0"/>
            </a:br>
            <a:endParaRPr lang="fr-FR" sz="2400" b="1" dirty="0"/>
          </a:p>
          <a:p>
            <a:pPr marL="0" indent="0" algn="ctr">
              <a:buNone/>
              <a:defRPr/>
            </a:pPr>
            <a:r>
              <a:rPr lang="fr-FR" sz="2800" b="1" dirty="0">
                <a:solidFill>
                  <a:srgbClr val="C00000"/>
                </a:solidFill>
              </a:rPr>
              <a:t>Le développeur devient </a:t>
            </a:r>
            <a:r>
              <a:rPr lang="fr-FR" sz="2800" b="1" i="1" dirty="0">
                <a:solidFill>
                  <a:srgbClr val="C00000"/>
                </a:solidFill>
              </a:rPr>
              <a:t>designer</a:t>
            </a:r>
            <a:r>
              <a:rPr lang="fr-FR" sz="2800" b="1" dirty="0">
                <a:solidFill>
                  <a:srgbClr val="C0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4042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37538" y="6400800"/>
            <a:ext cx="906462" cy="45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defTabSz="7620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7620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ct val="0"/>
              </a:spcBef>
            </a:pPr>
            <a:fld id="{AF1CFCA8-B86F-42BC-9F1D-C55C80A44096}" type="slidenum">
              <a:rPr lang="fr-FR" altLang="fr-FR" sz="140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</a:rPr>
              <a:pPr>
                <a:spcBef>
                  <a:spcPct val="0"/>
                </a:spcBef>
              </a:pPr>
              <a:t>33</a:t>
            </a:fld>
            <a:endParaRPr lang="fr-FR" altLang="fr-FR" sz="1400">
              <a:solidFill>
                <a:schemeClr val="tx1"/>
              </a:solidFill>
              <a:latin typeface="Times New Roman" pitchFamily="18" charset="0"/>
              <a:ea typeface="Arial Unicode MS" pitchFamily="34" charset="-128"/>
            </a:endParaRPr>
          </a:p>
        </p:txBody>
      </p:sp>
      <p:sp>
        <p:nvSpPr>
          <p:cNvPr id="3584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547813" y="173038"/>
            <a:ext cx="6927850" cy="952500"/>
          </a:xfrm>
        </p:spPr>
        <p:txBody>
          <a:bodyPr/>
          <a:lstStyle/>
          <a:p>
            <a:pPr>
              <a:defRPr/>
            </a:pPr>
            <a:r>
              <a:rPr lang="fr-FR" sz="3600" kern="1200" dirty="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Coordonnées Ecran</a:t>
            </a:r>
          </a:p>
        </p:txBody>
      </p:sp>
      <p:pic>
        <p:nvPicPr>
          <p:cNvPr id="56324" name="Picture 2" descr="Coordinate system of                     a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37433"/>
            <a:ext cx="4636149" cy="3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5" name="Connecteur droit avec flèche 3"/>
          <p:cNvCxnSpPr>
            <a:cxnSpLocks noChangeShapeType="1"/>
          </p:cNvCxnSpPr>
          <p:nvPr/>
        </p:nvCxnSpPr>
        <p:spPr bwMode="auto">
          <a:xfrm>
            <a:off x="755650" y="1916113"/>
            <a:ext cx="0" cy="5048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6" name="Connecteur droit avec flèche 13"/>
          <p:cNvCxnSpPr>
            <a:cxnSpLocks noChangeShapeType="1"/>
          </p:cNvCxnSpPr>
          <p:nvPr/>
        </p:nvCxnSpPr>
        <p:spPr bwMode="auto">
          <a:xfrm>
            <a:off x="755650" y="1916113"/>
            <a:ext cx="576263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7" name="ZoneTexte 10"/>
          <p:cNvSpPr txBox="1">
            <a:spLocks noChangeArrowheads="1"/>
          </p:cNvSpPr>
          <p:nvPr/>
        </p:nvSpPr>
        <p:spPr bwMode="auto">
          <a:xfrm>
            <a:off x="1463675" y="1482725"/>
            <a:ext cx="20138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« Ecran 1024x768 »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67544" y="4368801"/>
            <a:ext cx="4536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latin typeface="Arial" panose="020B0604020202020204" pitchFamily="34" charset="0"/>
              </a:rPr>
              <a:t>Coordonnées d’un </a:t>
            </a:r>
            <a:r>
              <a:rPr lang="fr-FR" sz="2000" b="1" dirty="0">
                <a:latin typeface="Arial" panose="020B0604020202020204" pitchFamily="34" charset="0"/>
              </a:rPr>
              <a:t>pixel</a:t>
            </a:r>
            <a:r>
              <a:rPr lang="fr-FR" sz="2000" dirty="0">
                <a:latin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Arial" panose="020B0604020202020204" pitchFamily="34" charset="0"/>
              </a:rPr>
              <a:t>Horizontalement: position entière à partir de la gauche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Arial" panose="020B0604020202020204" pitchFamily="34" charset="0"/>
              </a:rPr>
              <a:t>Verticalement: position entière à partir du haut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Arial" panose="020B0604020202020204" pitchFamily="34" charset="0"/>
              </a:rPr>
              <a:t>Pixel (0,0) = pixel en haut à gauche de l’écran</a:t>
            </a:r>
          </a:p>
        </p:txBody>
      </p:sp>
      <p:pic>
        <p:nvPicPr>
          <p:cNvPr id="56329" name="Picture 4" descr="https://inventwithpython.com/chapter12_files/image0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8766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ZoneTexte 18"/>
          <p:cNvSpPr txBox="1">
            <a:spLocks noChangeArrowheads="1"/>
          </p:cNvSpPr>
          <p:nvPr/>
        </p:nvSpPr>
        <p:spPr bwMode="auto">
          <a:xfrm>
            <a:off x="5562600" y="1484313"/>
            <a:ext cx="21308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« Ecran 1920x1080 »</a:t>
            </a:r>
          </a:p>
        </p:txBody>
      </p:sp>
      <p:sp>
        <p:nvSpPr>
          <p:cNvPr id="56331" name="Rectangle 12"/>
          <p:cNvSpPr>
            <a:spLocks noChangeArrowheads="1"/>
          </p:cNvSpPr>
          <p:nvPr/>
        </p:nvSpPr>
        <p:spPr bwMode="auto">
          <a:xfrm>
            <a:off x="4892675" y="4884738"/>
            <a:ext cx="3719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400"/>
              <a:t>https://inventwithpython.com/chapter12.html</a:t>
            </a:r>
          </a:p>
        </p:txBody>
      </p:sp>
      <p:sp>
        <p:nvSpPr>
          <p:cNvPr id="13" name="Ellipse 12"/>
          <p:cNvSpPr/>
          <p:nvPr/>
        </p:nvSpPr>
        <p:spPr>
          <a:xfrm>
            <a:off x="467544" y="1630040"/>
            <a:ext cx="756084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5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37538" y="6400800"/>
            <a:ext cx="906462" cy="45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defTabSz="7620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7620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ct val="0"/>
              </a:spcBef>
            </a:pPr>
            <a:fld id="{CCD966E7-E96B-464F-B211-1A8E078F735E}" type="slidenum">
              <a:rPr lang="fr-FR" altLang="fr-FR" sz="140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</a:rPr>
              <a:pPr>
                <a:spcBef>
                  <a:spcPct val="0"/>
                </a:spcBef>
              </a:pPr>
              <a:t>34</a:t>
            </a:fld>
            <a:endParaRPr lang="fr-FR" altLang="fr-FR" sz="1400">
              <a:solidFill>
                <a:schemeClr val="tx1"/>
              </a:solidFill>
              <a:latin typeface="Times New Roman" pitchFamily="18" charset="0"/>
              <a:ea typeface="Arial Unicode MS" pitchFamily="34" charset="-128"/>
            </a:endParaRPr>
          </a:p>
        </p:txBody>
      </p:sp>
      <p:sp>
        <p:nvSpPr>
          <p:cNvPr id="3584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547813" y="173038"/>
            <a:ext cx="6927850" cy="952500"/>
          </a:xfrm>
        </p:spPr>
        <p:txBody>
          <a:bodyPr/>
          <a:lstStyle/>
          <a:p>
            <a:pPr>
              <a:defRPr/>
            </a:pPr>
            <a:r>
              <a:rPr lang="fr-FR" sz="3600" kern="1200" dirty="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Coordonnées Composant</a:t>
            </a:r>
          </a:p>
        </p:txBody>
      </p:sp>
      <p:sp>
        <p:nvSpPr>
          <p:cNvPr id="57348" name="ZoneTexte 1"/>
          <p:cNvSpPr txBox="1">
            <a:spLocks noChangeArrowheads="1"/>
          </p:cNvSpPr>
          <p:nvPr/>
        </p:nvSpPr>
        <p:spPr bwMode="auto">
          <a:xfrm>
            <a:off x="612775" y="1171396"/>
            <a:ext cx="79359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2400" dirty="0"/>
              <a:t>Chaque composant « conteneur » (Fenêtre, Panneau) est un « mini - écran »: il dispose de son propre système de coordonnées en pixels.</a:t>
            </a:r>
          </a:p>
        </p:txBody>
      </p:sp>
      <p:pic>
        <p:nvPicPr>
          <p:cNvPr id="57349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371725"/>
            <a:ext cx="5040313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0" name="Groupe 4"/>
          <p:cNvGrpSpPr>
            <a:grpSpLocks/>
          </p:cNvGrpSpPr>
          <p:nvPr/>
        </p:nvGrpSpPr>
        <p:grpSpPr bwMode="auto">
          <a:xfrm>
            <a:off x="1908175" y="2443163"/>
            <a:ext cx="863600" cy="792162"/>
            <a:chOff x="467544" y="3429000"/>
            <a:chExt cx="864245" cy="792088"/>
          </a:xfrm>
        </p:grpSpPr>
        <p:cxnSp>
          <p:nvCxnSpPr>
            <p:cNvPr id="57363" name="Connecteur droit avec flèche 15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0" cy="50405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4" name="Connecteur droit avec flèche 16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5762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65" name="ZoneTexte 2"/>
            <p:cNvSpPr txBox="1">
              <a:spLocks noChangeArrowheads="1"/>
            </p:cNvSpPr>
            <p:nvPr/>
          </p:nvSpPr>
          <p:spPr bwMode="auto">
            <a:xfrm>
              <a:off x="467544" y="342900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1400" b="1">
                  <a:solidFill>
                    <a:srgbClr val="FF0000"/>
                  </a:solidFill>
                </a:rPr>
                <a:t>(0,0)</a:t>
              </a:r>
            </a:p>
          </p:txBody>
        </p:sp>
      </p:grpSp>
      <p:grpSp>
        <p:nvGrpSpPr>
          <p:cNvPr id="57351" name="Groupe 17"/>
          <p:cNvGrpSpPr>
            <a:grpSpLocks/>
          </p:cNvGrpSpPr>
          <p:nvPr/>
        </p:nvGrpSpPr>
        <p:grpSpPr bwMode="auto">
          <a:xfrm>
            <a:off x="3059113" y="3068638"/>
            <a:ext cx="865187" cy="792162"/>
            <a:chOff x="467544" y="3429000"/>
            <a:chExt cx="864245" cy="792088"/>
          </a:xfrm>
        </p:grpSpPr>
        <p:cxnSp>
          <p:nvCxnSpPr>
            <p:cNvPr id="57360" name="Connecteur droit avec flèche 19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0" cy="50405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61" name="Connecteur droit avec flèche 20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5762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62" name="ZoneTexte 21"/>
            <p:cNvSpPr txBox="1">
              <a:spLocks noChangeArrowheads="1"/>
            </p:cNvSpPr>
            <p:nvPr/>
          </p:nvSpPr>
          <p:spPr bwMode="auto">
            <a:xfrm>
              <a:off x="467544" y="342900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1400" b="1">
                  <a:solidFill>
                    <a:srgbClr val="FF0000"/>
                  </a:solidFill>
                </a:rPr>
                <a:t>(0,0)</a:t>
              </a:r>
            </a:p>
          </p:txBody>
        </p:sp>
      </p:grpSp>
      <p:grpSp>
        <p:nvGrpSpPr>
          <p:cNvPr id="57352" name="Groupe 22"/>
          <p:cNvGrpSpPr>
            <a:grpSpLocks/>
          </p:cNvGrpSpPr>
          <p:nvPr/>
        </p:nvGrpSpPr>
        <p:grpSpPr bwMode="auto">
          <a:xfrm>
            <a:off x="5580063" y="3052763"/>
            <a:ext cx="863600" cy="792162"/>
            <a:chOff x="467544" y="3429000"/>
            <a:chExt cx="864245" cy="792088"/>
          </a:xfrm>
        </p:grpSpPr>
        <p:cxnSp>
          <p:nvCxnSpPr>
            <p:cNvPr id="57357" name="Connecteur droit avec flèche 23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0" cy="50405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8" name="Connecteur droit avec flèche 24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5762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59" name="ZoneTexte 25"/>
            <p:cNvSpPr txBox="1">
              <a:spLocks noChangeArrowheads="1"/>
            </p:cNvSpPr>
            <p:nvPr/>
          </p:nvSpPr>
          <p:spPr bwMode="auto">
            <a:xfrm>
              <a:off x="467544" y="342900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1400" b="1">
                  <a:solidFill>
                    <a:srgbClr val="FF0000"/>
                  </a:solidFill>
                </a:rPr>
                <a:t>(0,0)</a:t>
              </a:r>
            </a:p>
          </p:txBody>
        </p:sp>
      </p:grpSp>
      <p:grpSp>
        <p:nvGrpSpPr>
          <p:cNvPr id="57353" name="Groupe 26"/>
          <p:cNvGrpSpPr>
            <a:grpSpLocks/>
          </p:cNvGrpSpPr>
          <p:nvPr/>
        </p:nvGrpSpPr>
        <p:grpSpPr bwMode="auto">
          <a:xfrm>
            <a:off x="1979613" y="3068638"/>
            <a:ext cx="863600" cy="792162"/>
            <a:chOff x="467544" y="3429000"/>
            <a:chExt cx="864245" cy="792088"/>
          </a:xfrm>
        </p:grpSpPr>
        <p:cxnSp>
          <p:nvCxnSpPr>
            <p:cNvPr id="57354" name="Connecteur droit avec flèche 27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0" cy="50405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355" name="Connecteur droit avec flèche 28"/>
            <p:cNvCxnSpPr>
              <a:cxnSpLocks noChangeShapeType="1"/>
            </p:cNvCxnSpPr>
            <p:nvPr/>
          </p:nvCxnSpPr>
          <p:spPr bwMode="auto">
            <a:xfrm>
              <a:off x="755576" y="3717032"/>
              <a:ext cx="576213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356" name="ZoneTexte 29"/>
            <p:cNvSpPr txBox="1">
              <a:spLocks noChangeArrowheads="1"/>
            </p:cNvSpPr>
            <p:nvPr/>
          </p:nvSpPr>
          <p:spPr bwMode="auto">
            <a:xfrm>
              <a:off x="467544" y="3429000"/>
              <a:ext cx="5517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 sz="1400" b="1">
                  <a:solidFill>
                    <a:srgbClr val="FF0000"/>
                  </a:solidFill>
                </a:rPr>
                <a:t>(0,0)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Gestionnaires de Positionnement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35</a:t>
            </a:fld>
            <a:endParaRPr lang="fr-FR" altLang="fr-FR"/>
          </a:p>
        </p:txBody>
      </p:sp>
      <p:sp>
        <p:nvSpPr>
          <p:cNvPr id="5" name="Rectangle 3"/>
          <p:cNvSpPr txBox="1">
            <a:spLocks noChangeAspect="1" noChangeArrowheads="1"/>
          </p:cNvSpPr>
          <p:nvPr/>
        </p:nvSpPr>
        <p:spPr>
          <a:xfrm>
            <a:off x="683320" y="1700808"/>
            <a:ext cx="7633096" cy="41703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fr-FR" sz="2400" dirty="0" err="1"/>
              <a:t>Tkinter</a:t>
            </a:r>
            <a:r>
              <a:rPr lang="fr-FR" sz="2400" dirty="0"/>
              <a:t> propose trois gestionnaires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pack : positionne automatiquement chaque composant l’un à côté de l’autre (verticalement ou horizontalement)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 err="1"/>
              <a:t>grid</a:t>
            </a:r>
            <a:r>
              <a:rPr lang="fr-FR" sz="2400" dirty="0"/>
              <a:t> : positionne chaque composant dans les cellules d’une grille définie par le développeur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fr-FR" sz="2400" dirty="0"/>
              <a:t>place : positionne chaque composante aux coordonnées (</a:t>
            </a:r>
            <a:r>
              <a:rPr lang="fr-FR" sz="2400" dirty="0" err="1"/>
              <a:t>x,y</a:t>
            </a:r>
            <a:r>
              <a:rPr lang="fr-FR" sz="2400" dirty="0"/>
              <a:t>) données par le développeur, dans le repère du conteneur</a:t>
            </a:r>
          </a:p>
          <a:p>
            <a:pPr marL="0" indent="0">
              <a:buNone/>
              <a:defRPr/>
            </a:pPr>
            <a:endParaRPr lang="fr-FR" sz="2400" dirty="0"/>
          </a:p>
          <a:p>
            <a:pPr marL="0" indent="0" algn="ctr">
              <a:buNone/>
              <a:defRPr/>
            </a:pPr>
            <a:r>
              <a:rPr lang="fr-FR" sz="2800" b="1" dirty="0">
                <a:solidFill>
                  <a:srgbClr val="C00000"/>
                </a:solidFill>
              </a:rPr>
              <a:t>Attention: ne pas mélanger ces gestionnaires </a:t>
            </a:r>
            <a:br>
              <a:rPr lang="fr-FR" sz="2800" b="1" dirty="0">
                <a:solidFill>
                  <a:srgbClr val="C00000"/>
                </a:solidFill>
              </a:rPr>
            </a:br>
            <a:r>
              <a:rPr lang="fr-FR" sz="2800" b="1" dirty="0">
                <a:solidFill>
                  <a:srgbClr val="C00000"/>
                </a:solidFill>
              </a:rPr>
              <a:t>dans un même conteneur.</a:t>
            </a:r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20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place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36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83611"/>
            <a:ext cx="6480720" cy="384097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763688" y="2188051"/>
            <a:ext cx="115212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731231" y="2880101"/>
            <a:ext cx="756084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19799"/>
            <a:ext cx="2880320" cy="2106900"/>
          </a:xfrm>
          <a:prstGeom prst="rect">
            <a:avLst/>
          </a:prstGeom>
        </p:spPr>
      </p:pic>
      <p:sp>
        <p:nvSpPr>
          <p:cNvPr id="9" name="Flèche à angle droit 8"/>
          <p:cNvSpPr/>
          <p:nvPr/>
        </p:nvSpPr>
        <p:spPr>
          <a:xfrm rot="5400000">
            <a:off x="3713601" y="4871938"/>
            <a:ext cx="958332" cy="1545790"/>
          </a:xfrm>
          <a:prstGeom prst="bentUpArrow">
            <a:avLst>
              <a:gd name="adj1" fmla="val 25000"/>
              <a:gd name="adj2" fmla="val 28368"/>
              <a:gd name="adj3" fmla="val 2163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697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pack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37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4289"/>
            <a:ext cx="6480720" cy="371961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619672" y="2880101"/>
            <a:ext cx="864096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38" y="4725144"/>
            <a:ext cx="3222130" cy="1844552"/>
          </a:xfrm>
          <a:prstGeom prst="rect">
            <a:avLst/>
          </a:prstGeom>
        </p:spPr>
      </p:pic>
      <p:sp>
        <p:nvSpPr>
          <p:cNvPr id="9" name="Flèche à angle droit 8"/>
          <p:cNvSpPr/>
          <p:nvPr/>
        </p:nvSpPr>
        <p:spPr>
          <a:xfrm rot="5400000">
            <a:off x="3624782" y="4858046"/>
            <a:ext cx="814316" cy="1224136"/>
          </a:xfrm>
          <a:prstGeom prst="bentUpArrow">
            <a:avLst>
              <a:gd name="adj1" fmla="val 25000"/>
              <a:gd name="adj2" fmla="val 28368"/>
              <a:gd name="adj3" fmla="val 2163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8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11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pack »</a:t>
            </a:r>
            <a:b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Paramètres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38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47" y="1425666"/>
            <a:ext cx="1981246" cy="11341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1792" y="1481337"/>
            <a:ext cx="444824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label1.pack(fill=X)</a:t>
            </a:r>
          </a:p>
          <a:p>
            <a:r>
              <a:rPr lang="en-US" sz="2000" dirty="0">
                <a:latin typeface="Arial(W1)" pitchFamily="34" charset="0"/>
              </a:rPr>
              <a:t>label2.pack(fill=X)</a:t>
            </a:r>
          </a:p>
          <a:p>
            <a:r>
              <a:rPr lang="en-US" sz="2000" dirty="0">
                <a:latin typeface="Arial(W1)" pitchFamily="34" charset="0"/>
              </a:rPr>
              <a:t>label3.pack(fill=X)</a:t>
            </a:r>
          </a:p>
        </p:txBody>
      </p:sp>
      <p:sp>
        <p:nvSpPr>
          <p:cNvPr id="7" name="Flèche droite 6"/>
          <p:cNvSpPr/>
          <p:nvPr/>
        </p:nvSpPr>
        <p:spPr>
          <a:xfrm>
            <a:off x="4949065" y="1771379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47" y="2711091"/>
            <a:ext cx="1999969" cy="11449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7436" y="2775715"/>
            <a:ext cx="44325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label1.pack(fill=X, </a:t>
            </a:r>
            <a:r>
              <a:rPr lang="en-US" sz="2000" b="1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=40, </a:t>
            </a:r>
            <a:r>
              <a:rPr lang="en-US" sz="2000" b="1" dirty="0" err="1">
                <a:latin typeface="Arial(W1)" pitchFamily="34" charset="0"/>
              </a:rPr>
              <a:t>pady</a:t>
            </a:r>
            <a:r>
              <a:rPr lang="en-US" sz="2000" dirty="0">
                <a:latin typeface="Arial(W1)" pitchFamily="34" charset="0"/>
              </a:rPr>
              <a:t>=5)</a:t>
            </a:r>
          </a:p>
          <a:p>
            <a:r>
              <a:rPr lang="en-US" sz="2000" dirty="0">
                <a:latin typeface="Arial(W1)" pitchFamily="34" charset="0"/>
              </a:rPr>
              <a:t>label2.pack(fill=X, </a:t>
            </a:r>
            <a:r>
              <a:rPr lang="en-US" sz="2000" b="1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=40, </a:t>
            </a:r>
            <a:r>
              <a:rPr lang="en-US" sz="2000" b="1" dirty="0" err="1">
                <a:latin typeface="Arial(W1)" pitchFamily="34" charset="0"/>
              </a:rPr>
              <a:t>pady</a:t>
            </a:r>
            <a:r>
              <a:rPr lang="en-US" sz="2000" dirty="0">
                <a:latin typeface="Arial(W1)" pitchFamily="34" charset="0"/>
              </a:rPr>
              <a:t>=5)</a:t>
            </a:r>
          </a:p>
          <a:p>
            <a:r>
              <a:rPr lang="en-US" sz="2000" dirty="0">
                <a:latin typeface="Arial(W1)" pitchFamily="34" charset="0"/>
              </a:rPr>
              <a:t>label3.pack(fill=X, </a:t>
            </a:r>
            <a:r>
              <a:rPr lang="en-US" sz="2000" b="1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=40, </a:t>
            </a:r>
            <a:r>
              <a:rPr lang="en-US" sz="2000" b="1" dirty="0" err="1">
                <a:latin typeface="Arial(W1)" pitchFamily="34" charset="0"/>
              </a:rPr>
              <a:t>pady</a:t>
            </a:r>
            <a:r>
              <a:rPr lang="en-US" sz="2000" dirty="0">
                <a:latin typeface="Arial(W1)" pitchFamily="34" charset="0"/>
              </a:rPr>
              <a:t>=5)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4948296" y="3067523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95445"/>
            <a:ext cx="1999969" cy="116174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27436" y="4077072"/>
            <a:ext cx="44325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(W1)" pitchFamily="34" charset="0"/>
              </a:rPr>
              <a:t>label1.pack(</a:t>
            </a:r>
            <a:r>
              <a:rPr lang="en-US" sz="2000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=5, </a:t>
            </a:r>
            <a:r>
              <a:rPr lang="en-US" sz="2000" b="1" dirty="0">
                <a:latin typeface="Arial(W1)" pitchFamily="34" charset="0"/>
              </a:rPr>
              <a:t>side</a:t>
            </a:r>
            <a:r>
              <a:rPr lang="en-US" sz="2000" dirty="0">
                <a:latin typeface="Arial(W1)" pitchFamily="34" charset="0"/>
              </a:rPr>
              <a:t>=LEFT)</a:t>
            </a:r>
          </a:p>
          <a:p>
            <a:r>
              <a:rPr lang="en-US" sz="2000" dirty="0">
                <a:latin typeface="Arial(W1)" pitchFamily="34" charset="0"/>
              </a:rPr>
              <a:t>label2.pack(</a:t>
            </a:r>
            <a:r>
              <a:rPr lang="en-US" sz="2000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=5, </a:t>
            </a:r>
            <a:r>
              <a:rPr lang="en-US" sz="2000" b="1" dirty="0">
                <a:latin typeface="Arial(W1)" pitchFamily="34" charset="0"/>
              </a:rPr>
              <a:t>side</a:t>
            </a:r>
            <a:r>
              <a:rPr lang="en-US" sz="2000" dirty="0">
                <a:latin typeface="Arial(W1)" pitchFamily="34" charset="0"/>
              </a:rPr>
              <a:t>=LEFT)</a:t>
            </a:r>
          </a:p>
          <a:p>
            <a:r>
              <a:rPr lang="en-US" sz="2000" dirty="0">
                <a:latin typeface="Arial(W1)" pitchFamily="34" charset="0"/>
              </a:rPr>
              <a:t>label3.pack(</a:t>
            </a:r>
            <a:r>
              <a:rPr lang="en-US" sz="2000" dirty="0" err="1">
                <a:latin typeface="Arial(W1)" pitchFamily="34" charset="0"/>
              </a:rPr>
              <a:t>padx</a:t>
            </a:r>
            <a:r>
              <a:rPr lang="en-US" sz="2000" dirty="0">
                <a:latin typeface="Arial(W1)" pitchFamily="34" charset="0"/>
              </a:rPr>
              <a:t>=5, </a:t>
            </a:r>
            <a:r>
              <a:rPr lang="en-US" sz="2000" b="1" dirty="0">
                <a:latin typeface="Arial(W1)" pitchFamily="34" charset="0"/>
              </a:rPr>
              <a:t>side</a:t>
            </a:r>
            <a:r>
              <a:rPr lang="en-US" sz="2000" dirty="0">
                <a:latin typeface="Arial(W1)" pitchFamily="34" charset="0"/>
              </a:rPr>
              <a:t>=LEFT)</a:t>
            </a:r>
          </a:p>
        </p:txBody>
      </p:sp>
      <p:sp>
        <p:nvSpPr>
          <p:cNvPr id="17" name="Flèche droite 16"/>
          <p:cNvSpPr/>
          <p:nvPr/>
        </p:nvSpPr>
        <p:spPr>
          <a:xfrm>
            <a:off x="4948296" y="4368880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301208"/>
            <a:ext cx="2012578" cy="1152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6468" y="5369440"/>
            <a:ext cx="44235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36000" rIns="72000">
            <a:spAutoFit/>
          </a:bodyPr>
          <a:lstStyle/>
          <a:p>
            <a:r>
              <a:rPr lang="en-US" dirty="0">
                <a:latin typeface="Arial(W1)" pitchFamily="34" charset="0"/>
              </a:rPr>
              <a:t>label1.pack(</a:t>
            </a:r>
            <a:r>
              <a:rPr lang="en-US" dirty="0" err="1">
                <a:latin typeface="Arial(W1)" pitchFamily="34" charset="0"/>
              </a:rPr>
              <a:t>padx</a:t>
            </a:r>
            <a:r>
              <a:rPr lang="en-US" dirty="0">
                <a:latin typeface="Arial(W1)" pitchFamily="34" charset="0"/>
              </a:rPr>
              <a:t>=5, </a:t>
            </a:r>
            <a:r>
              <a:rPr lang="en-US" b="1" dirty="0" err="1">
                <a:latin typeface="Arial(W1)" pitchFamily="34" charset="0"/>
              </a:rPr>
              <a:t>ipadx</a:t>
            </a:r>
            <a:r>
              <a:rPr lang="en-US" dirty="0">
                <a:latin typeface="Arial(W1)" pitchFamily="34" charset="0"/>
              </a:rPr>
              <a:t>=5, side=LEFT)</a:t>
            </a:r>
          </a:p>
          <a:p>
            <a:r>
              <a:rPr lang="en-US" dirty="0">
                <a:latin typeface="Arial(W1)" pitchFamily="34" charset="0"/>
              </a:rPr>
              <a:t>label2.pack(</a:t>
            </a:r>
            <a:r>
              <a:rPr lang="en-US" dirty="0" err="1">
                <a:latin typeface="Arial(W1)" pitchFamily="34" charset="0"/>
              </a:rPr>
              <a:t>padx</a:t>
            </a:r>
            <a:r>
              <a:rPr lang="en-US" dirty="0">
                <a:latin typeface="Arial(W1)" pitchFamily="34" charset="0"/>
              </a:rPr>
              <a:t>=5, </a:t>
            </a:r>
            <a:r>
              <a:rPr lang="en-US" b="1" dirty="0" err="1">
                <a:latin typeface="Arial(W1)" pitchFamily="34" charset="0"/>
              </a:rPr>
              <a:t>ipadx</a:t>
            </a:r>
            <a:r>
              <a:rPr lang="en-US" dirty="0">
                <a:latin typeface="Arial(W1)" pitchFamily="34" charset="0"/>
              </a:rPr>
              <a:t>=5, side=LEFT)</a:t>
            </a:r>
          </a:p>
          <a:p>
            <a:r>
              <a:rPr lang="en-US" dirty="0">
                <a:latin typeface="Arial(W1)" pitchFamily="34" charset="0"/>
              </a:rPr>
              <a:t>label3.pack(</a:t>
            </a:r>
            <a:r>
              <a:rPr lang="en-US" dirty="0" err="1">
                <a:latin typeface="Arial(W1)" pitchFamily="34" charset="0"/>
              </a:rPr>
              <a:t>padx</a:t>
            </a:r>
            <a:r>
              <a:rPr lang="en-US" dirty="0">
                <a:latin typeface="Arial(W1)" pitchFamily="34" charset="0"/>
              </a:rPr>
              <a:t>=5, side=LEFT)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4957328" y="5661248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979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</a:t>
            </a:r>
            <a:r>
              <a:rPr lang="fr-FR" sz="3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grid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39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56524"/>
            <a:ext cx="6480720" cy="3695147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619672" y="2880101"/>
            <a:ext cx="2664296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39" y="4725144"/>
            <a:ext cx="3222128" cy="1844552"/>
          </a:xfrm>
          <a:prstGeom prst="rect">
            <a:avLst/>
          </a:prstGeom>
        </p:spPr>
      </p:pic>
      <p:sp>
        <p:nvSpPr>
          <p:cNvPr id="9" name="Flèche à angle droit 8"/>
          <p:cNvSpPr/>
          <p:nvPr/>
        </p:nvSpPr>
        <p:spPr>
          <a:xfrm rot="5400000">
            <a:off x="3624782" y="4858046"/>
            <a:ext cx="814316" cy="1224136"/>
          </a:xfrm>
          <a:prstGeom prst="bentUpArrow">
            <a:avLst>
              <a:gd name="adj1" fmla="val 25000"/>
              <a:gd name="adj2" fmla="val 28368"/>
              <a:gd name="adj3" fmla="val 2163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76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4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00213"/>
            <a:ext cx="6076950" cy="1512887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Eléments de base d’une IHM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3435350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763963"/>
            <a:ext cx="2881312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Double flèche horizontale 2"/>
          <p:cNvSpPr>
            <a:spLocks noChangeArrowheads="1"/>
          </p:cNvSpPr>
          <p:nvPr/>
        </p:nvSpPr>
        <p:spPr bwMode="auto">
          <a:xfrm>
            <a:off x="3851275" y="4652963"/>
            <a:ext cx="792163" cy="431800"/>
          </a:xfrm>
          <a:prstGeom prst="leftRightArrow">
            <a:avLst>
              <a:gd name="adj1" fmla="val 50000"/>
              <a:gd name="adj2" fmla="val 50034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0813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11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</a:t>
            </a:r>
            <a:r>
              <a:rPr lang="fr-FR" sz="3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grid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 »</a:t>
            </a:r>
            <a:b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Paramètre </a:t>
            </a:r>
            <a:r>
              <a:rPr lang="fr-FR" sz="3600" u="sng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sticky</a:t>
            </a:r>
            <a:endParaRPr lang="fr-FR" sz="3600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40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08" y="2647916"/>
            <a:ext cx="2280711" cy="1229446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5435072" y="3046615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12776"/>
            <a:ext cx="5166923" cy="3831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Ellipse 17"/>
          <p:cNvSpPr/>
          <p:nvPr/>
        </p:nvSpPr>
        <p:spPr>
          <a:xfrm>
            <a:off x="3275856" y="2734096"/>
            <a:ext cx="1008112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314085" y="3299114"/>
            <a:ext cx="1008112" cy="35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67543" y="5324395"/>
            <a:ext cx="846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paramètre </a:t>
            </a:r>
            <a:r>
              <a:rPr lang="fr-FR" sz="2400" b="1" dirty="0" err="1"/>
              <a:t>sticky</a:t>
            </a:r>
            <a:r>
              <a:rPr lang="fr-FR" sz="2400" dirty="0"/>
              <a:t> peut prendre les valeurs </a:t>
            </a:r>
            <a:r>
              <a:rPr lang="fr-FR" sz="2400" b="1" dirty="0"/>
              <a:t>S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, </a:t>
            </a:r>
            <a:r>
              <a:rPr lang="fr-FR" sz="2400" b="1" dirty="0"/>
              <a:t>E</a:t>
            </a:r>
            <a:r>
              <a:rPr lang="fr-FR" sz="2400" dirty="0"/>
              <a:t>, </a:t>
            </a:r>
            <a:r>
              <a:rPr lang="fr-FR" sz="2400" b="1" dirty="0"/>
              <a:t>W</a:t>
            </a:r>
            <a:r>
              <a:rPr lang="fr-FR" sz="2400" dirty="0"/>
              <a:t> ou toute combinaison (</a:t>
            </a:r>
            <a:r>
              <a:rPr lang="fr-FR" sz="2400" b="1" dirty="0"/>
              <a:t>W+E</a:t>
            </a:r>
            <a:r>
              <a:rPr lang="fr-FR" sz="2400" dirty="0"/>
              <a:t> par exemple).</a:t>
            </a:r>
          </a:p>
        </p:txBody>
      </p:sp>
    </p:spTree>
    <p:extLst>
      <p:ext uri="{BB962C8B-B14F-4D97-AF65-F5344CB8AC3E}">
        <p14:creationId xmlns:p14="http://schemas.microsoft.com/office/powerpoint/2010/main" val="541688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79712" y="155575"/>
            <a:ext cx="5618163" cy="11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Gestionnaire « </a:t>
            </a:r>
            <a:r>
              <a:rPr lang="fr-FR" sz="3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grid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 »</a:t>
            </a:r>
            <a:b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fr-FR" sz="3600" u="sng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columnspan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&amp; </a:t>
            </a:r>
            <a:r>
              <a:rPr lang="fr-FR" sz="3600" u="sng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rowspan</a:t>
            </a:r>
            <a:endParaRPr lang="fr-FR" sz="3600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41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20" y="3336751"/>
            <a:ext cx="2719185" cy="1278664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4950984" y="3760059"/>
            <a:ext cx="1224136" cy="43204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94171"/>
            <a:ext cx="4627456" cy="4327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Ellipse 17"/>
          <p:cNvSpPr/>
          <p:nvPr/>
        </p:nvSpPr>
        <p:spPr>
          <a:xfrm>
            <a:off x="2550822" y="5078548"/>
            <a:ext cx="2400161" cy="7200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80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3481" y="116633"/>
            <a:ext cx="8229600" cy="864096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>
                <a:solidFill>
                  <a:srgbClr val="C00000"/>
                </a:solidFill>
              </a:rPr>
              <a:t>Exercice 2 (suite Ex.1)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  <p:pic>
        <p:nvPicPr>
          <p:cNvPr id="1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1" y="1340768"/>
            <a:ext cx="5221355" cy="50897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494361" y="2996952"/>
            <a:ext cx="34203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Préciser les gestionnaires de disposition utilisés pour construire cette IHM</a:t>
            </a:r>
          </a:p>
        </p:txBody>
      </p:sp>
    </p:spTree>
    <p:extLst>
      <p:ext uri="{BB962C8B-B14F-4D97-AF65-F5344CB8AC3E}">
        <p14:creationId xmlns:p14="http://schemas.microsoft.com/office/powerpoint/2010/main" val="3858638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43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72692"/>
            <a:ext cx="6076950" cy="1656308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Gestion des Evènements</a:t>
            </a:r>
            <a:br>
              <a:rPr lang="fr-FR" altLang="fr-FR" sz="4400" dirty="0">
                <a:solidFill>
                  <a:srgbClr val="000000"/>
                </a:solidFill>
              </a:rPr>
            </a:br>
            <a:r>
              <a:rPr lang="fr-FR" altLang="fr-FR" sz="3200" dirty="0">
                <a:solidFill>
                  <a:srgbClr val="000000"/>
                </a:solidFill>
              </a:rPr>
              <a:t>(répondre aux actions de l’utilisateur)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9" y="3717032"/>
            <a:ext cx="3424771" cy="18722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5544" y="3573015"/>
            <a:ext cx="3278666" cy="2554545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</p:spPr>
        <p:txBody>
          <a:bodyPr wrap="square" lIns="72000" tIns="0" rIns="72000" bIns="0" rtlCol="0">
            <a:spAutoFit/>
          </a:bodyPr>
          <a:lstStyle/>
          <a:p>
            <a:pPr algn="ctr"/>
            <a:r>
              <a:rPr lang="fr-FR" sz="16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627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237538" y="6400800"/>
            <a:ext cx="906462" cy="45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defTabSz="76200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76200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7620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7620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spcBef>
                <a:spcPct val="0"/>
              </a:spcBef>
            </a:pPr>
            <a:fld id="{242ABCF4-0293-44A9-A991-04063D313A84}" type="slidenum">
              <a:rPr lang="fr-FR" altLang="fr-FR" sz="1400">
                <a:solidFill>
                  <a:schemeClr val="tx1"/>
                </a:solidFill>
                <a:latin typeface="Times New Roman" pitchFamily="18" charset="0"/>
                <a:ea typeface="Arial Unicode MS" pitchFamily="34" charset="-128"/>
              </a:rPr>
              <a:pPr>
                <a:spcBef>
                  <a:spcPct val="0"/>
                </a:spcBef>
              </a:pPr>
              <a:t>44</a:t>
            </a:fld>
            <a:endParaRPr lang="fr-FR" altLang="fr-FR" sz="1400">
              <a:solidFill>
                <a:schemeClr val="tx1"/>
              </a:solidFill>
              <a:latin typeface="Times New Roman" pitchFamily="18" charset="0"/>
              <a:ea typeface="Arial Unicode MS" pitchFamily="34" charset="-128"/>
            </a:endParaRPr>
          </a:p>
        </p:txBody>
      </p:sp>
      <p:sp>
        <p:nvSpPr>
          <p:cNvPr id="3584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403648" y="173038"/>
            <a:ext cx="7072015" cy="952500"/>
          </a:xfrm>
        </p:spPr>
        <p:txBody>
          <a:bodyPr/>
          <a:lstStyle/>
          <a:p>
            <a:pPr>
              <a:defRPr/>
            </a:pPr>
            <a:r>
              <a:rPr lang="fr-F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MS Gothic" charset="-128"/>
                <a:cs typeface="+mn-cs"/>
              </a:rPr>
              <a:t>La programmation évènementielle</a:t>
            </a:r>
          </a:p>
        </p:txBody>
      </p:sp>
      <p:sp>
        <p:nvSpPr>
          <p:cNvPr id="33798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3850" y="1412776"/>
            <a:ext cx="8496300" cy="504056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fr-FR" sz="2800" dirty="0"/>
              <a:t>Programme = ensemble </a:t>
            </a:r>
            <a:r>
              <a:rPr lang="fr-FR" sz="2800" b="1" dirty="0"/>
              <a:t>d’objets</a:t>
            </a:r>
            <a:r>
              <a:rPr lang="fr-FR" sz="2800" dirty="0"/>
              <a:t> qui agissent sur eux-mêmes et/ou leur environnement en réponse à des </a:t>
            </a:r>
            <a:r>
              <a:rPr lang="fr-FR" sz="2800" b="1" dirty="0"/>
              <a:t>évènements</a:t>
            </a:r>
            <a:r>
              <a:rPr lang="fr-FR" sz="2800" dirty="0"/>
              <a:t> provenant d’eux-mêmes et/ou de leur environnement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fr-FR" sz="2800" dirty="0"/>
              <a:t>Environnement du programme : tous les systèmes qui peuvent interagir avec le programme, c’est-à-dire d’autres programmes, des matériels (imprimante), des </a:t>
            </a:r>
            <a:r>
              <a:rPr lang="fr-FR" sz="2800" b="1" dirty="0"/>
              <a:t>utilisateurs</a:t>
            </a:r>
            <a:endParaRPr lang="fr-FR" sz="2800" b="1" kern="1200" dirty="0"/>
          </a:p>
          <a:p>
            <a:pPr>
              <a:buFont typeface="Wingdings" pitchFamily="2" charset="2"/>
              <a:buChar char="Ø"/>
              <a:defRPr/>
            </a:pPr>
            <a:r>
              <a:rPr lang="fr-FR" sz="2800" kern="1200" dirty="0"/>
              <a:t>Exemples d’évènements: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fr-FR" sz="2400" dirty="0"/>
              <a:t>Clic de l’utilisateur sur un bouton (environnement -&gt; objet)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fr-FR" sz="2400" kern="1200" dirty="0"/>
              <a:t>Mise à jour zone de texte (objet -&gt; objet)</a:t>
            </a:r>
          </a:p>
        </p:txBody>
      </p:sp>
    </p:spTree>
    <p:extLst>
      <p:ext uri="{BB962C8B-B14F-4D97-AF65-F5344CB8AC3E}">
        <p14:creationId xmlns:p14="http://schemas.microsoft.com/office/powerpoint/2010/main" val="2401800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3688" y="155575"/>
            <a:ext cx="5834187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Le paramètre « command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45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05856" y="1268760"/>
            <a:ext cx="834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peut </a:t>
            </a:r>
            <a:r>
              <a:rPr lang="fr-FR" sz="2400" u="sng" dirty="0"/>
              <a:t>associer</a:t>
            </a:r>
            <a:r>
              <a:rPr lang="fr-FR" sz="2400" dirty="0"/>
              <a:t> aux boutons (classe </a:t>
            </a:r>
            <a:r>
              <a:rPr lang="fr-FR" sz="2400" dirty="0" err="1"/>
              <a:t>Button</a:t>
            </a:r>
            <a:r>
              <a:rPr lang="fr-FR" sz="2400" dirty="0"/>
              <a:t>) une « commande », c’est-à-dire: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une fonction,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une méthode, </a:t>
            </a:r>
          </a:p>
          <a:p>
            <a:r>
              <a:rPr lang="fr-FR" sz="2400" dirty="0"/>
              <a:t>ou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une classe</a:t>
            </a:r>
          </a:p>
          <a:p>
            <a:r>
              <a:rPr lang="fr-FR" sz="2400" u="sng" dirty="0"/>
              <a:t>sans paramètre</a:t>
            </a:r>
            <a:r>
              <a:rPr lang="fr-FR" sz="2400" dirty="0"/>
              <a:t>, via le paramètre « command ».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1367644" y="4077072"/>
            <a:ext cx="6624736" cy="1292662"/>
            <a:chOff x="1368413" y="4629035"/>
            <a:chExt cx="6624736" cy="1292662"/>
          </a:xfrm>
        </p:grpSpPr>
        <p:sp>
          <p:nvSpPr>
            <p:cNvPr id="12" name="Rectangle 11"/>
            <p:cNvSpPr/>
            <p:nvPr/>
          </p:nvSpPr>
          <p:spPr>
            <a:xfrm>
              <a:off x="1368413" y="4629035"/>
              <a:ext cx="6624736" cy="12926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36000" rIns="72000">
              <a:spAutoFit/>
            </a:bodyPr>
            <a:lstStyle/>
            <a:p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</a:rPr>
                <a:t>def</a:t>
              </a:r>
              <a:r>
                <a:rPr lang="en-US" dirty="0">
                  <a:latin typeface="Arial(W1)" pitchFamily="34" charset="0"/>
                </a:rPr>
                <a:t> </a:t>
              </a:r>
              <a:r>
                <a:rPr lang="en-US" b="1" dirty="0" err="1">
                  <a:latin typeface="Arial(W1)" pitchFamily="34" charset="0"/>
                </a:rPr>
                <a:t>fermer</a:t>
              </a:r>
              <a:r>
                <a:rPr lang="en-US" dirty="0">
                  <a:latin typeface="Arial(W1)" pitchFamily="34" charset="0"/>
                </a:rPr>
                <a:t>() :</a:t>
              </a:r>
            </a:p>
            <a:p>
              <a:r>
                <a:rPr lang="en-US" dirty="0">
                  <a:latin typeface="Arial(W1)" pitchFamily="34" charset="0"/>
                </a:rPr>
                <a:t>	</a:t>
              </a:r>
              <a:r>
                <a:rPr lang="en-US" sz="2000" dirty="0">
                  <a:solidFill>
                    <a:srgbClr val="C00000"/>
                  </a:solidFill>
                </a:rPr>
                <a:t># ensemble </a:t>
              </a:r>
              <a:r>
                <a:rPr lang="en-US" sz="2000" dirty="0" err="1">
                  <a:solidFill>
                    <a:srgbClr val="C00000"/>
                  </a:solidFill>
                </a:rPr>
                <a:t>d’instructions</a:t>
              </a:r>
              <a:endParaRPr lang="en-US" sz="2000" dirty="0">
                <a:solidFill>
                  <a:srgbClr val="C00000"/>
                </a:solidFill>
              </a:endParaRPr>
            </a:p>
            <a:p>
              <a:endParaRPr lang="en-US" dirty="0">
                <a:latin typeface="Arial(W1)" pitchFamily="34" charset="0"/>
              </a:endParaRPr>
            </a:p>
            <a:p>
              <a:r>
                <a:rPr lang="en-US" dirty="0" err="1">
                  <a:latin typeface="Arial(W1)" pitchFamily="34" charset="0"/>
                </a:rPr>
                <a:t>bouton</a:t>
              </a:r>
              <a:r>
                <a:rPr lang="en-US" dirty="0">
                  <a:latin typeface="Arial(W1)" pitchFamily="34" charset="0"/>
                </a:rPr>
                <a:t> = </a:t>
              </a:r>
              <a:r>
                <a:rPr lang="en-US" sz="2000" dirty="0">
                  <a:solidFill>
                    <a:schemeClr val="tx2">
                      <a:lumMod val="75000"/>
                    </a:schemeClr>
                  </a:solidFill>
                </a:rPr>
                <a:t>Button</a:t>
              </a:r>
              <a:r>
                <a:rPr lang="en-US" dirty="0">
                  <a:latin typeface="Arial(W1)" pitchFamily="34" charset="0"/>
                </a:rPr>
                <a:t>(</a:t>
              </a:r>
              <a:r>
                <a:rPr lang="en-US" dirty="0" err="1">
                  <a:latin typeface="Arial(W1)" pitchFamily="34" charset="0"/>
                </a:rPr>
                <a:t>fenetre</a:t>
              </a:r>
              <a:r>
                <a:rPr lang="en-US" dirty="0">
                  <a:latin typeface="Arial(W1)" pitchFamily="34" charset="0"/>
                </a:rPr>
                <a:t>, text=“Au revoir”, </a:t>
              </a:r>
              <a:r>
                <a:rPr lang="en-US" b="1" dirty="0">
                  <a:latin typeface="Arial(W1)" pitchFamily="34" charset="0"/>
                </a:rPr>
                <a:t>command</a:t>
              </a:r>
              <a:r>
                <a:rPr lang="en-US" dirty="0">
                  <a:latin typeface="Arial(W1)" pitchFamily="34" charset="0"/>
                </a:rPr>
                <a:t>= </a:t>
              </a:r>
              <a:r>
                <a:rPr lang="en-US" b="1" dirty="0" err="1">
                  <a:latin typeface="Arial(W1)" pitchFamily="34" charset="0"/>
                </a:rPr>
                <a:t>fermer</a:t>
              </a:r>
              <a:r>
                <a:rPr lang="en-US" b="1" dirty="0">
                  <a:latin typeface="Arial(W1)" pitchFamily="34" charset="0"/>
                </a:rPr>
                <a:t> </a:t>
              </a:r>
              <a:r>
                <a:rPr lang="en-US" dirty="0">
                  <a:latin typeface="Arial(W1)" pitchFamily="34" charset="0"/>
                </a:rPr>
                <a:t>)</a:t>
              </a:r>
            </a:p>
          </p:txBody>
        </p:sp>
        <p:cxnSp>
          <p:nvCxnSpPr>
            <p:cNvPr id="10" name="Connecteur en arc 9"/>
            <p:cNvCxnSpPr>
              <a:stCxn id="14" idx="0"/>
            </p:cNvCxnSpPr>
            <p:nvPr/>
          </p:nvCxnSpPr>
          <p:spPr>
            <a:xfrm rot="16200000" flipV="1">
              <a:off x="4733634" y="3051342"/>
              <a:ext cx="720080" cy="4355715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874718" y="5589240"/>
              <a:ext cx="793626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405856" y="5517232"/>
            <a:ext cx="80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Quand on clique sur le bouton, la « commande » associée au bouton est exécutée.</a:t>
            </a:r>
          </a:p>
        </p:txBody>
      </p:sp>
    </p:spTree>
    <p:extLst>
      <p:ext uri="{BB962C8B-B14F-4D97-AF65-F5344CB8AC3E}">
        <p14:creationId xmlns:p14="http://schemas.microsoft.com/office/powerpoint/2010/main" val="4269061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3688" y="155575"/>
            <a:ext cx="5834187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Exemple « command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46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2" y="997201"/>
            <a:ext cx="6062452" cy="56001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15" y="2780928"/>
            <a:ext cx="2885373" cy="2205083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5076056" y="3717032"/>
            <a:ext cx="978408" cy="484632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44277" y="1268760"/>
            <a:ext cx="4355715" cy="100811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779871" y="5301208"/>
            <a:ext cx="2088273" cy="28803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165733" y="6314189"/>
            <a:ext cx="1597956" cy="28803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2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03648" y="155575"/>
            <a:ext cx="6264696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Commande avec paramètre ?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47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05856" y="1900570"/>
            <a:ext cx="834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peut associer au bouton une commande avec un paramètre grâce à la fonction prédéfinie </a:t>
            </a:r>
            <a:r>
              <a:rPr lang="fr-FR" sz="2400" b="1" u="sng" dirty="0"/>
              <a:t>lambda</a:t>
            </a:r>
            <a:r>
              <a:rPr lang="fr-FR" sz="2400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552" y="3052698"/>
            <a:ext cx="7920879" cy="18774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36000" rIns="7200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b="1" dirty="0" err="1">
                <a:latin typeface="Arial(W1)" pitchFamily="34" charset="0"/>
              </a:rPr>
              <a:t>fermer</a:t>
            </a:r>
            <a:r>
              <a:rPr lang="en-US" sz="2000" dirty="0">
                <a:latin typeface="Arial(W1)" pitchFamily="34" charset="0"/>
              </a:rPr>
              <a:t>(message) :</a:t>
            </a:r>
          </a:p>
          <a:p>
            <a:r>
              <a:rPr lang="en-US" sz="2000" dirty="0">
                <a:latin typeface="Arial(W1)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# ensemble </a:t>
            </a:r>
            <a:r>
              <a:rPr lang="en-US" sz="2400" dirty="0" err="1">
                <a:solidFill>
                  <a:srgbClr val="C00000"/>
                </a:solidFill>
              </a:rPr>
              <a:t>d’instructions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000" dirty="0"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bouton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sz="2000" dirty="0">
                <a:latin typeface="Arial(W1)" pitchFamily="34" charset="0"/>
              </a:rPr>
              <a:t>( </a:t>
            </a:r>
            <a:r>
              <a:rPr lang="en-US" sz="2000" dirty="0" err="1">
                <a:latin typeface="Arial(W1)" pitchFamily="34" charset="0"/>
              </a:rPr>
              <a:t>fenetre</a:t>
            </a:r>
            <a:r>
              <a:rPr lang="en-US" sz="2000" dirty="0">
                <a:latin typeface="Arial(W1)" pitchFamily="34" charset="0"/>
              </a:rPr>
              <a:t>, text=“Au revoir”, </a:t>
            </a:r>
            <a:br>
              <a:rPr lang="en-US" sz="2000" dirty="0">
                <a:latin typeface="Arial(W1)" pitchFamily="34" charset="0"/>
              </a:rPr>
            </a:br>
            <a:r>
              <a:rPr lang="en-US" sz="2000" dirty="0">
                <a:latin typeface="Arial(W1)" pitchFamily="34" charset="0"/>
              </a:rPr>
              <a:t>		</a:t>
            </a:r>
            <a:r>
              <a:rPr lang="en-US" sz="2000" b="1" dirty="0">
                <a:latin typeface="Arial(W1)" pitchFamily="34" charset="0"/>
              </a:rPr>
              <a:t>command</a:t>
            </a:r>
            <a:r>
              <a:rPr lang="en-US" sz="2000" dirty="0">
                <a:latin typeface="Arial(W1)" pitchFamily="34" charset="0"/>
              </a:rPr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n-US" sz="2000" b="1" dirty="0">
                <a:latin typeface="Arial(W1)" pitchFamily="34" charset="0"/>
              </a:rPr>
              <a:t>: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b="1" dirty="0" err="1">
                <a:latin typeface="Arial(W1)" pitchFamily="34" charset="0"/>
              </a:rPr>
              <a:t>fermer</a:t>
            </a:r>
            <a:r>
              <a:rPr lang="en-US" sz="2000" b="1" dirty="0">
                <a:latin typeface="Arial(W1)" pitchFamily="34" charset="0"/>
              </a:rPr>
              <a:t>(“</a:t>
            </a:r>
            <a:r>
              <a:rPr lang="en-US" sz="2000" b="1" dirty="0" err="1">
                <a:latin typeface="Arial(W1)" pitchFamily="34" charset="0"/>
              </a:rPr>
              <a:t>Salut</a:t>
            </a:r>
            <a:r>
              <a:rPr lang="en-US" sz="2000" b="1" dirty="0">
                <a:latin typeface="Arial(W1)" pitchFamily="34" charset="0"/>
              </a:rPr>
              <a:t>”) </a:t>
            </a:r>
            <a:r>
              <a:rPr lang="en-US" sz="2000" dirty="0">
                <a:latin typeface="Arial(W1)" pitchFamily="34" charset="0"/>
              </a:rPr>
              <a:t>)</a:t>
            </a:r>
          </a:p>
        </p:txBody>
      </p:sp>
      <p:cxnSp>
        <p:nvCxnSpPr>
          <p:cNvPr id="10" name="Connecteur en arc 9"/>
          <p:cNvCxnSpPr>
            <a:stCxn id="14" idx="0"/>
          </p:cNvCxnSpPr>
          <p:nvPr/>
        </p:nvCxnSpPr>
        <p:spPr>
          <a:xfrm rot="16200000" flipV="1">
            <a:off x="3631977" y="2928864"/>
            <a:ext cx="1303983" cy="20162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9912" y="4588967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49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3688" y="155575"/>
            <a:ext cx="5834187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Utiliser « </a:t>
            </a:r>
            <a:r>
              <a:rPr lang="fr-FR" sz="3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bind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()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48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05856" y="1268760"/>
            <a:ext cx="834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peut attacher (</a:t>
            </a:r>
            <a:r>
              <a:rPr lang="fr-FR" sz="2400" i="1" dirty="0"/>
              <a:t>to </a:t>
            </a:r>
            <a:r>
              <a:rPr lang="fr-FR" sz="2400" i="1" dirty="0" err="1"/>
              <a:t>bind</a:t>
            </a:r>
            <a:r>
              <a:rPr lang="fr-FR" sz="2400" dirty="0"/>
              <a:t>) à tout composant (</a:t>
            </a:r>
            <a:r>
              <a:rPr lang="fr-FR" sz="2400" i="1" dirty="0"/>
              <a:t>widget</a:t>
            </a:r>
            <a:r>
              <a:rPr lang="fr-FR" sz="2400" dirty="0"/>
              <a:t>) un type d’évènement et une « commande ».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Type d’évènement: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Cliquer avec le bouton gauche de la souris = &lt;Button-1&gt;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Cliquer avec le bouton droit de la souris = &lt;Button-3&gt;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Déplacer la souris sur le composant = &lt;Motion&gt;, 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L’utilisateur a appuyé sur la touche Entrée = &lt;Return&gt;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Etc</a:t>
            </a:r>
            <a:r>
              <a:rPr lang="fr-FR" sz="2400" dirty="0"/>
              <a:t> !!</a:t>
            </a:r>
          </a:p>
          <a:p>
            <a:endParaRPr lang="fr-FR" sz="2400" dirty="0"/>
          </a:p>
          <a:p>
            <a:r>
              <a:rPr lang="fr-FR" sz="2400" dirty="0"/>
              <a:t>Une commande = fonction, méthode ou classe.</a:t>
            </a:r>
          </a:p>
        </p:txBody>
      </p:sp>
    </p:spTree>
    <p:extLst>
      <p:ext uri="{BB962C8B-B14F-4D97-AF65-F5344CB8AC3E}">
        <p14:creationId xmlns:p14="http://schemas.microsoft.com/office/powerpoint/2010/main" val="4033429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03648" y="155575"/>
            <a:ext cx="6264696" cy="82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La méthode « </a:t>
            </a:r>
            <a:r>
              <a:rPr lang="fr-FR" sz="36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bind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() »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49</a:t>
            </a:fld>
            <a:endParaRPr lang="fr-FR" altLang="fr-FR"/>
          </a:p>
        </p:txBody>
      </p:sp>
      <p:pic>
        <p:nvPicPr>
          <p:cNvPr id="6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83568" y="1124744"/>
            <a:ext cx="7776865" cy="144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36000" rIns="7200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000" dirty="0">
                <a:latin typeface="Arial(W1)" pitchFamily="34" charset="0"/>
              </a:rPr>
              <a:t> </a:t>
            </a:r>
            <a:r>
              <a:rPr lang="en-US" sz="2000" b="1" dirty="0" err="1">
                <a:latin typeface="Arial(W1)" pitchFamily="34" charset="0"/>
              </a:rPr>
              <a:t>maFonction</a:t>
            </a:r>
            <a:r>
              <a:rPr lang="en-US" sz="2000" dirty="0">
                <a:latin typeface="Arial(W1)" pitchFamily="34" charset="0"/>
              </a:rPr>
              <a:t>( ) :</a:t>
            </a:r>
          </a:p>
          <a:p>
            <a:r>
              <a:rPr lang="en-US" sz="2000" dirty="0">
                <a:latin typeface="Arial(W1)" pitchFamily="34" charset="0"/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# ensemble </a:t>
            </a:r>
            <a:r>
              <a:rPr lang="en-US" sz="2400" dirty="0" err="1">
                <a:solidFill>
                  <a:srgbClr val="C00000"/>
                </a:solidFill>
              </a:rPr>
              <a:t>d’instructions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000" dirty="0">
              <a:latin typeface="Arial(W1)" pitchFamily="34" charset="0"/>
            </a:endParaRPr>
          </a:p>
          <a:p>
            <a:r>
              <a:rPr lang="en-US" sz="2000" dirty="0" err="1">
                <a:latin typeface="Arial(W1)" pitchFamily="34" charset="0"/>
              </a:rPr>
              <a:t>monWidget</a:t>
            </a:r>
            <a:r>
              <a:rPr lang="en-US" sz="2000" dirty="0">
                <a:latin typeface="Arial(W1)" pitchFamily="34" charset="0"/>
              </a:rPr>
              <a:t> = </a:t>
            </a:r>
            <a:r>
              <a:rPr lang="en-US" sz="2000" i="1" dirty="0" err="1">
                <a:latin typeface="Arial(W1)" pitchFamily="34" charset="0"/>
              </a:rPr>
              <a:t>ClasseWidget</a:t>
            </a:r>
            <a:r>
              <a:rPr lang="en-US" sz="2000" dirty="0" err="1">
                <a:latin typeface="Arial(W1)" pitchFamily="34" charset="0"/>
              </a:rPr>
              <a:t>.</a:t>
            </a:r>
            <a:r>
              <a:rPr lang="en-US" sz="2000" b="1" dirty="0" err="1">
                <a:latin typeface="Arial(W1)" pitchFamily="34" charset="0"/>
              </a:rPr>
              <a:t>bind</a:t>
            </a:r>
            <a:r>
              <a:rPr lang="en-US" sz="2000" dirty="0">
                <a:latin typeface="Arial(W1)" pitchFamily="34" charset="0"/>
              </a:rPr>
              <a:t>(“type </a:t>
            </a:r>
            <a:r>
              <a:rPr lang="en-US" sz="2000" dirty="0" err="1">
                <a:latin typeface="Arial(W1)" pitchFamily="34" charset="0"/>
              </a:rPr>
              <a:t>évènement</a:t>
            </a:r>
            <a:r>
              <a:rPr lang="en-US" sz="2000" dirty="0">
                <a:latin typeface="Arial(W1)" pitchFamily="34" charset="0"/>
              </a:rPr>
              <a:t>”, </a:t>
            </a:r>
            <a:r>
              <a:rPr lang="en-US" sz="2000" b="1" dirty="0" err="1">
                <a:latin typeface="Arial(W1)" pitchFamily="34" charset="0"/>
              </a:rPr>
              <a:t>maFonction</a:t>
            </a:r>
            <a:r>
              <a:rPr lang="en-US" sz="2000" dirty="0">
                <a:latin typeface="Arial(W1)" pitchFamily="34" charset="0"/>
              </a:rPr>
              <a:t> ) </a:t>
            </a:r>
          </a:p>
        </p:txBody>
      </p:sp>
      <p:cxnSp>
        <p:nvCxnSpPr>
          <p:cNvPr id="10" name="Connecteur en arc 9"/>
          <p:cNvCxnSpPr>
            <a:stCxn id="14" idx="0"/>
          </p:cNvCxnSpPr>
          <p:nvPr/>
        </p:nvCxnSpPr>
        <p:spPr>
          <a:xfrm rot="16200000" flipV="1">
            <a:off x="4922171" y="-361290"/>
            <a:ext cx="703818" cy="428447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60233" y="2132856"/>
            <a:ext cx="1512168" cy="376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80225" y="2607295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Exemple: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5951124" cy="3688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1" y="4086223"/>
            <a:ext cx="2936012" cy="1647031"/>
          </a:xfrm>
          <a:prstGeom prst="rect">
            <a:avLst/>
          </a:prstGeom>
        </p:spPr>
      </p:pic>
      <p:sp>
        <p:nvSpPr>
          <p:cNvPr id="17" name="Rectangle à coins arrondis 16"/>
          <p:cNvSpPr/>
          <p:nvPr/>
        </p:nvSpPr>
        <p:spPr>
          <a:xfrm>
            <a:off x="685271" y="3284984"/>
            <a:ext cx="5686929" cy="64807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83569" y="5616000"/>
            <a:ext cx="3024336" cy="21602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en arc 18"/>
          <p:cNvCxnSpPr>
            <a:stCxn id="18" idx="1"/>
            <a:endCxn id="17" idx="1"/>
          </p:cNvCxnSpPr>
          <p:nvPr/>
        </p:nvCxnSpPr>
        <p:spPr>
          <a:xfrm rot="10800000" flipH="1">
            <a:off x="683569" y="3609020"/>
            <a:ext cx="1702" cy="2114992"/>
          </a:xfrm>
          <a:prstGeom prst="curvedConnector3">
            <a:avLst>
              <a:gd name="adj1" fmla="val -2450857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3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98750" y="155575"/>
            <a:ext cx="5618163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Interface Homme Machine (IHM)</a:t>
            </a:r>
          </a:p>
        </p:txBody>
      </p:sp>
      <p:sp>
        <p:nvSpPr>
          <p:cNvPr id="10243" name="Rectangle 3"/>
          <p:cNvSpPr txBox="1">
            <a:spLocks noChangeAspect="1" noChangeArrowheads="1"/>
          </p:cNvSpPr>
          <p:nvPr/>
        </p:nvSpPr>
        <p:spPr bwMode="auto">
          <a:xfrm>
            <a:off x="468313" y="1700213"/>
            <a:ext cx="80645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914400" indent="-457200" defTabSz="0"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defTabSz="0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defTabSz="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altLang="fr-FR" sz="2800" dirty="0"/>
              <a:t>IHM = Interface homme machine</a:t>
            </a:r>
          </a:p>
          <a:p>
            <a:pPr lvl="1">
              <a:buFont typeface="Arial" charset="0"/>
              <a:buChar char="•"/>
            </a:pPr>
            <a:r>
              <a:rPr lang="fr-FR" altLang="fr-FR" sz="2400" dirty="0"/>
              <a:t>Interface, nom féminin</a:t>
            </a:r>
          </a:p>
          <a:p>
            <a:pPr lvl="1">
              <a:buFont typeface="Arial" charset="0"/>
              <a:buChar char="•"/>
            </a:pPr>
            <a:r>
              <a:rPr lang="fr-FR" altLang="fr-FR" sz="2400" i="1" dirty="0" err="1"/>
              <a:t>Graphic</a:t>
            </a:r>
            <a:r>
              <a:rPr lang="fr-FR" altLang="fr-FR" sz="2400" i="1" dirty="0"/>
              <a:t> User Interface </a:t>
            </a:r>
            <a:r>
              <a:rPr lang="fr-FR" altLang="fr-FR" sz="2400" dirty="0"/>
              <a:t>(GUI)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800" dirty="0"/>
              <a:t>Tout programme n’a pas obligatoirement d’interface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800" dirty="0"/>
              <a:t>Tout programme nécessitant une intervention humaine doit avoir une IHM ergonomique</a:t>
            </a:r>
          </a:p>
          <a:p>
            <a:pPr>
              <a:buFont typeface="Wingdings" pitchFamily="2" charset="2"/>
              <a:buChar char="Ø"/>
            </a:pPr>
            <a:r>
              <a:rPr lang="fr-FR" altLang="fr-FR" sz="2800" dirty="0"/>
              <a:t>L’homme doit avoir la maîtrise du déroulement du programme</a:t>
            </a:r>
          </a:p>
        </p:txBody>
      </p:sp>
      <p:sp>
        <p:nvSpPr>
          <p:cNvPr id="1024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2EA77059-82D6-4A40-B904-2491598A18F1}" type="slidenum">
              <a:rPr lang="fr-FR" altLang="fr-FR"/>
              <a:pPr algn="r"/>
              <a:t>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9587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50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72691"/>
            <a:ext cx="6076950" cy="1440285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Dessiner son composant avec la classe </a:t>
            </a:r>
            <a:r>
              <a:rPr lang="fr-FR" altLang="fr-FR" sz="4400" dirty="0" err="1">
                <a:solidFill>
                  <a:srgbClr val="000000"/>
                </a:solidFill>
              </a:rPr>
              <a:t>Canvas</a:t>
            </a:r>
            <a:endParaRPr lang="fr-FR" altLang="fr-FR" sz="3200" dirty="0">
              <a:solidFill>
                <a:srgbClr val="0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34" y="3428999"/>
            <a:ext cx="2662238" cy="23764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92" y="3428999"/>
            <a:ext cx="2398960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8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jeu « Pente »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496944" cy="1180728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Le jeu </a:t>
            </a:r>
            <a:r>
              <a:rPr lang="fr-FR" altLang="fr-FR" sz="2800" i="1" dirty="0"/>
              <a:t>Pente</a:t>
            </a:r>
            <a:r>
              <a:rPr lang="fr-FR" altLang="fr-FR" sz="2800" dirty="0"/>
              <a:t> nécessite de dessiner un plateau, des pierres blanches et des pierres noires :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03" y="2186022"/>
            <a:ext cx="1904762" cy="19047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10475"/>
            <a:ext cx="2061743" cy="20793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95" y="4995357"/>
            <a:ext cx="1089607" cy="108960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977101"/>
            <a:ext cx="1067155" cy="1067155"/>
          </a:xfrm>
          <a:prstGeom prst="rect">
            <a:avLst/>
          </a:prstGeom>
        </p:spPr>
      </p:pic>
      <p:cxnSp>
        <p:nvCxnSpPr>
          <p:cNvPr id="15" name="Connecteur droit avec flèche 14"/>
          <p:cNvCxnSpPr>
            <a:stCxn id="6" idx="2"/>
            <a:endCxn id="10" idx="0"/>
          </p:cNvCxnSpPr>
          <p:nvPr/>
        </p:nvCxnSpPr>
        <p:spPr>
          <a:xfrm>
            <a:off x="4462284" y="4090784"/>
            <a:ext cx="16015" cy="9045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6" idx="2"/>
            <a:endCxn id="11" idx="0"/>
          </p:cNvCxnSpPr>
          <p:nvPr/>
        </p:nvCxnSpPr>
        <p:spPr>
          <a:xfrm>
            <a:off x="4462284" y="4090784"/>
            <a:ext cx="2515502" cy="8863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6" idx="2"/>
            <a:endCxn id="9" idx="0"/>
          </p:cNvCxnSpPr>
          <p:nvPr/>
        </p:nvCxnSpPr>
        <p:spPr>
          <a:xfrm flipH="1">
            <a:off x="1858456" y="4090784"/>
            <a:ext cx="2603828" cy="3196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440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 plateau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568952" cy="36004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Le jeu Pente se joue traditionnellement sur un plateau 19x19, mais aussi sur du 15x15, 13x13, 9x9, …</a:t>
            </a: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Deux possibilités:</a:t>
            </a:r>
          </a:p>
          <a:p>
            <a:pPr marL="514350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Afficher une photo de plateau dans un </a:t>
            </a:r>
            <a:r>
              <a:rPr lang="fr-FR" altLang="fr-FR" sz="2800" b="1" dirty="0" err="1"/>
              <a:t>Canvas</a:t>
            </a:r>
            <a:r>
              <a:rPr lang="fr-FR" altLang="fr-FR" sz="2800" dirty="0"/>
              <a:t>, avec autant de photos prédéfinies que de tailles souhaitées</a:t>
            </a:r>
          </a:p>
          <a:p>
            <a:pPr marL="514350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Tracer dynamiquement le plateau sur un </a:t>
            </a:r>
            <a:r>
              <a:rPr lang="fr-FR" altLang="fr-FR" sz="2800" b="1" dirty="0" err="1"/>
              <a:t>Canvas</a:t>
            </a:r>
            <a:r>
              <a:rPr lang="fr-FR" altLang="fr-FR" sz="2800" dirty="0"/>
              <a:t>, avec taille (nb lignes) paramétrable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13114"/>
            <a:ext cx="1812230" cy="18122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701714"/>
            <a:ext cx="1812230" cy="18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5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Plateau: solution 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Afficher une photo de plateau dans un </a:t>
            </a:r>
            <a:r>
              <a:rPr lang="fr-FR" altLang="fr-FR" sz="2800" b="1" dirty="0" err="1"/>
              <a:t>Canvas</a:t>
            </a:r>
            <a:r>
              <a:rPr lang="fr-FR" altLang="fr-FR" sz="2800" dirty="0"/>
              <a:t>, avec autant de photos prédéfinies que de tailles souhaitées…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8496730" cy="39604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132856"/>
            <a:ext cx="3063627" cy="3180496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41724" y="5229200"/>
            <a:ext cx="4130276" cy="21602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89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8393086" cy="4176464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Plateau: solution 2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Tracer dynamiquement le plateau sur un </a:t>
            </a:r>
            <a:br>
              <a:rPr lang="fr-FR" altLang="fr-FR" sz="2800" dirty="0"/>
            </a:br>
            <a:r>
              <a:rPr lang="fr-FR" altLang="fr-FR" sz="2800" b="1" dirty="0" err="1"/>
              <a:t>Canvas</a:t>
            </a:r>
            <a:r>
              <a:rPr lang="fr-FR" altLang="fr-FR" sz="2800" dirty="0"/>
              <a:t>, avec taille (nb lignes) paramétrable: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02842"/>
            <a:ext cx="2160240" cy="2255346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395536" y="6093296"/>
            <a:ext cx="4968552" cy="324036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2617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Les pierres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568952" cy="36004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Une pierre est ajoutée sur une intersection (n° ligne verticale, n° ligne horizontale).</a:t>
            </a:r>
          </a:p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Deux possibilités:</a:t>
            </a:r>
          </a:p>
          <a:p>
            <a:pPr marL="514350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Placer une photo de pierre noire ou blanche</a:t>
            </a:r>
          </a:p>
          <a:p>
            <a:pPr marL="514350" indent="-514350"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Tracer une pierre noire ou blanche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6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Pierres: solution 1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96752"/>
            <a:ext cx="8568952" cy="108012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Placer une photo de pierre noire ou blanche…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7200800" cy="499089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63" y="2384643"/>
            <a:ext cx="2740033" cy="2844557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179512" y="6190352"/>
            <a:ext cx="3240360" cy="407000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79511" y="2492896"/>
            <a:ext cx="6116951" cy="1080120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167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Pierres: solution 1 </a:t>
            </a:r>
            <a:br>
              <a:rPr lang="fr-FR" altLang="fr-FR" sz="4000" dirty="0"/>
            </a:br>
            <a:r>
              <a:rPr lang="fr-FR" altLang="fr-FR" sz="4000" dirty="0"/>
              <a:t>- Adapter dimensions -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556791"/>
            <a:ext cx="6696745" cy="52072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1"/>
            <a:ext cx="3960440" cy="411311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18886" y="1844824"/>
            <a:ext cx="1438617" cy="64807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1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Pierres: solution 2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40635" y="836206"/>
            <a:ext cx="5688632" cy="5760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Tracer une pierre noire ou blanche…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5" y="1268760"/>
            <a:ext cx="7177915" cy="55446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49668"/>
            <a:ext cx="2448272" cy="2552208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254606" y="6201308"/>
            <a:ext cx="2877234" cy="324036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41772" y="4005064"/>
            <a:ext cx="6282396" cy="1440160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53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Interagir avec le plateau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52736"/>
            <a:ext cx="8568952" cy="100811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Répondre au mouvement ou à un clic de la souris sur </a:t>
            </a:r>
            <a:r>
              <a:rPr lang="fr-FR" altLang="fr-FR" sz="2800" dirty="0" err="1"/>
              <a:t>canvas</a:t>
            </a:r>
            <a:r>
              <a:rPr lang="fr-FR" altLang="fr-FR" sz="2800" dirty="0"/>
              <a:t> (qui représente le plateau).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3"/>
            <a:ext cx="6667872" cy="4473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1" y="1844824"/>
            <a:ext cx="2611594" cy="3055393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315451" y="5949280"/>
            <a:ext cx="3248438" cy="324036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en arc 15"/>
          <p:cNvCxnSpPr>
            <a:stCxn id="9" idx="1"/>
          </p:cNvCxnSpPr>
          <p:nvPr/>
        </p:nvCxnSpPr>
        <p:spPr>
          <a:xfrm rot="10800000" flipH="1">
            <a:off x="315450" y="3501008"/>
            <a:ext cx="8077" cy="2610290"/>
          </a:xfrm>
          <a:prstGeom prst="curvedConnector4">
            <a:avLst>
              <a:gd name="adj1" fmla="val -3297103"/>
              <a:gd name="adj2" fmla="val 993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http://images.frandroid.com/wp-content/uploads/2012/06/pc-dos-1.0-ibm-630x4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050" y="1052736"/>
            <a:ext cx="3195390" cy="230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698750" y="155575"/>
            <a:ext cx="5618163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Interface </a:t>
            </a:r>
            <a:r>
              <a:rPr lang="fr-FR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NON</a:t>
            </a: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fenêtrée</a:t>
            </a:r>
          </a:p>
        </p:txBody>
      </p:sp>
      <p:sp>
        <p:nvSpPr>
          <p:cNvPr id="11268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0E0DD3D0-41A5-4F3F-BD97-91DB744EF39F}" type="slidenum">
              <a:rPr lang="fr-FR" altLang="fr-FR"/>
              <a:pPr algn="r"/>
              <a:t>6</a:t>
            </a:fld>
            <a:endParaRPr lang="fr-FR" altLang="fr-FR" dirty="0"/>
          </a:p>
        </p:txBody>
      </p:sp>
      <p:pic>
        <p:nvPicPr>
          <p:cNvPr id="1126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3322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29000"/>
            <a:ext cx="417512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3256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Interagir avec les pierres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80728"/>
            <a:ext cx="7632848" cy="576064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Répondre à un clic de la souris sur une pierre...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83275"/>
            <a:ext cx="6696744" cy="52301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312640"/>
            <a:ext cx="2952328" cy="2924672"/>
          </a:xfrm>
          <a:prstGeom prst="rect">
            <a:avLst/>
          </a:prstGeom>
        </p:spPr>
      </p:pic>
      <p:sp>
        <p:nvSpPr>
          <p:cNvPr id="11" name="Rectangle à coins arrondis 10"/>
          <p:cNvSpPr/>
          <p:nvPr/>
        </p:nvSpPr>
        <p:spPr>
          <a:xfrm>
            <a:off x="179512" y="5733256"/>
            <a:ext cx="3600400" cy="324036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394426" y="2744924"/>
            <a:ext cx="1060001" cy="21602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5394426" y="2276872"/>
            <a:ext cx="1060000" cy="21602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>
            <a:off x="35496" y="3861048"/>
            <a:ext cx="216024" cy="864096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10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Interagir avec les pierres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3914" y="1052736"/>
            <a:ext cx="7632848" cy="576064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800" dirty="0"/>
              <a:t>Supprimer (effacer) des pierres...</a:t>
            </a:r>
          </a:p>
          <a:p>
            <a:pPr marL="341313" indent="-341313" eaLnBrk="1" hangingPunct="1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8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4067" y="3333252"/>
            <a:ext cx="5822109" cy="59980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76834"/>
            <a:ext cx="5409582" cy="87610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7" y="3398361"/>
            <a:ext cx="5697660" cy="462687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23528" y="1976834"/>
            <a:ext cx="5328592" cy="876102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en arc 18"/>
          <p:cNvCxnSpPr>
            <a:stCxn id="11" idx="3"/>
            <a:endCxn id="13" idx="3"/>
          </p:cNvCxnSpPr>
          <p:nvPr/>
        </p:nvCxnSpPr>
        <p:spPr>
          <a:xfrm flipH="1" flipV="1">
            <a:off x="5652120" y="2414885"/>
            <a:ext cx="504056" cy="1218269"/>
          </a:xfrm>
          <a:prstGeom prst="curvedConnector3">
            <a:avLst>
              <a:gd name="adj1" fmla="val -4535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123728" y="4365104"/>
            <a:ext cx="5350183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&lt;Button-1&gt; </a:t>
            </a:r>
            <a:r>
              <a:rPr lang="fr-FR" dirty="0">
                <a:sym typeface="Symbol"/>
              </a:rPr>
              <a:t> Bouton gauche de la souris</a:t>
            </a:r>
          </a:p>
          <a:p>
            <a:r>
              <a:rPr lang="fr-FR" dirty="0">
                <a:solidFill>
                  <a:srgbClr val="00B050"/>
                </a:solidFill>
              </a:rPr>
              <a:t>&lt;Button-2&gt; </a:t>
            </a:r>
            <a:r>
              <a:rPr lang="fr-FR" dirty="0">
                <a:sym typeface="Symbol"/>
              </a:rPr>
              <a:t> Bouton du milieu de la souris (s’il existe)</a:t>
            </a:r>
          </a:p>
          <a:p>
            <a:r>
              <a:rPr lang="fr-FR" b="1" dirty="0">
                <a:solidFill>
                  <a:srgbClr val="00B050"/>
                </a:solidFill>
              </a:rPr>
              <a:t>&lt;Button-3&gt; </a:t>
            </a:r>
            <a:r>
              <a:rPr lang="fr-FR" dirty="0">
                <a:sym typeface="Symbol"/>
              </a:rPr>
              <a:t> Bouton droit de la souris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517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42856" y="6356350"/>
            <a:ext cx="2133600" cy="365125"/>
          </a:xfrm>
        </p:spPr>
        <p:txBody>
          <a:bodyPr vert="horz" lIns="91440" tIns="45720" rIns="91440" bIns="45720" rtlCol="0" anchor="ctr"/>
          <a:lstStyle/>
          <a:p>
            <a:pPr algn="r"/>
            <a:fld id="{63937A8B-1821-4D93-9224-D51DAB2B849D}" type="slidenum">
              <a:rPr lang="fr-FR" altLang="fr-FR"/>
              <a:pPr algn="r"/>
              <a:t>62</a:t>
            </a:fld>
            <a:endParaRPr lang="fr-FR" altLang="fr-FR"/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1403350" y="1772691"/>
            <a:ext cx="6076950" cy="1440285"/>
          </a:xfrm>
          <a:prstGeom prst="rect">
            <a:avLst/>
          </a:prstGeom>
          <a:noFill/>
          <a:ln w="3816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 anchorCtr="1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4400" dirty="0">
                <a:solidFill>
                  <a:srgbClr val="000000"/>
                </a:solidFill>
              </a:rPr>
              <a:t>Utiliser la Programmation Orientée Objet !</a:t>
            </a:r>
            <a:endParaRPr lang="fr-FR" altLang="fr-FR" sz="3200" dirty="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41" y="3645024"/>
            <a:ext cx="4362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36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Utilisation de l’héritage: </a:t>
            </a:r>
            <a:br>
              <a:rPr lang="fr-FR" altLang="fr-FR" sz="4000" dirty="0"/>
            </a:br>
            <a:r>
              <a:rPr lang="fr-FR" altLang="fr-FR" sz="4000" dirty="0"/>
              <a:t>le plateau est un </a:t>
            </a:r>
            <a:r>
              <a:rPr lang="fr-FR" altLang="fr-FR" sz="4000" dirty="0" err="1"/>
              <a:t>canvas</a:t>
            </a:r>
            <a:endParaRPr lang="fr-FR" altLang="fr-FR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0012"/>
            <a:ext cx="6336704" cy="43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5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Utilisation de l’héritage: </a:t>
            </a:r>
            <a:br>
              <a:rPr lang="fr-FR" altLang="fr-FR" sz="4000" dirty="0"/>
            </a:br>
            <a:r>
              <a:rPr lang="fr-FR" altLang="fr-FR" sz="4000" dirty="0"/>
              <a:t>la classe </a:t>
            </a:r>
            <a:r>
              <a:rPr lang="fr-FR" altLang="fr-FR" sz="4000" dirty="0" err="1"/>
              <a:t>PlateauPente</a:t>
            </a:r>
            <a:endParaRPr lang="fr-FR" altLang="fr-FR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8856984" cy="46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altLang="fr-FR" sz="4000" dirty="0"/>
              <a:t>Instanciation de la classe </a:t>
            </a:r>
            <a:br>
              <a:rPr lang="fr-FR" altLang="fr-FR" sz="4000" dirty="0"/>
            </a:br>
            <a:r>
              <a:rPr lang="fr-FR" altLang="fr-FR" sz="4000" dirty="0" err="1"/>
              <a:t>PlateauPente</a:t>
            </a:r>
            <a:endParaRPr lang="fr-FR" altLang="fr-FR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52773"/>
            <a:ext cx="8091565" cy="2252291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27584" y="3120926"/>
            <a:ext cx="7587509" cy="599804"/>
          </a:xfrm>
          <a:prstGeom prst="roundRect">
            <a:avLst>
              <a:gd name="adj" fmla="val 910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4365104"/>
            <a:ext cx="8136904" cy="18722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b="1" dirty="0"/>
              <a:t>plateau</a:t>
            </a:r>
            <a:r>
              <a:rPr lang="fr-FR" altLang="fr-FR" sz="2000" dirty="0"/>
              <a:t> est un objet de type </a:t>
            </a:r>
            <a:r>
              <a:rPr lang="fr-FR" altLang="fr-FR" sz="2000" dirty="0" err="1"/>
              <a:t>Canvas</a:t>
            </a:r>
            <a:r>
              <a:rPr lang="fr-FR" altLang="fr-FR" sz="2000" dirty="0"/>
              <a:t>, spécialisé pour représenter le plateau du jeu Pente: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 err="1"/>
              <a:t>fenetre</a:t>
            </a:r>
            <a:r>
              <a:rPr lang="fr-FR" altLang="fr-FR" sz="2000" dirty="0"/>
              <a:t>: fenêtre ou panneau qui contiendra </a:t>
            </a:r>
            <a:r>
              <a:rPr lang="fr-FR" altLang="fr-FR" sz="2000" b="1" dirty="0"/>
              <a:t>plateau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TAILLE_PLATEAU: nombre de lignes/colonnes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altLang="fr-FR" sz="2000" dirty="0"/>
              <a:t>DELTA_PIX: nombre de pixels entre 2 lignes horizontales ou verticales</a:t>
            </a:r>
          </a:p>
          <a:p>
            <a:pPr marL="341313" indent="-341313">
              <a:buClr>
                <a:srgbClr val="E3E3FF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altLang="fr-FR" sz="2000" dirty="0"/>
          </a:p>
        </p:txBody>
      </p:sp>
      <p:cxnSp>
        <p:nvCxnSpPr>
          <p:cNvPr id="8" name="Connecteur en arc 7"/>
          <p:cNvCxnSpPr>
            <a:stCxn id="7" idx="1"/>
            <a:endCxn id="6" idx="1"/>
          </p:cNvCxnSpPr>
          <p:nvPr/>
        </p:nvCxnSpPr>
        <p:spPr>
          <a:xfrm rot="10800000" flipH="1">
            <a:off x="395536" y="3420828"/>
            <a:ext cx="432048" cy="1880380"/>
          </a:xfrm>
          <a:prstGeom prst="curvedConnector3">
            <a:avLst>
              <a:gd name="adj1" fmla="val -5291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9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>
              <a:solidFill>
                <a:schemeClr val="tx1"/>
              </a:solidFill>
            </a:endParaRPr>
          </a:p>
        </p:txBody>
      </p:sp>
      <p:pic>
        <p:nvPicPr>
          <p:cNvPr id="12292" name="Picture 9" descr="File:Apple Lisa Office System 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349500"/>
            <a:ext cx="5129212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ZoneTexte 4"/>
          <p:cNvSpPr txBox="1">
            <a:spLocks noChangeArrowheads="1"/>
          </p:cNvSpPr>
          <p:nvPr/>
        </p:nvSpPr>
        <p:spPr bwMode="auto">
          <a:xfrm>
            <a:off x="395288" y="981075"/>
            <a:ext cx="792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fr-FR" altLang="fr-FR" sz="2000">
                <a:solidFill>
                  <a:schemeClr val="tx1"/>
                </a:solidFill>
              </a:rPr>
              <a:t>Le </a:t>
            </a:r>
            <a:r>
              <a:rPr lang="fr-FR" altLang="fr-FR" sz="2000" b="1">
                <a:solidFill>
                  <a:schemeClr val="tx1"/>
                </a:solidFill>
              </a:rPr>
              <a:t>Lisa</a:t>
            </a:r>
            <a:r>
              <a:rPr lang="fr-FR" altLang="fr-FR" sz="2000">
                <a:solidFill>
                  <a:schemeClr val="tx1"/>
                </a:solidFill>
              </a:rPr>
              <a:t> est un ordinateur personnel lancé par </a:t>
            </a:r>
            <a:r>
              <a:rPr lang="fr-FR" altLang="fr-FR" sz="2000" i="1">
                <a:solidFill>
                  <a:schemeClr val="tx1"/>
                </a:solidFill>
              </a:rPr>
              <a:t>Apple</a:t>
            </a:r>
            <a:r>
              <a:rPr lang="fr-FR" altLang="fr-FR" sz="2000">
                <a:solidFill>
                  <a:schemeClr val="tx1"/>
                </a:solidFill>
              </a:rPr>
              <a:t> en </a:t>
            </a:r>
            <a:r>
              <a:rPr lang="fr-FR" altLang="fr-FR" sz="2000" b="1">
                <a:solidFill>
                  <a:schemeClr val="tx1"/>
                </a:solidFill>
              </a:rPr>
              <a:t>1983</a:t>
            </a:r>
            <a:r>
              <a:rPr lang="fr-FR" altLang="fr-FR" sz="2000">
                <a:solidFill>
                  <a:schemeClr val="tx1"/>
                </a:solidFill>
              </a:rPr>
              <a:t> qui va révolutionner le marché: c'est un des premiers ordinateurs personnels à posséder une souris et une interface graphique. Celle-ci était inspirée de celle des stations de travail </a:t>
            </a:r>
            <a:r>
              <a:rPr lang="fr-FR" altLang="fr-FR" sz="2000" b="1">
                <a:solidFill>
                  <a:schemeClr val="tx1"/>
                </a:solidFill>
              </a:rPr>
              <a:t>Xerox</a:t>
            </a:r>
            <a:r>
              <a:rPr lang="fr-FR" altLang="fr-FR" sz="200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294" name="Picture 7" descr="Apple Li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2004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1763713" y="4376738"/>
            <a:ext cx="1793875" cy="157162"/>
          </a:xfrm>
          <a:prstGeom prst="straightConnector1">
            <a:avLst/>
          </a:prstGeom>
          <a:ln w="508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698750" y="155575"/>
            <a:ext cx="561816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MS Gothic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fr-FR" sz="3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Interface </a:t>
            </a:r>
            <a:r>
              <a:rPr lang="fr-FR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fenêtrée</a:t>
            </a:r>
          </a:p>
        </p:txBody>
      </p:sp>
      <p:sp>
        <p:nvSpPr>
          <p:cNvPr id="12297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88224" y="6342063"/>
            <a:ext cx="2128837" cy="471487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fr-FR" altLang="fr-FR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156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2509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>
              <a:solidFill>
                <a:schemeClr val="tx1"/>
              </a:solidFill>
            </a:endParaRPr>
          </a:p>
        </p:txBody>
      </p:sp>
      <p:sp>
        <p:nvSpPr>
          <p:cNvPr id="4101" name="ZoneTexte 4"/>
          <p:cNvSpPr txBox="1">
            <a:spLocks noChangeArrowheads="1"/>
          </p:cNvSpPr>
          <p:nvPr/>
        </p:nvSpPr>
        <p:spPr bwMode="auto">
          <a:xfrm>
            <a:off x="539750" y="1341438"/>
            <a:ext cx="792003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altLang="fr-FR" sz="2000" dirty="0"/>
              <a:t>Construire une interface graphique pour un environnement fenêtré nécessite de disposer:</a:t>
            </a:r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fr-FR" altLang="fr-FR" sz="2000" dirty="0"/>
              <a:t>d’une bibliothèque de composants graphiques (bouton, fenêtres, ascenseurs, etc.)</a:t>
            </a:r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fr-FR" altLang="fr-FR" sz="2000" dirty="0"/>
              <a:t>d’un moteur de rendu graphique</a:t>
            </a:r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fr-FR" altLang="fr-FR" sz="2000" dirty="0"/>
              <a:t>d’un langage de programmation qui permette d’assembler ces composants puis de les afficher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00338" y="82550"/>
            <a:ext cx="5986462" cy="609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3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MS Gothic" charset="-128"/>
              </a:rPr>
              <a:t>Interfaces graphiques</a:t>
            </a:r>
          </a:p>
        </p:txBody>
      </p:sp>
      <p:pic>
        <p:nvPicPr>
          <p:cNvPr id="13318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763963"/>
            <a:ext cx="3373437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39433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0" name="Double flèche horizontale 2"/>
          <p:cNvSpPr>
            <a:spLocks noChangeArrowheads="1"/>
          </p:cNvSpPr>
          <p:nvPr/>
        </p:nvSpPr>
        <p:spPr bwMode="auto">
          <a:xfrm>
            <a:off x="3851275" y="4652963"/>
            <a:ext cx="792163" cy="431800"/>
          </a:xfrm>
          <a:prstGeom prst="leftRightArrow">
            <a:avLst>
              <a:gd name="adj1" fmla="val 50000"/>
              <a:gd name="adj2" fmla="val 50034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fr-FR" altLang="fr-FR" sz="1800">
              <a:solidFill>
                <a:schemeClr val="tx1"/>
              </a:solidFill>
            </a:endParaRPr>
          </a:p>
        </p:txBody>
      </p:sp>
      <p:sp>
        <p:nvSpPr>
          <p:cNvPr id="13321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88224" y="6342063"/>
            <a:ext cx="2128837" cy="471487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fr-FR" alt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142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1331640" y="174625"/>
            <a:ext cx="6557963" cy="877888"/>
          </a:xfrm>
        </p:spPr>
        <p:txBody>
          <a:bodyPr/>
          <a:lstStyle/>
          <a:p>
            <a:pPr>
              <a:defRPr/>
            </a:pPr>
            <a:r>
              <a:rPr lang="fr-FR" sz="4000" kern="1200" dirty="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Modules Python pour les IHM</a:t>
            </a:r>
          </a:p>
        </p:txBody>
      </p:sp>
      <p:sp>
        <p:nvSpPr>
          <p:cNvPr id="19462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51520" y="1418877"/>
            <a:ext cx="8784976" cy="3162251"/>
          </a:xfrm>
        </p:spPr>
        <p:txBody>
          <a:bodyPr lIns="36000" rIns="36000">
            <a:normAutofit/>
          </a:bodyPr>
          <a:lstStyle/>
          <a:p>
            <a:pPr marL="0" indent="0">
              <a:buNone/>
              <a:defRPr/>
            </a:pPr>
            <a:r>
              <a:rPr lang="fr-FR" sz="2400" kern="1200" dirty="0"/>
              <a:t>Il existe plusieurs modules pour réaliser une IHM en Python :</a:t>
            </a:r>
            <a:r>
              <a:rPr lang="fr-FR" sz="2400" b="1" kern="12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fr-FR" sz="2400" dirty="0" err="1"/>
              <a:t>PyQt</a:t>
            </a:r>
            <a:r>
              <a:rPr lang="fr-FR" sz="2400" dirty="0"/>
              <a:t> (PyQt4, PyQt5) : </a:t>
            </a:r>
            <a:r>
              <a:rPr lang="fr-FR" sz="2000" dirty="0">
                <a:hlinkClick r:id="rId2"/>
              </a:rPr>
              <a:t>https://riverbankcomputing.com/software/pyqt/intro</a:t>
            </a:r>
            <a:endParaRPr lang="fr-FR" sz="2000" dirty="0"/>
          </a:p>
          <a:p>
            <a:pPr>
              <a:lnSpc>
                <a:spcPct val="150000"/>
              </a:lnSpc>
              <a:defRPr/>
            </a:pPr>
            <a:r>
              <a:rPr lang="fr-FR" sz="2400" dirty="0" err="1"/>
              <a:t>PySide</a:t>
            </a:r>
            <a:r>
              <a:rPr lang="fr-FR" sz="2400" dirty="0"/>
              <a:t> 2 (</a:t>
            </a:r>
            <a:r>
              <a:rPr lang="fr-FR" sz="2400" dirty="0" err="1"/>
              <a:t>Qt</a:t>
            </a:r>
            <a:r>
              <a:rPr lang="fr-FR" sz="2400" dirty="0"/>
              <a:t> for Python) : </a:t>
            </a:r>
            <a:r>
              <a:rPr lang="fr-FR" sz="2400" dirty="0">
                <a:hlinkClick r:id="rId3"/>
              </a:rPr>
              <a:t>https://wiki.qt.io/Qt_for_Python</a:t>
            </a:r>
            <a:r>
              <a:rPr lang="fr-FR" sz="24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fr-FR" sz="2400" kern="1200" dirty="0" err="1"/>
              <a:t>wxPython</a:t>
            </a:r>
            <a:r>
              <a:rPr lang="fr-FR" sz="2400" kern="1200" dirty="0"/>
              <a:t> : </a:t>
            </a:r>
            <a:r>
              <a:rPr lang="fr-FR" sz="2400" dirty="0">
                <a:hlinkClick r:id="rId4"/>
              </a:rPr>
              <a:t>https://wxpython.org/</a:t>
            </a:r>
            <a:endParaRPr lang="fr-FR" sz="2400" kern="1200" dirty="0"/>
          </a:p>
          <a:p>
            <a:pPr>
              <a:lnSpc>
                <a:spcPct val="150000"/>
              </a:lnSpc>
              <a:defRPr/>
            </a:pPr>
            <a:r>
              <a:rPr lang="fr-FR" sz="2400" b="1" dirty="0" err="1"/>
              <a:t>Tkinter</a:t>
            </a:r>
            <a:r>
              <a:rPr lang="fr-FR" sz="2400" dirty="0"/>
              <a:t> : dans la distribution de base de Python </a:t>
            </a: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6588224" y="6342063"/>
            <a:ext cx="2128837" cy="471487"/>
          </a:xfrm>
        </p:spPr>
        <p:txBody>
          <a:bodyPr vert="horz" lIns="91440" tIns="45720" rIns="91440" bIns="45720" rtlCol="0" anchor="ctr"/>
          <a:lstStyle/>
          <a:p>
            <a:pPr algn="r"/>
            <a:r>
              <a:rPr lang="fr-FR" altLang="fr-FR" dirty="0"/>
              <a:t>9</a:t>
            </a:r>
          </a:p>
        </p:txBody>
      </p:sp>
      <p:pic>
        <p:nvPicPr>
          <p:cNvPr id="7" name="Picture 2" descr="RÃ©sultat de recherche d'images pour &quot;Python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380" y="164115"/>
            <a:ext cx="93610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59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63774</TotalTime>
  <Words>2780</Words>
  <Application>Microsoft Office PowerPoint</Application>
  <PresentationFormat>Affichage à l'écran (4:3)</PresentationFormat>
  <Paragraphs>409</Paragraphs>
  <Slides>65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1" baseType="lpstr">
      <vt:lpstr>Arial</vt:lpstr>
      <vt:lpstr>Arial(W1)</vt:lpstr>
      <vt:lpstr>Calibri</vt:lpstr>
      <vt:lpstr>Times New Roman</vt:lpstr>
      <vt:lpstr>Wingdings</vt:lpstr>
      <vt:lpstr>Thème Office</vt:lpstr>
      <vt:lpstr>Interface Homme-Machine  &amp; Python</vt:lpstr>
      <vt:lpstr>Documentation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Modules Python pour les IHM</vt:lpstr>
      <vt:lpstr>Penser l’ergonomie</vt:lpstr>
      <vt:lpstr>Présentation PowerPoint</vt:lpstr>
      <vt:lpstr>Hello World</vt:lpstr>
      <vt:lpstr>Hello World: le code Python</vt:lpstr>
      <vt:lpstr>Hello World: explications</vt:lpstr>
      <vt:lpstr>Hello World: UML Diagramme d’Objets</vt:lpstr>
      <vt:lpstr>Présentation PowerPoint</vt:lpstr>
      <vt:lpstr>Objets composants</vt:lpstr>
      <vt:lpstr>IHM : composants imbriqués</vt:lpstr>
      <vt:lpstr>Composants conteneurs</vt:lpstr>
      <vt:lpstr>La fenêtre principale</vt:lpstr>
      <vt:lpstr>Le composant Frame (panneau)</vt:lpstr>
      <vt:lpstr>Le composant Label (label, zone de texte)</vt:lpstr>
      <vt:lpstr>Le composant Entry (zone de saisie)</vt:lpstr>
      <vt:lpstr>Le composant Text (zone de saisie à plusieurs lignes)</vt:lpstr>
      <vt:lpstr>Le composant Button (bouton)</vt:lpstr>
      <vt:lpstr>Le composant Checkbutton (case à cocher)</vt:lpstr>
      <vt:lpstr>Le composant Radiobutton (bouton radio)</vt:lpstr>
      <vt:lpstr>Le composant Canvas </vt:lpstr>
      <vt:lpstr>Canvas: afficher une image </vt:lpstr>
      <vt:lpstr>Exercice 1 </vt:lpstr>
      <vt:lpstr>Présentation PowerPoint</vt:lpstr>
      <vt:lpstr>Présentation PowerPoint</vt:lpstr>
      <vt:lpstr>Coordonnées Ecran</vt:lpstr>
      <vt:lpstr>Coordonnées Composant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 2 (suite Ex.1) </vt:lpstr>
      <vt:lpstr>Présentation PowerPoint</vt:lpstr>
      <vt:lpstr>La programmation évènementielle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 jeu « Pente »</vt:lpstr>
      <vt:lpstr>Le plateau</vt:lpstr>
      <vt:lpstr>Plateau: solution 1</vt:lpstr>
      <vt:lpstr>Plateau: solution 2</vt:lpstr>
      <vt:lpstr>Les pierres</vt:lpstr>
      <vt:lpstr>Pierres: solution 1</vt:lpstr>
      <vt:lpstr>Pierres: solution 1  - Adapter dimensions -</vt:lpstr>
      <vt:lpstr>Pierres: solution 2</vt:lpstr>
      <vt:lpstr>Interagir avec le plateau</vt:lpstr>
      <vt:lpstr>Interagir avec les pierres</vt:lpstr>
      <vt:lpstr>Interagir avec les pierres</vt:lpstr>
      <vt:lpstr>Présentation PowerPoint</vt:lpstr>
      <vt:lpstr>Utilisation de l’héritage:  le plateau est un canvas</vt:lpstr>
      <vt:lpstr>Utilisation de l’héritage:  la classe PlateauPente</vt:lpstr>
      <vt:lpstr>Instanciation de la classe  PlateauPente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Statistiques</dc:title>
  <dc:creator>Pierre CHAUVET</dc:creator>
  <cp:lastModifiedBy>AXEL GUERIN</cp:lastModifiedBy>
  <cp:revision>758</cp:revision>
  <dcterms:created xsi:type="dcterms:W3CDTF">2014-05-22T09:34:42Z</dcterms:created>
  <dcterms:modified xsi:type="dcterms:W3CDTF">2020-09-30T07:26:34Z</dcterms:modified>
</cp:coreProperties>
</file>