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4" r:id="rId2"/>
    <p:sldId id="276" r:id="rId3"/>
    <p:sldId id="256" r:id="rId4"/>
    <p:sldId id="281" r:id="rId5"/>
    <p:sldId id="272" r:id="rId6"/>
    <p:sldId id="280" r:id="rId7"/>
    <p:sldId id="275" r:id="rId8"/>
    <p:sldId id="279" r:id="rId9"/>
    <p:sldId id="270" r:id="rId10"/>
    <p:sldId id="283" r:id="rId11"/>
    <p:sldId id="278" r:id="rId12"/>
  </p:sldIdLst>
  <p:sldSz cx="12179300" cy="9134475" type="ledger"/>
  <p:notesSz cx="7010400" cy="9296400"/>
  <p:defaultTextStyle>
    <a:defPPr>
      <a:defRPr lang="en-US"/>
    </a:defPPr>
    <a:lvl1pPr marL="0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2832" autoAdjust="0"/>
  </p:normalViewPr>
  <p:slideViewPr>
    <p:cSldViewPr>
      <p:cViewPr>
        <p:scale>
          <a:sx n="75" d="100"/>
          <a:sy n="75" d="100"/>
        </p:scale>
        <p:origin x="-396" y="1452"/>
      </p:cViewPr>
      <p:guideLst>
        <p:guide orient="horz" pos="2877"/>
        <p:guide pos="3836"/>
      </p:guideLst>
    </p:cSldViewPr>
  </p:slideViewPr>
  <p:notesTextViewPr>
    <p:cViewPr>
      <p:scale>
        <a:sx n="100" d="100"/>
        <a:sy n="100" d="100"/>
      </p:scale>
      <p:origin x="0" y="4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5CE1B5-336D-4B52-87F9-7AAEAC2605F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55F625-1328-429B-ACC5-DB069CCC177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5F625-1328-429B-ACC5-DB069CCC177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5F625-1328-429B-ACC5-DB069CCC17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5F625-1328-429B-ACC5-DB069CCC177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Lo ve el</a:t>
            </a:r>
            <a:r>
              <a:rPr lang="es-VE" baseline="0" dirty="0" smtClean="0"/>
              <a:t> Gerente y el Coordinador las Observaciones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5F625-1328-429B-ACC5-DB069CCC177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Lo v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5F625-1328-429B-ACC5-DB069CCC177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VE" dirty="0" smtClean="0"/>
              <a:t>.</a:t>
            </a:r>
          </a:p>
          <a:p>
            <a:r>
              <a:rPr lang="es-VE" dirty="0" smtClean="0"/>
              <a:t>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5F625-1328-429B-ACC5-DB069CCC177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3448" y="2837608"/>
            <a:ext cx="10352405" cy="195799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0F2C-DF2D-480F-97D4-665809F68ED5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BC46-A2B7-4F4B-912B-4E312D23DAC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0F2C-DF2D-480F-97D4-665809F68ED5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BC46-A2B7-4F4B-912B-4E312D23DAC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29992" y="365803"/>
            <a:ext cx="2740343" cy="779390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965" y="365803"/>
            <a:ext cx="8018039" cy="779390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0F2C-DF2D-480F-97D4-665809F68ED5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BC46-A2B7-4F4B-912B-4E312D23DAC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0F2C-DF2D-480F-97D4-665809F68ED5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BC46-A2B7-4F4B-912B-4E312D23DAC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081" y="5869747"/>
            <a:ext cx="10352405" cy="181420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0F2C-DF2D-480F-97D4-665809F68ED5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BC46-A2B7-4F4B-912B-4E312D23DAC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965" y="2131378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1144" y="2131378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0F2C-DF2D-480F-97D4-665809F68ED5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BC46-A2B7-4F4B-912B-4E312D23DAC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86916" y="2044685"/>
            <a:ext cx="5383420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86916" y="2896813"/>
            <a:ext cx="5383420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0F2C-DF2D-480F-97D4-665809F68ED5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BC46-A2B7-4F4B-912B-4E312D23DAC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0F2C-DF2D-480F-97D4-665809F68ED5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BC46-A2B7-4F4B-912B-4E312D23DAC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0F2C-DF2D-480F-97D4-665809F68ED5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BC46-A2B7-4F4B-912B-4E312D23DAC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8966" y="363687"/>
            <a:ext cx="4006906" cy="15477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1768" y="363688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966" y="1911474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0F2C-DF2D-480F-97D4-665809F68ED5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BC46-A2B7-4F4B-912B-4E312D23DAC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7228" y="6394132"/>
            <a:ext cx="7307580" cy="7548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0F2C-DF2D-480F-97D4-665809F68ED5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BBC46-A2B7-4F4B-912B-4E312D23DAC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8965" y="2131378"/>
            <a:ext cx="10961370" cy="6028331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8965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E0F2C-DF2D-480F-97D4-665809F68ED5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1261" y="8466306"/>
            <a:ext cx="3856778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28498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BC46-A2B7-4F4B-912B-4E312D23DAC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88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8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121788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opcion coordiandor.fw.png"/>
          <p:cNvPicPr>
            <a:picLocks noChangeAspect="1"/>
          </p:cNvPicPr>
          <p:nvPr/>
        </p:nvPicPr>
        <p:blipFill>
          <a:blip r:embed="rId3" cstate="print"/>
          <a:srcRect b="34282"/>
          <a:stretch>
            <a:fillRect/>
          </a:stretch>
        </p:blipFill>
        <p:spPr>
          <a:xfrm>
            <a:off x="0" y="0"/>
            <a:ext cx="12179300" cy="709585"/>
          </a:xfrm>
          <a:prstGeom prst="rect">
            <a:avLst/>
          </a:prstGeom>
        </p:spPr>
      </p:pic>
      <p:sp>
        <p:nvSpPr>
          <p:cNvPr id="2050" name="AutoShape 2" descr="data:image/jpeg;base64,/9j/4AAQSkZJRgABAQAAAQABAAD/2wCEAAkGBggGBQkIBwgUCQkKDRYOGAwMDR8TFBwWIyghICYoHh4jJTIqHDAkJSQeKz8iLzMpNjI4HB49PzwrOSs3OCsBCQoKDQsNGQ4OGTUkHiQqNTU1NTU1NTU1NTU1MTU1NTQyNDU0NSk1MDUsKTQ0LTI2LDQvNDYsNDIrNCosNS4tNP/AABEIAEAAQAMBIgACEQEDEQH/xAAcAAADAAIDAQAAAAAAAAAAAAAFBgcABAECAwj/xAAzEAABAwMCAwUHAwUAAAAAAAABAgMRAAQFBhITITFBYXGBkQcUIjJRobHB4fAVIzNDkv/EABgBAAMBAQAAAAAAAAAAAAAAAAACBAEF/8QAIREAAgIBAwUBAAAAAAAAAAAAAQIAAxETITEEBVFxgUH/2gAMAwEAAhEDEQA/ALgpQQkqUdqQJk0Dd1da7iLO3cvEj/Y2EpR5FRE+ImtHXmSLDVrYhUIuCpax9Upjl5kj0r1wGIvGb5ZyNoAzwyBuKVCZHYCeyasSpBXqP8Ekstc2adf0wHrP2mv4axbTjsctFw7I4tykFtP/ACSFHumphf66z2SWVXGXd5mdrbnDA8kxVT1JhrksXyru0HuClkTuTG0mBAmR1HhUNvrF23vnmWSHeGsphJ+L060t1KqodDtNptZmKON4fsNdZ7GrCrfLu8jO1xziA+Spqp+z32mDU9x/TcmhLOQCdyVI5IWB1gdhH0/ghDds8pxKXf7ZUYCfmWT3JHM0UwbruH1viCkLadTeNJKXU7VCSAfUE/epZVPqGsrKyiESvabjH3sYxkLZG82hUFAddhjn5ED1oXonX9xf5l1vOZNDduGCoF7Y0N8p7YHZPKqQpIUkpUJB5QaUMp7LtP5B9b+xdoVcyGFhKfQgxXQpvqNWlcPR8SK2mwWalZ9iJeodb5LIZG+xzd2LizVcKQlDaEkFIV8MKAk9BznnRZnROHyOJt0ZW0S5cpRzcTyVJMnn51vu6TwWBtwvGIU7cpVPFcVuMfj0rq3ewOtcnu3cFUrTUuFG+fJlnQdKTmyw5PHqdsVpPBYA77CySl2I4iviV6mgmX0s7nvaPhbpljc0yoOOODoNhlM/ejS76R1o7pm4YZZcU6ra44rqrpFczpbWuu2/OZfcqom8Y6yuAQRIMg9ormuzIZlKmpcosZI2yFfA2kSO88/xFNdTPJXnvGYunJkKdVHhMD7U6DJiOcCbyHS6IUeRognTzeQtkPtK2KPIx9aCsu00acuN9q6iflVPrWX1JauHGZlTsjbGaKtOt2Fst91W9Q5CfrWip0tCEnkKO6juNlq0ifmVPpSu89RRUlS4QYha7O25h3TeUWckLZavgcSYE9o5/iaaqmuNvPd8xauTAS6mfCYNUqtcYM1DkTq6vhtLV12gmo21clRknmaspEiDSXmNAhx9b2Pc4e4zsiR+1CMBzB1J4i21cd9NOknt6bru2frS85pXK25/xhXgaPaYt3cdbvi7SW1rUIHXkPCnYgiIoIM9NWvbE2vfv/SlZ2576ZdT27uRt2BaJLi0KMjpyPjQJvSuVfMcMJ8TQpAEGBJgt25KTIMEVYml72kK6bgDSZh9BBt9D2Qc4m0zsiB+9OgECBSOwPEdFI5n/9k="/>
          <p:cNvSpPr>
            <a:spLocks noChangeAspect="1" noChangeArrowheads="1"/>
          </p:cNvSpPr>
          <p:nvPr/>
        </p:nvSpPr>
        <p:spPr bwMode="auto">
          <a:xfrm>
            <a:off x="155575" y="-2889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9" descr="Resultado de imagen para icono agregar regist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588924" y="3352791"/>
            <a:ext cx="10961370" cy="152241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pPr marL="0" marR="0" lvl="0" indent="0" algn="ctr" defTabSz="12178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5900" b="1" u="sng" dirty="0" smtClean="0">
                <a:latin typeface="+mj-lt"/>
                <a:ea typeface="+mj-ea"/>
                <a:cs typeface="+mj-cs"/>
              </a:rPr>
              <a:t>Control de Pagos </a:t>
            </a:r>
            <a:endParaRPr kumimoji="0" lang="en-US" sz="59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3238" y="3495667"/>
            <a:ext cx="10961370" cy="1522413"/>
          </a:xfrm>
        </p:spPr>
        <p:txBody>
          <a:bodyPr>
            <a:normAutofit/>
          </a:bodyPr>
          <a:lstStyle/>
          <a:p>
            <a:r>
              <a:rPr lang="es-VE" b="1" dirty="0" smtClean="0"/>
              <a:t>Ventana del Instalador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opcion coordiandor.fw.png"/>
          <p:cNvPicPr>
            <a:picLocks noChangeAspect="1"/>
          </p:cNvPicPr>
          <p:nvPr/>
        </p:nvPicPr>
        <p:blipFill>
          <a:blip r:embed="rId3" cstate="print"/>
          <a:srcRect b="34282"/>
          <a:stretch>
            <a:fillRect/>
          </a:stretch>
        </p:blipFill>
        <p:spPr>
          <a:xfrm>
            <a:off x="0" y="0"/>
            <a:ext cx="12179300" cy="709585"/>
          </a:xfrm>
          <a:prstGeom prst="rect">
            <a:avLst/>
          </a:prstGeom>
        </p:spPr>
      </p:pic>
      <p:sp>
        <p:nvSpPr>
          <p:cNvPr id="15" name="14 Rectángulo redondeado"/>
          <p:cNvSpPr/>
          <p:nvPr/>
        </p:nvSpPr>
        <p:spPr>
          <a:xfrm>
            <a:off x="160296" y="1423965"/>
            <a:ext cx="100013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Listado de Proyectos</a:t>
            </a:r>
            <a:endParaRPr lang="en-US" sz="1100" dirty="0"/>
          </a:p>
        </p:txBody>
      </p:sp>
      <p:sp>
        <p:nvSpPr>
          <p:cNvPr id="2050" name="AutoShape 2" descr="data:image/jpeg;base64,/9j/4AAQSkZJRgABAQAAAQABAAD/2wCEAAkGBggGBQkIBwgUCQkKDRYOGAwMDR8TFBwWIyghICYoHh4jJTIqHDAkJSQeKz8iLzMpNjI4HB49PzwrOSs3OCsBCQoKDQsNGQ4OGTUkHiQqNTU1NTU1NTU1NTU1MTU1NTQyNDU0NSk1MDUsKTQ0LTI2LDQvNDYsNDIrNCosNS4tNP/AABEIAEAAQAMBIgACEQEDEQH/xAAcAAADAAIDAQAAAAAAAAAAAAAFBgcABAECAwj/xAAzEAABAwMCAwUHAwUAAAAAAAABAgMRAAQFBhITITFBYXGBkQcUIjJRobHB4fAVIzNDkv/EABgBAAMBAQAAAAAAAAAAAAAAAAACBAEF/8QAIREAAgIBAwUBAAAAAAAAAAAAAQIAAxETITEEBVFxgUH/2gAMAwEAAhEDEQA/ALgpQQkqUdqQJk0Dd1da7iLO3cvEj/Y2EpR5FRE+ImtHXmSLDVrYhUIuCpax9Upjl5kj0r1wGIvGb5ZyNoAzwyBuKVCZHYCeyasSpBXqP8Ekstc2adf0wHrP2mv4axbTjsctFw7I4tykFtP/ACSFHumphf66z2SWVXGXd5mdrbnDA8kxVT1JhrksXyru0HuClkTuTG0mBAmR1HhUNvrF23vnmWSHeGsphJ+L060t1KqodDtNptZmKON4fsNdZ7GrCrfLu8jO1xziA+Spqp+z32mDU9x/TcmhLOQCdyVI5IWB1gdhH0/ghDds8pxKXf7ZUYCfmWT3JHM0UwbruH1viCkLadTeNJKXU7VCSAfUE/epZVPqGsrKyiESvabjH3sYxkLZG82hUFAddhjn5ED1oXonX9xf5l1vOZNDduGCoF7Y0N8p7YHZPKqQpIUkpUJB5QaUMp7LtP5B9b+xdoVcyGFhKfQgxXQpvqNWlcPR8SK2mwWalZ9iJeodb5LIZG+xzd2LizVcKQlDaEkFIV8MKAk9BznnRZnROHyOJt0ZW0S5cpRzcTyVJMnn51vu6TwWBtwvGIU7cpVPFcVuMfj0rq3ewOtcnu3cFUrTUuFG+fJlnQdKTmyw5PHqdsVpPBYA77CySl2I4iviV6mgmX0s7nvaPhbpljc0yoOOODoNhlM/ejS76R1o7pm4YZZcU6ra44rqrpFczpbWuu2/OZfcqom8Y6yuAQRIMg9ormuzIZlKmpcosZI2yFfA2kSO88/xFNdTPJXnvGYunJkKdVHhMD7U6DJiOcCbyHS6IUeRognTzeQtkPtK2KPIx9aCsu00acuN9q6iflVPrWX1JauHGZlTsjbGaKtOt2Fst91W9Q5CfrWip0tCEnkKO6juNlq0ifmVPpSu89RRUlS4QYha7O25h3TeUWckLZavgcSYE9o5/iaaqmuNvPd8xauTAS6mfCYNUqtcYM1DkTq6vhtLV12gmo21clRknmaspEiDSXmNAhx9b2Pc4e4zsiR+1CMBzB1J4i21cd9NOknt6bru2frS85pXK25/xhXgaPaYt3cdbvi7SW1rUIHXkPCnYgiIoIM9NWvbE2vfv/SlZ2576ZdT27uRt2BaJLi0KMjpyPjQJvSuVfMcMJ8TQpAEGBJgt25KTIMEVYml72kK6bgDSZh9BBt9D2Qc4m0zsiB+9OgECBSOwPEdFI5n/9k="/>
          <p:cNvSpPr>
            <a:spLocks noChangeAspect="1" noChangeArrowheads="1"/>
          </p:cNvSpPr>
          <p:nvPr/>
        </p:nvSpPr>
        <p:spPr bwMode="auto">
          <a:xfrm>
            <a:off x="155575" y="-2889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9" descr="Resultado de imagen para icono agregar regist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24 Rectángulo redondeado"/>
          <p:cNvSpPr/>
          <p:nvPr/>
        </p:nvSpPr>
        <p:spPr>
          <a:xfrm>
            <a:off x="160296" y="2066907"/>
            <a:ext cx="100013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Consultar</a:t>
            </a:r>
            <a:endParaRPr lang="en-US" sz="11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0" y="709585"/>
            <a:ext cx="248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800" b="1" dirty="0" smtClean="0"/>
              <a:t>Usuario: </a:t>
            </a:r>
            <a:r>
              <a:rPr lang="es-VE" sz="1800" b="1" dirty="0" smtClean="0"/>
              <a:t>Administración</a:t>
            </a:r>
            <a:endParaRPr lang="en-US" sz="18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660494" y="1281089"/>
            <a:ext cx="1230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dirty="0" smtClean="0">
                <a:solidFill>
                  <a:schemeClr val="bg1">
                    <a:lumMod val="50000"/>
                  </a:schemeClr>
                </a:solidFill>
              </a:rPr>
              <a:t>Instalador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731932" y="2640319"/>
          <a:ext cx="9858443" cy="164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714380"/>
                <a:gridCol w="642942"/>
                <a:gridCol w="1071570"/>
                <a:gridCol w="928693"/>
                <a:gridCol w="785818"/>
                <a:gridCol w="785818"/>
                <a:gridCol w="714380"/>
                <a:gridCol w="1000132"/>
                <a:gridCol w="785818"/>
                <a:gridCol w="896776"/>
                <a:gridCol w="674860"/>
              </a:tblGrid>
              <a:tr h="142875"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Cotización</a:t>
                      </a:r>
                    </a:p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 #1</a:t>
                      </a:r>
                      <a:endParaRPr lang="es-VE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Cotización #2</a:t>
                      </a:r>
                      <a:endParaRPr lang="es-VE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N° de</a:t>
                      </a:r>
                    </a:p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 Contrato</a:t>
                      </a:r>
                      <a:endParaRPr lang="es-VE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Monto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VE" sz="900" baseline="0" dirty="0" err="1" smtClean="0">
                          <a:solidFill>
                            <a:schemeClr val="tx1"/>
                          </a:solidFill>
                        </a:rPr>
                        <a:t>Bf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 (Cotización #1)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Monto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VE" sz="900" baseline="0" dirty="0" err="1" smtClean="0">
                          <a:solidFill>
                            <a:schemeClr val="tx1"/>
                          </a:solidFill>
                        </a:rPr>
                        <a:t>Bf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 (Cotización #1)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Monto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VE" sz="900" baseline="0" dirty="0" err="1" smtClean="0">
                          <a:solidFill>
                            <a:schemeClr val="tx1"/>
                          </a:solidFill>
                        </a:rPr>
                        <a:t>Bsf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Contrato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Pago Aprobado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Pago a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Pagar (Real)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Fecha Estimada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de  Pago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Descuento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N°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 de </a:t>
                      </a:r>
                    </a:p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Factura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Entrego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Factura Original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71505">
                <a:tc>
                  <a:txBody>
                    <a:bodyPr/>
                    <a:lstStyle/>
                    <a:p>
                      <a:pPr algn="ctr"/>
                      <a:endParaRPr lang="es-V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VE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VE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VE" sz="900" u="sng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</a:t>
                      </a:r>
                      <a:endParaRPr lang="en-US" sz="900" u="sng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VE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VE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71505">
                <a:tc>
                  <a:txBody>
                    <a:bodyPr/>
                    <a:lstStyle/>
                    <a:p>
                      <a:pPr algn="ctr"/>
                      <a:endParaRPr lang="es-V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6804030" y="4352923"/>
          <a:ext cx="478634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264"/>
                <a:gridCol w="1104190"/>
                <a:gridCol w="1232305"/>
                <a:gridCol w="1196587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100" dirty="0" smtClean="0">
                          <a:solidFill>
                            <a:schemeClr val="tx1"/>
                          </a:solidFill>
                        </a:rPr>
                        <a:t>Total Monto Aprobado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100" dirty="0" smtClean="0">
                          <a:solidFill>
                            <a:schemeClr val="tx1"/>
                          </a:solidFill>
                        </a:rPr>
                        <a:t>Monto </a:t>
                      </a:r>
                    </a:p>
                    <a:p>
                      <a:pPr algn="ctr"/>
                      <a:r>
                        <a:rPr lang="es-VE" sz="1100" dirty="0" smtClean="0">
                          <a:solidFill>
                            <a:schemeClr val="tx1"/>
                          </a:solidFill>
                        </a:rPr>
                        <a:t>Por Pagar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17 Rectángulo"/>
          <p:cNvSpPr/>
          <p:nvPr/>
        </p:nvSpPr>
        <p:spPr>
          <a:xfrm>
            <a:off x="11161748" y="3354699"/>
            <a:ext cx="21431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Rectángulo"/>
          <p:cNvSpPr/>
          <p:nvPr/>
        </p:nvSpPr>
        <p:spPr>
          <a:xfrm>
            <a:off x="11161748" y="3854765"/>
            <a:ext cx="21431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1731931" y="1860726"/>
          <a:ext cx="4714909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561"/>
                <a:gridCol w="319434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Monto de deuda del Instalador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(Los equipos que no han sido entregados al Almacén)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517486" y="5281617"/>
          <a:ext cx="9858444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60"/>
                <a:gridCol w="2495636"/>
                <a:gridCol w="3286148"/>
              </a:tblGrid>
              <a:tr h="257995">
                <a:tc gridSpan="3"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Datos</a:t>
                      </a:r>
                      <a:r>
                        <a:rPr lang="es-VE" sz="1400" baseline="0" dirty="0" smtClean="0"/>
                        <a:t> para la Generación de Pago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7379">
                <a:tc>
                  <a:txBody>
                    <a:bodyPr/>
                    <a:lstStyle/>
                    <a:p>
                      <a:r>
                        <a:rPr lang="es-VE" sz="1100" dirty="0" smtClean="0"/>
                        <a:t>Banco: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47379">
                <a:tc>
                  <a:txBody>
                    <a:bodyPr/>
                    <a:lstStyle/>
                    <a:p>
                      <a:r>
                        <a:rPr lang="es-VE" sz="1100" dirty="0" smtClean="0"/>
                        <a:t>Número</a:t>
                      </a:r>
                      <a:r>
                        <a:rPr lang="es-VE" sz="1100" baseline="0" dirty="0" smtClean="0"/>
                        <a:t> de Factura: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247379">
                <a:tc>
                  <a:txBody>
                    <a:bodyPr/>
                    <a:lstStyle/>
                    <a:p>
                      <a:r>
                        <a:rPr lang="es-VE" sz="1100" dirty="0" smtClean="0"/>
                        <a:t>Fecha de la Factura: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247379">
                <a:tc>
                  <a:txBody>
                    <a:bodyPr/>
                    <a:lstStyle/>
                    <a:p>
                      <a:r>
                        <a:rPr lang="es-VE" sz="1100" dirty="0" smtClean="0"/>
                        <a:t>Nombre</a:t>
                      </a:r>
                      <a:r>
                        <a:rPr lang="es-VE" sz="1100" baseline="0" dirty="0" smtClean="0"/>
                        <a:t> y Apellido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47379">
                <a:tc>
                  <a:txBody>
                    <a:bodyPr/>
                    <a:lstStyle/>
                    <a:p>
                      <a:r>
                        <a:rPr lang="es-VE" sz="1100" dirty="0" smtClean="0"/>
                        <a:t>Monto 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47379">
                <a:tc>
                  <a:txBody>
                    <a:bodyPr/>
                    <a:lstStyle/>
                    <a:p>
                      <a:r>
                        <a:rPr lang="es-VE" sz="1100" b="1" dirty="0" smtClean="0"/>
                        <a:t>SÓLO</a:t>
                      </a:r>
                      <a:r>
                        <a:rPr lang="es-VE" sz="1100" b="1" baseline="0" dirty="0" smtClean="0"/>
                        <a:t> PARA SER LLENADO EN CASO DE PAGO CON CHEQUE</a:t>
                      </a:r>
                      <a:endParaRPr lang="es-VE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257995">
                <a:tc>
                  <a:txBody>
                    <a:bodyPr/>
                    <a:lstStyle/>
                    <a:p>
                      <a:pPr marL="0" marR="0" lvl="0" indent="0" algn="l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1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Monto en Letras: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57995">
                <a:tc>
                  <a:txBody>
                    <a:bodyPr/>
                    <a:lstStyle/>
                    <a:p>
                      <a:pPr marL="0" marR="0" lvl="0" indent="0" algn="l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100" b="1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SÓLO PARA SER LLENADO EN CASO TRANSFERENCIA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57995">
                <a:tc>
                  <a:txBody>
                    <a:bodyPr/>
                    <a:lstStyle/>
                    <a:p>
                      <a:pPr marL="0" marR="0" lvl="0" indent="0" algn="l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Número de Cuenta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57995">
                <a:tc>
                  <a:txBody>
                    <a:bodyPr/>
                    <a:lstStyle/>
                    <a:p>
                      <a:pPr marL="0" marR="0" lvl="0" indent="0" algn="l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Correo electrónico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27 Rectángulo redondeado"/>
          <p:cNvSpPr/>
          <p:nvPr/>
        </p:nvSpPr>
        <p:spPr>
          <a:xfrm>
            <a:off x="6375402" y="8496327"/>
            <a:ext cx="128588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Generar Cheque</a:t>
            </a:r>
            <a:endParaRPr lang="en-US" sz="1200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7875600" y="8496327"/>
            <a:ext cx="150019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Generar Retención</a:t>
            </a:r>
            <a:endParaRPr lang="en-US" sz="1200" dirty="0"/>
          </a:p>
        </p:txBody>
      </p:sp>
      <p:sp>
        <p:nvSpPr>
          <p:cNvPr id="30" name="29 Rectángulo redondeado"/>
          <p:cNvSpPr/>
          <p:nvPr/>
        </p:nvSpPr>
        <p:spPr>
          <a:xfrm>
            <a:off x="8589980" y="4852989"/>
            <a:ext cx="128588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800" dirty="0" smtClean="0"/>
              <a:t>Pagar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924" y="3352791"/>
            <a:ext cx="10961370" cy="1522413"/>
          </a:xfrm>
        </p:spPr>
        <p:txBody>
          <a:bodyPr/>
          <a:lstStyle/>
          <a:p>
            <a:r>
              <a:rPr lang="es-VE" dirty="0" smtClean="0"/>
              <a:t>USUARIO: </a:t>
            </a:r>
            <a:r>
              <a:rPr lang="es-VE" dirty="0" smtClean="0"/>
              <a:t>LIDER </a:t>
            </a:r>
            <a:r>
              <a:rPr lang="es-VE" dirty="0" smtClean="0"/>
              <a:t>DE PROYECTOS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opcion coordiandor.fw.png"/>
          <p:cNvPicPr>
            <a:picLocks noChangeAspect="1"/>
          </p:cNvPicPr>
          <p:nvPr/>
        </p:nvPicPr>
        <p:blipFill>
          <a:blip r:embed="rId3" cstate="print"/>
          <a:srcRect b="34282"/>
          <a:stretch>
            <a:fillRect/>
          </a:stretch>
        </p:blipFill>
        <p:spPr>
          <a:xfrm>
            <a:off x="0" y="0"/>
            <a:ext cx="12179300" cy="709585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333179" y="1423965"/>
            <a:ext cx="2450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000" dirty="0" smtClean="0">
                <a:solidFill>
                  <a:schemeClr val="bg1">
                    <a:lumMod val="50000"/>
                  </a:schemeClr>
                </a:solidFill>
              </a:rPr>
              <a:t>Cronograma de Pagos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88858" y="1852593"/>
            <a:ext cx="100013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Listado de Proyectos</a:t>
            </a:r>
            <a:endParaRPr lang="en-US" sz="11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88858" y="2424097"/>
            <a:ext cx="100013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Cronograma de Pagos</a:t>
            </a:r>
            <a:endParaRPr lang="en-US" sz="1100" dirty="0"/>
          </a:p>
        </p:txBody>
      </p:sp>
      <p:sp>
        <p:nvSpPr>
          <p:cNvPr id="2050" name="AutoShape 2" descr="data:image/jpeg;base64,/9j/4AAQSkZJRgABAQAAAQABAAD/2wCEAAkGBggGBQkIBwgUCQkKDRYOGAwMDR8TFBwWIyghICYoHh4jJTIqHDAkJSQeKz8iLzMpNjI4HB49PzwrOSs3OCsBCQoKDQsNGQ4OGTUkHiQqNTU1NTU1NTU1NTU1MTU1NTQyNDU0NSk1MDUsKTQ0LTI2LDQvNDYsNDIrNCosNS4tNP/AABEIAEAAQAMBIgACEQEDEQH/xAAcAAADAAIDAQAAAAAAAAAAAAAFBgcABAECAwj/xAAzEAABAwMCAwUHAwUAAAAAAAABAgMRAAQFBhITITFBYXGBkQcUIjJRobHB4fAVIzNDkv/EABgBAAMBAQAAAAAAAAAAAAAAAAACBAEF/8QAIREAAgIBAwUBAAAAAAAAAAAAAQIAAxETITEEBVFxgUH/2gAMAwEAAhEDEQA/ALgpQQkqUdqQJk0Dd1da7iLO3cvEj/Y2EpR5FRE+ImtHXmSLDVrYhUIuCpax9Upjl5kj0r1wGIvGb5ZyNoAzwyBuKVCZHYCeyasSpBXqP8Ekstc2adf0wHrP2mv4axbTjsctFw7I4tykFtP/ACSFHumphf66z2SWVXGXd5mdrbnDA8kxVT1JhrksXyru0HuClkTuTG0mBAmR1HhUNvrF23vnmWSHeGsphJ+L060t1KqodDtNptZmKON4fsNdZ7GrCrfLu8jO1xziA+Spqp+z32mDU9x/TcmhLOQCdyVI5IWB1gdhH0/ghDds8pxKXf7ZUYCfmWT3JHM0UwbruH1viCkLadTeNJKXU7VCSAfUE/epZVPqGsrKyiESvabjH3sYxkLZG82hUFAddhjn5ED1oXonX9xf5l1vOZNDduGCoF7Y0N8p7YHZPKqQpIUkpUJB5QaUMp7LtP5B9b+xdoVcyGFhKfQgxXQpvqNWlcPR8SK2mwWalZ9iJeodb5LIZG+xzd2LizVcKQlDaEkFIV8MKAk9BznnRZnROHyOJt0ZW0S5cpRzcTyVJMnn51vu6TwWBtwvGIU7cpVPFcVuMfj0rq3ewOtcnu3cFUrTUuFG+fJlnQdKTmyw5PHqdsVpPBYA77CySl2I4iviV6mgmX0s7nvaPhbpljc0yoOOODoNhlM/ejS76R1o7pm4YZZcU6ra44rqrpFczpbWuu2/OZfcqom8Y6yuAQRIMg9ormuzIZlKmpcosZI2yFfA2kSO88/xFNdTPJXnvGYunJkKdVHhMD7U6DJiOcCbyHS6IUeRognTzeQtkPtK2KPIx9aCsu00acuN9q6iflVPrWX1JauHGZlTsjbGaKtOt2Fst91W9Q5CfrWip0tCEnkKO6juNlq0ifmVPpSu89RRUlS4QYha7O25h3TeUWckLZavgcSYE9o5/iaaqmuNvPd8xauTAS6mfCYNUqtcYM1DkTq6vhtLV12gmo21clRknmaspEiDSXmNAhx9b2Pc4e4zsiR+1CMBzB1J4i21cd9NOknt6bru2frS85pXK25/xhXgaPaYt3cdbvi7SW1rUIHXkPCnYgiIoIM9NWvbE2vfv/SlZ2576ZdT27uRt2BaJLi0KMjpyPjQJvSuVfMcMJ8TQpAEGBJgt25KTIMEVYml72kK6bgDSZh9BBt9D2Qc4m0zsiB+9OgECBSOwPEdFI5n/9k="/>
          <p:cNvSpPr>
            <a:spLocks noChangeAspect="1" noChangeArrowheads="1"/>
          </p:cNvSpPr>
          <p:nvPr/>
        </p:nvSpPr>
        <p:spPr bwMode="auto">
          <a:xfrm>
            <a:off x="155575" y="-2889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9" descr="Resultado de imagen para icono agregar regist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24 Rectángulo redondeado"/>
          <p:cNvSpPr/>
          <p:nvPr/>
        </p:nvSpPr>
        <p:spPr>
          <a:xfrm>
            <a:off x="88858" y="3924295"/>
            <a:ext cx="100013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Consultar</a:t>
            </a:r>
            <a:endParaRPr lang="en-US" sz="1100" dirty="0"/>
          </a:p>
        </p:txBody>
      </p:sp>
      <p:pic>
        <p:nvPicPr>
          <p:cNvPr id="19458" name="Picture 2" descr="https://encrypted-tbn0.gstatic.com/images?q=tbn:ANd9GcTcaI42kqF3t1DxptO_-MWpUVhtvKEVz6xSdG4-2LJ64p3Q1X6CSzwra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7236" y="2709849"/>
            <a:ext cx="285752" cy="285752"/>
          </a:xfrm>
          <a:prstGeom prst="rect">
            <a:avLst/>
          </a:prstGeom>
          <a:noFill/>
        </p:spPr>
      </p:pic>
      <p:graphicFrame>
        <p:nvGraphicFramePr>
          <p:cNvPr id="28" name="27 Tabla"/>
          <p:cNvGraphicFramePr>
            <a:graphicFrameLocks noGrp="1"/>
          </p:cNvGraphicFramePr>
          <p:nvPr/>
        </p:nvGraphicFramePr>
        <p:xfrm>
          <a:off x="1517618" y="4390401"/>
          <a:ext cx="6000792" cy="203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3000396"/>
              </a:tblGrid>
              <a:tr h="388304">
                <a:tc>
                  <a:txBody>
                    <a:bodyPr/>
                    <a:lstStyle/>
                    <a:p>
                      <a:pPr algn="ctr"/>
                      <a:r>
                        <a:rPr lang="es-VE" sz="1200" baseline="0" dirty="0" smtClean="0"/>
                        <a:t>Control de Pago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Fecha</a:t>
                      </a:r>
                      <a:endParaRPr lang="en-US" sz="1200" dirty="0"/>
                    </a:p>
                  </a:txBody>
                  <a:tcPr/>
                </a:tc>
              </a:tr>
              <a:tr h="255323">
                <a:tc>
                  <a:txBody>
                    <a:bodyPr/>
                    <a:lstStyle/>
                    <a:p>
                      <a:r>
                        <a:rPr lang="es-VE" sz="1200" baseline="0" dirty="0" smtClean="0"/>
                        <a:t>Corte #1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5323">
                <a:tc>
                  <a:txBody>
                    <a:bodyPr/>
                    <a:lstStyle/>
                    <a:p>
                      <a:pPr marL="0" marR="0" indent="0" algn="l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Corte</a:t>
                      </a:r>
                      <a:r>
                        <a:rPr lang="es-VE" sz="1200" baseline="0" dirty="0" smtClean="0"/>
                        <a:t> #2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5323">
                <a:tc>
                  <a:txBody>
                    <a:bodyPr/>
                    <a:lstStyle/>
                    <a:p>
                      <a:pPr marL="0" marR="0" indent="0" algn="l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Corte</a:t>
                      </a:r>
                      <a:r>
                        <a:rPr lang="es-VE" sz="1200" baseline="0" dirty="0" smtClean="0"/>
                        <a:t> #3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5323">
                <a:tc>
                  <a:txBody>
                    <a:bodyPr/>
                    <a:lstStyle/>
                    <a:p>
                      <a:pPr marL="0" marR="0" indent="0" algn="l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Corte</a:t>
                      </a:r>
                      <a:r>
                        <a:rPr lang="es-VE" sz="1200" baseline="0" dirty="0" smtClean="0"/>
                        <a:t> #4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5323">
                <a:tc>
                  <a:txBody>
                    <a:bodyPr/>
                    <a:lstStyle/>
                    <a:p>
                      <a:pPr marL="0" marR="0" indent="0" algn="l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Corte</a:t>
                      </a:r>
                      <a:r>
                        <a:rPr lang="es-VE" sz="1200" baseline="0" dirty="0" smtClean="0"/>
                        <a:t> #5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5323">
                <a:tc>
                  <a:txBody>
                    <a:bodyPr/>
                    <a:lstStyle/>
                    <a:p>
                      <a:pPr marL="0" marR="0" indent="0" algn="l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Agregar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 cstate="print"/>
          <a:srcRect l="23060" t="38282" r="55393" b="17773"/>
          <a:stretch>
            <a:fillRect/>
          </a:stretch>
        </p:blipFill>
        <p:spPr bwMode="auto">
          <a:xfrm>
            <a:off x="7089782" y="4811568"/>
            <a:ext cx="214314" cy="19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 descr="https://encrypted-tbn0.gstatic.com/images?q=tbn:ANd9GcTcaI42kqF3t1DxptO_-MWpUVhtvKEVz6xSdG4-2LJ64p3Q1X6CSzwra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2262" y="6218897"/>
            <a:ext cx="142876" cy="142876"/>
          </a:xfrm>
          <a:prstGeom prst="rect">
            <a:avLst/>
          </a:prstGeom>
          <a:noFill/>
        </p:spPr>
      </p:pic>
      <p:sp>
        <p:nvSpPr>
          <p:cNvPr id="22" name="21 CuadroTexto"/>
          <p:cNvSpPr txBox="1"/>
          <p:nvPr/>
        </p:nvSpPr>
        <p:spPr>
          <a:xfrm>
            <a:off x="160296" y="852461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 smtClean="0"/>
              <a:t>Líder de Proyecto</a:t>
            </a:r>
            <a:endParaRPr lang="en-US" sz="1600" b="1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/>
          <a:srcRect l="23060" t="38282" r="55393" b="17773"/>
          <a:stretch>
            <a:fillRect/>
          </a:stretch>
        </p:blipFill>
        <p:spPr bwMode="auto">
          <a:xfrm>
            <a:off x="7089782" y="5075889"/>
            <a:ext cx="214314" cy="19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 cstate="print"/>
          <a:srcRect l="23060" t="38282" r="55393" b="17773"/>
          <a:stretch>
            <a:fillRect/>
          </a:stretch>
        </p:blipFill>
        <p:spPr bwMode="auto">
          <a:xfrm>
            <a:off x="7089782" y="5361641"/>
            <a:ext cx="214314" cy="19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/>
          <a:srcRect l="23060" t="38282" r="55393" b="17773"/>
          <a:stretch>
            <a:fillRect/>
          </a:stretch>
        </p:blipFill>
        <p:spPr bwMode="auto">
          <a:xfrm>
            <a:off x="7089782" y="5647393"/>
            <a:ext cx="214314" cy="19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 l="23060" t="38282" r="55393" b="17773"/>
          <a:stretch>
            <a:fillRect/>
          </a:stretch>
        </p:blipFill>
        <p:spPr bwMode="auto">
          <a:xfrm>
            <a:off x="7089782" y="5933145"/>
            <a:ext cx="214314" cy="19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28 Rectángulo redondeado"/>
          <p:cNvSpPr/>
          <p:nvPr/>
        </p:nvSpPr>
        <p:spPr>
          <a:xfrm>
            <a:off x="88858" y="3138477"/>
            <a:ext cx="100013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Cronograma de Proyectos</a:t>
            </a:r>
            <a:endParaRPr lang="en-US" sz="1100" dirty="0"/>
          </a:p>
        </p:txBody>
      </p:sp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1517618" y="2066907"/>
          <a:ext cx="8572565" cy="117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50"/>
                <a:gridCol w="1570550"/>
                <a:gridCol w="1553403"/>
                <a:gridCol w="1530814"/>
                <a:gridCol w="1300218"/>
                <a:gridCol w="1047030"/>
              </a:tblGrid>
              <a:tr h="537387"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Cotización</a:t>
                      </a:r>
                      <a:r>
                        <a:rPr lang="es-VE" sz="1200" baseline="0" dirty="0" smtClean="0"/>
                        <a:t> #1 </a:t>
                      </a:r>
                      <a:endParaRPr lang="es-V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 Cotización</a:t>
                      </a:r>
                      <a:r>
                        <a:rPr lang="es-VE" sz="1200" baseline="0" dirty="0" smtClean="0"/>
                        <a:t> #2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Número</a:t>
                      </a:r>
                      <a:r>
                        <a:rPr lang="es-VE" sz="1200" baseline="0" dirty="0" smtClean="0"/>
                        <a:t> de Contrato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Fecha</a:t>
                      </a:r>
                      <a:r>
                        <a:rPr lang="es-VE" sz="1200" baseline="0" dirty="0" smtClean="0"/>
                        <a:t> de Inicio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Fecha</a:t>
                      </a:r>
                      <a:r>
                        <a:rPr lang="es-VE" sz="1200" baseline="0" dirty="0" smtClean="0"/>
                        <a:t> Fin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Agregar </a:t>
                      </a:r>
                      <a:r>
                        <a:rPr lang="es-VE" sz="1200" dirty="0" smtClean="0"/>
                        <a:t>Fechas</a:t>
                      </a:r>
                      <a:r>
                        <a:rPr lang="es-VE" sz="1200" baseline="0" dirty="0" smtClean="0"/>
                        <a:t> de </a:t>
                      </a:r>
                      <a:r>
                        <a:rPr lang="es-VE" sz="1200" baseline="0" dirty="0" smtClean="0"/>
                        <a:t>pagos</a:t>
                      </a:r>
                      <a:endParaRPr lang="en-US" sz="1200" dirty="0"/>
                    </a:p>
                  </a:txBody>
                  <a:tcPr/>
                </a:tc>
              </a:tr>
              <a:tr h="534184">
                <a:tc>
                  <a:txBody>
                    <a:bodyPr/>
                    <a:lstStyle/>
                    <a:p>
                      <a:endParaRPr lang="es-VE" sz="1200" dirty="0" smtClean="0"/>
                    </a:p>
                    <a:p>
                      <a:r>
                        <a:rPr lang="es-VE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" descr="https://encrypted-tbn0.gstatic.com/images?q=tbn:ANd9GcTcaI42kqF3t1DxptO_-MWpUVhtvKEVz6xSdG4-2LJ64p3Q1X6CSzwra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9056" y="3924295"/>
            <a:ext cx="285752" cy="285752"/>
          </a:xfrm>
          <a:prstGeom prst="rect">
            <a:avLst/>
          </a:prstGeom>
          <a:noFill/>
        </p:spPr>
      </p:pic>
      <p:pic>
        <p:nvPicPr>
          <p:cNvPr id="30" name="Picture 2" descr="https://encrypted-tbn0.gstatic.com/images?q=tbn:ANd9GcTcaI42kqF3t1DxptO_-MWpUVhtvKEVz6xSdG4-2LJ64p3Q1X6CSzwra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7236" y="2852725"/>
            <a:ext cx="285752" cy="285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0362" y="2495535"/>
            <a:ext cx="10961370" cy="1522413"/>
          </a:xfrm>
        </p:spPr>
        <p:txBody>
          <a:bodyPr>
            <a:normAutofit/>
          </a:bodyPr>
          <a:lstStyle/>
          <a:p>
            <a:r>
              <a:rPr lang="es-VE" dirty="0" smtClean="0"/>
              <a:t>USUARIO: Coordinador </a:t>
            </a:r>
            <a:r>
              <a:rPr lang="es-VE" dirty="0" smtClean="0"/>
              <a:t>de PMO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opcion coordiandor.fw.png"/>
          <p:cNvPicPr>
            <a:picLocks noChangeAspect="1"/>
          </p:cNvPicPr>
          <p:nvPr/>
        </p:nvPicPr>
        <p:blipFill>
          <a:blip r:embed="rId3" cstate="print"/>
          <a:srcRect b="34282"/>
          <a:stretch>
            <a:fillRect/>
          </a:stretch>
        </p:blipFill>
        <p:spPr>
          <a:xfrm>
            <a:off x="0" y="0"/>
            <a:ext cx="12179300" cy="709585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333179" y="1423965"/>
            <a:ext cx="2899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>
                <a:solidFill>
                  <a:schemeClr val="bg1">
                    <a:lumMod val="50000"/>
                  </a:schemeClr>
                </a:solidFill>
              </a:rPr>
              <a:t>Cronograma de Pagos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88858" y="1852593"/>
            <a:ext cx="100013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Listado de Proyectos</a:t>
            </a:r>
            <a:endParaRPr lang="en-US" sz="11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88858" y="2424097"/>
            <a:ext cx="100013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Cronograma de Pagos</a:t>
            </a:r>
            <a:endParaRPr lang="en-US" sz="1100" dirty="0"/>
          </a:p>
        </p:txBody>
      </p:sp>
      <p:sp>
        <p:nvSpPr>
          <p:cNvPr id="2050" name="AutoShape 2" descr="data:image/jpeg;base64,/9j/4AAQSkZJRgABAQAAAQABAAD/2wCEAAkGBggGBQkIBwgUCQkKDRYOGAwMDR8TFBwWIyghICYoHh4jJTIqHDAkJSQeKz8iLzMpNjI4HB49PzwrOSs3OCsBCQoKDQsNGQ4OGTUkHiQqNTU1NTU1NTU1NTU1MTU1NTQyNDU0NSk1MDUsKTQ0LTI2LDQvNDYsNDIrNCosNS4tNP/AABEIAEAAQAMBIgACEQEDEQH/xAAcAAADAAIDAQAAAAAAAAAAAAAFBgcABAECAwj/xAAzEAABAwMCAwUHAwUAAAAAAAABAgMRAAQFBhITITFBYXGBkQcUIjJRobHB4fAVIzNDkv/EABgBAAMBAQAAAAAAAAAAAAAAAAACBAEF/8QAIREAAgIBAwUBAAAAAAAAAAAAAQIAAxETITEEBVFxgUH/2gAMAwEAAhEDEQA/ALgpQQkqUdqQJk0Dd1da7iLO3cvEj/Y2EpR5FRE+ImtHXmSLDVrYhUIuCpax9Upjl5kj0r1wGIvGb5ZyNoAzwyBuKVCZHYCeyasSpBXqP8Ekstc2adf0wHrP2mv4axbTjsctFw7I4tykFtP/ACSFHumphf66z2SWVXGXd5mdrbnDA8kxVT1JhrksXyru0HuClkTuTG0mBAmR1HhUNvrF23vnmWSHeGsphJ+L060t1KqodDtNptZmKON4fsNdZ7GrCrfLu8jO1xziA+Spqp+z32mDU9x/TcmhLOQCdyVI5IWB1gdhH0/ghDds8pxKXf7ZUYCfmWT3JHM0UwbruH1viCkLadTeNJKXU7VCSAfUE/epZVPqGsrKyiESvabjH3sYxkLZG82hUFAddhjn5ED1oXonX9xf5l1vOZNDduGCoF7Y0N8p7YHZPKqQpIUkpUJB5QaUMp7LtP5B9b+xdoVcyGFhKfQgxXQpvqNWlcPR8SK2mwWalZ9iJeodb5LIZG+xzd2LizVcKQlDaEkFIV8MKAk9BznnRZnROHyOJt0ZW0S5cpRzcTyVJMnn51vu6TwWBtwvGIU7cpVPFcVuMfj0rq3ewOtcnu3cFUrTUuFG+fJlnQdKTmyw5PHqdsVpPBYA77CySl2I4iviV6mgmX0s7nvaPhbpljc0yoOOODoNhlM/ejS76R1o7pm4YZZcU6ra44rqrpFczpbWuu2/OZfcqom8Y6yuAQRIMg9ormuzIZlKmpcosZI2yFfA2kSO88/xFNdTPJXnvGYunJkKdVHhMD7U6DJiOcCbyHS6IUeRognTzeQtkPtK2KPIx9aCsu00acuN9q6iflVPrWX1JauHGZlTsjbGaKtOt2Fst91W9Q5CfrWip0tCEnkKO6juNlq0ifmVPpSu89RRUlS4QYha7O25h3TeUWckLZavgcSYE9o5/iaaqmuNvPd8xauTAS6mfCYNUqtcYM1DkTq6vhtLV12gmo21clRknmaspEiDSXmNAhx9b2Pc4e4zsiR+1CMBzB1J4i21cd9NOknt6bru2frS85pXK25/xhXgaPaYt3cdbvi7SW1rUIHXkPCnYgiIoIM9NWvbE2vfv/SlZ2576ZdT27uRt2BaJLi0KMjpyPjQJvSuVfMcMJ8TQpAEGBJgt25KTIMEVYml72kK6bgDSZh9BBt9D2Qc4m0zsiB+9OgECBSOwPEdFI5n/9k="/>
          <p:cNvSpPr>
            <a:spLocks noChangeAspect="1" noChangeArrowheads="1"/>
          </p:cNvSpPr>
          <p:nvPr/>
        </p:nvSpPr>
        <p:spPr bwMode="auto">
          <a:xfrm>
            <a:off x="155575" y="-2889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9" descr="Resultado de imagen para icono agregar regist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24 Rectángulo redondeado"/>
          <p:cNvSpPr/>
          <p:nvPr/>
        </p:nvSpPr>
        <p:spPr>
          <a:xfrm>
            <a:off x="88858" y="3781419"/>
            <a:ext cx="100013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Consultar</a:t>
            </a:r>
            <a:endParaRPr lang="en-US" sz="1100" dirty="0"/>
          </a:p>
        </p:txBody>
      </p:sp>
      <p:graphicFrame>
        <p:nvGraphicFramePr>
          <p:cNvPr id="28" name="27 Tabla"/>
          <p:cNvGraphicFramePr>
            <a:graphicFrameLocks noGrp="1"/>
          </p:cNvGraphicFramePr>
          <p:nvPr/>
        </p:nvGraphicFramePr>
        <p:xfrm>
          <a:off x="1589056" y="4424361"/>
          <a:ext cx="6000792" cy="203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928826"/>
                <a:gridCol w="2071702"/>
              </a:tblGrid>
              <a:tr h="388304">
                <a:tc>
                  <a:txBody>
                    <a:bodyPr/>
                    <a:lstStyle/>
                    <a:p>
                      <a:pPr algn="ctr"/>
                      <a:r>
                        <a:rPr lang="es-VE" sz="1200" baseline="0" dirty="0" smtClean="0"/>
                        <a:t>Control de Pago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Fecha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Monto</a:t>
                      </a:r>
                      <a:r>
                        <a:rPr lang="es-VE" sz="1200" baseline="0" dirty="0" smtClean="0"/>
                        <a:t> Estimado</a:t>
                      </a:r>
                      <a:endParaRPr lang="en-US" sz="1200" dirty="0"/>
                    </a:p>
                  </a:txBody>
                  <a:tcPr/>
                </a:tc>
              </a:tr>
              <a:tr h="255323"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Corte</a:t>
                      </a:r>
                      <a:r>
                        <a:rPr lang="es-VE" sz="1200" baseline="0" dirty="0" smtClean="0"/>
                        <a:t> #1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30/04/2015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5323"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Corte</a:t>
                      </a:r>
                      <a:r>
                        <a:rPr lang="es-VE" sz="1200" baseline="0" dirty="0" smtClean="0"/>
                        <a:t> #2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15/05/2015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5323"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Corte</a:t>
                      </a:r>
                      <a:r>
                        <a:rPr lang="es-VE" sz="1200" baseline="0" dirty="0" smtClean="0"/>
                        <a:t> #3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30/05/2015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55323"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Corte</a:t>
                      </a:r>
                      <a:r>
                        <a:rPr lang="es-VE" sz="1200" baseline="0" dirty="0" smtClean="0"/>
                        <a:t> #4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15/06/2015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5323"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Corte</a:t>
                      </a:r>
                      <a:r>
                        <a:rPr lang="es-VE" sz="1200" baseline="0" dirty="0" smtClean="0"/>
                        <a:t> #5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30/07/2015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5323"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28 Rectángulo redondeado"/>
          <p:cNvSpPr/>
          <p:nvPr/>
        </p:nvSpPr>
        <p:spPr>
          <a:xfrm>
            <a:off x="88858" y="3138477"/>
            <a:ext cx="100013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Cronograma de Proyectos</a:t>
            </a:r>
            <a:endParaRPr lang="en-US" sz="11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60296" y="781023"/>
            <a:ext cx="3160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 smtClean="0"/>
              <a:t>Coordinador de PMO</a:t>
            </a:r>
            <a:endParaRPr lang="en-US" sz="1600" b="1" dirty="0"/>
          </a:p>
        </p:txBody>
      </p:sp>
      <p:pic>
        <p:nvPicPr>
          <p:cNvPr id="14" name="Picture 2" descr="https://encrypted-tbn0.gstatic.com/images?q=tbn:ANd9GcTcaI42kqF3t1DxptO_-MWpUVhtvKEVz6xSdG4-2LJ64p3Q1X6CSzwra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9056" y="4067171"/>
            <a:ext cx="285752" cy="285752"/>
          </a:xfrm>
          <a:prstGeom prst="rect">
            <a:avLst/>
          </a:prstGeom>
          <a:noFill/>
        </p:spPr>
      </p:pic>
      <p:pic>
        <p:nvPicPr>
          <p:cNvPr id="16" name="Picture 2" descr="https://encrypted-tbn0.gstatic.com/images?q=tbn:ANd9GcTcaI42kqF3t1DxptO_-MWpUVhtvKEVz6xSdG4-2LJ64p3Q1X6CSzwra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7236" y="2709849"/>
            <a:ext cx="285752" cy="285752"/>
          </a:xfrm>
          <a:prstGeom prst="rect">
            <a:avLst/>
          </a:prstGeom>
          <a:noFill/>
        </p:spPr>
      </p:pic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1517618" y="2066907"/>
          <a:ext cx="8572565" cy="135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50"/>
                <a:gridCol w="1570550"/>
                <a:gridCol w="1553403"/>
                <a:gridCol w="1530814"/>
                <a:gridCol w="1300218"/>
                <a:gridCol w="1047030"/>
              </a:tblGrid>
              <a:tr h="537387"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Cotización</a:t>
                      </a:r>
                      <a:r>
                        <a:rPr lang="es-VE" sz="1200" baseline="0" dirty="0" smtClean="0"/>
                        <a:t> #1 </a:t>
                      </a:r>
                      <a:endParaRPr lang="es-V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 Cotización</a:t>
                      </a:r>
                      <a:r>
                        <a:rPr lang="es-VE" sz="1200" baseline="0" dirty="0" smtClean="0"/>
                        <a:t> #2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Número</a:t>
                      </a:r>
                      <a:r>
                        <a:rPr lang="es-VE" sz="1200" baseline="0" dirty="0" smtClean="0"/>
                        <a:t> de Contrato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Fecha</a:t>
                      </a:r>
                      <a:r>
                        <a:rPr lang="es-VE" sz="1200" baseline="0" dirty="0" smtClean="0"/>
                        <a:t> de Inicio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Fecha</a:t>
                      </a:r>
                      <a:r>
                        <a:rPr lang="es-VE" sz="1200" baseline="0" dirty="0" smtClean="0"/>
                        <a:t> Fin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Agregar </a:t>
                      </a:r>
                      <a:r>
                        <a:rPr lang="es-VE" sz="1200" dirty="0" smtClean="0"/>
                        <a:t>Montos a las</a:t>
                      </a:r>
                      <a:r>
                        <a:rPr lang="es-VE" sz="1200" baseline="0" dirty="0" smtClean="0"/>
                        <a:t> fechas de </a:t>
                      </a:r>
                      <a:r>
                        <a:rPr lang="es-VE" sz="1200" baseline="0" dirty="0" smtClean="0"/>
                        <a:t>pagos</a:t>
                      </a:r>
                      <a:endParaRPr lang="en-US" sz="1200" dirty="0"/>
                    </a:p>
                  </a:txBody>
                  <a:tcPr/>
                </a:tc>
              </a:tr>
              <a:tr h="534184">
                <a:tc>
                  <a:txBody>
                    <a:bodyPr/>
                    <a:lstStyle/>
                    <a:p>
                      <a:endParaRPr lang="es-VE" sz="1200" dirty="0" smtClean="0"/>
                    </a:p>
                    <a:p>
                      <a:r>
                        <a:rPr lang="es-VE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2" descr="https://encrypted-tbn0.gstatic.com/images?q=tbn:ANd9GcTcaI42kqF3t1DxptO_-MWpUVhtvKEVz6xSdG4-2LJ64p3Q1X6CSzwra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47236" y="3067039"/>
            <a:ext cx="285752" cy="285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0362" y="2495535"/>
            <a:ext cx="10961370" cy="1522413"/>
          </a:xfrm>
        </p:spPr>
        <p:txBody>
          <a:bodyPr>
            <a:normAutofit/>
          </a:bodyPr>
          <a:lstStyle/>
          <a:p>
            <a:r>
              <a:rPr lang="es-VE" dirty="0" smtClean="0"/>
              <a:t>USUARIO: Gerente </a:t>
            </a:r>
            <a:r>
              <a:rPr lang="es-VE" dirty="0" smtClean="0"/>
              <a:t>de Operaciones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1446180" y="2066907"/>
          <a:ext cx="8572565" cy="135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50"/>
                <a:gridCol w="1570550"/>
                <a:gridCol w="1553403"/>
                <a:gridCol w="1530814"/>
                <a:gridCol w="1300218"/>
                <a:gridCol w="1047030"/>
              </a:tblGrid>
              <a:tr h="537387"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Cotización</a:t>
                      </a:r>
                      <a:r>
                        <a:rPr lang="es-VE" sz="1200" baseline="0" dirty="0" smtClean="0"/>
                        <a:t> #1 </a:t>
                      </a:r>
                      <a:endParaRPr lang="es-V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 Cotización</a:t>
                      </a:r>
                      <a:r>
                        <a:rPr lang="es-VE" sz="1200" baseline="0" dirty="0" smtClean="0"/>
                        <a:t> #2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Número</a:t>
                      </a:r>
                      <a:r>
                        <a:rPr lang="es-VE" sz="1200" baseline="0" dirty="0" smtClean="0"/>
                        <a:t> de Contrato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Fecha</a:t>
                      </a:r>
                      <a:r>
                        <a:rPr lang="es-VE" sz="1200" baseline="0" dirty="0" smtClean="0"/>
                        <a:t> de Inicio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Fecha</a:t>
                      </a:r>
                      <a:r>
                        <a:rPr lang="es-VE" sz="1200" baseline="0" dirty="0" smtClean="0"/>
                        <a:t> Fin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Agregar </a:t>
                      </a:r>
                      <a:r>
                        <a:rPr lang="es-VE" sz="1200" dirty="0" smtClean="0"/>
                        <a:t>Montos a las</a:t>
                      </a:r>
                      <a:r>
                        <a:rPr lang="es-VE" sz="1200" baseline="0" dirty="0" smtClean="0"/>
                        <a:t> fechas de </a:t>
                      </a:r>
                      <a:r>
                        <a:rPr lang="es-VE" sz="1200" baseline="0" dirty="0" smtClean="0"/>
                        <a:t>pagos</a:t>
                      </a:r>
                      <a:endParaRPr lang="en-US" sz="1200" dirty="0"/>
                    </a:p>
                  </a:txBody>
                  <a:tcPr/>
                </a:tc>
              </a:tr>
              <a:tr h="534184">
                <a:tc>
                  <a:txBody>
                    <a:bodyPr/>
                    <a:lstStyle/>
                    <a:p>
                      <a:endParaRPr lang="es-VE" sz="1200" dirty="0" smtClean="0"/>
                    </a:p>
                    <a:p>
                      <a:r>
                        <a:rPr lang="es-VE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 descr="opcion coordiandor.fw.png"/>
          <p:cNvPicPr>
            <a:picLocks noChangeAspect="1"/>
          </p:cNvPicPr>
          <p:nvPr/>
        </p:nvPicPr>
        <p:blipFill>
          <a:blip r:embed="rId3" cstate="print"/>
          <a:srcRect b="34282"/>
          <a:stretch>
            <a:fillRect/>
          </a:stretch>
        </p:blipFill>
        <p:spPr>
          <a:xfrm>
            <a:off x="0" y="0"/>
            <a:ext cx="12179300" cy="709585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333179" y="1423965"/>
            <a:ext cx="2899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>
                <a:solidFill>
                  <a:schemeClr val="bg1">
                    <a:lumMod val="50000"/>
                  </a:schemeClr>
                </a:solidFill>
              </a:rPr>
              <a:t>Cronograma de Pagos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88858" y="1852593"/>
            <a:ext cx="100013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Listado de Proyectos</a:t>
            </a:r>
            <a:endParaRPr lang="en-US" sz="11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88858" y="2424097"/>
            <a:ext cx="100013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Cronograma de Pagos</a:t>
            </a:r>
            <a:endParaRPr lang="en-US" sz="1100" dirty="0"/>
          </a:p>
        </p:txBody>
      </p:sp>
      <p:sp>
        <p:nvSpPr>
          <p:cNvPr id="2050" name="AutoShape 2" descr="data:image/jpeg;base64,/9j/4AAQSkZJRgABAQAAAQABAAD/2wCEAAkGBggGBQkIBwgUCQkKDRYOGAwMDR8TFBwWIyghICYoHh4jJTIqHDAkJSQeKz8iLzMpNjI4HB49PzwrOSs3OCsBCQoKDQsNGQ4OGTUkHiQqNTU1NTU1NTU1NTU1MTU1NTQyNDU0NSk1MDUsKTQ0LTI2LDQvNDYsNDIrNCosNS4tNP/AABEIAEAAQAMBIgACEQEDEQH/xAAcAAADAAIDAQAAAAAAAAAAAAAFBgcABAECAwj/xAAzEAABAwMCAwUHAwUAAAAAAAABAgMRAAQFBhITITFBYXGBkQcUIjJRobHB4fAVIzNDkv/EABgBAAMBAQAAAAAAAAAAAAAAAAACBAEF/8QAIREAAgIBAwUBAAAAAAAAAAAAAQIAAxETITEEBVFxgUH/2gAMAwEAAhEDEQA/ALgpQQkqUdqQJk0Dd1da7iLO3cvEj/Y2EpR5FRE+ImtHXmSLDVrYhUIuCpax9Upjl5kj0r1wGIvGb5ZyNoAzwyBuKVCZHYCeyasSpBXqP8Ekstc2adf0wHrP2mv4axbTjsctFw7I4tykFtP/ACSFHumphf66z2SWVXGXd5mdrbnDA8kxVT1JhrksXyru0HuClkTuTG0mBAmR1HhUNvrF23vnmWSHeGsphJ+L060t1KqodDtNptZmKON4fsNdZ7GrCrfLu8jO1xziA+Spqp+z32mDU9x/TcmhLOQCdyVI5IWB1gdhH0/ghDds8pxKXf7ZUYCfmWT3JHM0UwbruH1viCkLadTeNJKXU7VCSAfUE/epZVPqGsrKyiESvabjH3sYxkLZG82hUFAddhjn5ED1oXonX9xf5l1vOZNDduGCoF7Y0N8p7YHZPKqQpIUkpUJB5QaUMp7LtP5B9b+xdoVcyGFhKfQgxXQpvqNWlcPR8SK2mwWalZ9iJeodb5LIZG+xzd2LizVcKQlDaEkFIV8MKAk9BznnRZnROHyOJt0ZW0S5cpRzcTyVJMnn51vu6TwWBtwvGIU7cpVPFcVuMfj0rq3ewOtcnu3cFUrTUuFG+fJlnQdKTmyw5PHqdsVpPBYA77CySl2I4iviV6mgmX0s7nvaPhbpljc0yoOOODoNhlM/ejS76R1o7pm4YZZcU6ra44rqrpFczpbWuu2/OZfcqom8Y6yuAQRIMg9ormuzIZlKmpcosZI2yFfA2kSO88/xFNdTPJXnvGYunJkKdVHhMD7U6DJiOcCbyHS6IUeRognTzeQtkPtK2KPIx9aCsu00acuN9q6iflVPrWX1JauHGZlTsjbGaKtOt2Fst91W9Q5CfrWip0tCEnkKO6juNlq0ifmVPpSu89RRUlS4QYha7O25h3TeUWckLZavgcSYE9o5/iaaqmuNvPd8xauTAS6mfCYNUqtcYM1DkTq6vhtLV12gmo21clRknmaspEiDSXmNAhx9b2Pc4e4zsiR+1CMBzB1J4i21cd9NOknt6bru2frS85pXK25/xhXgaPaYt3cdbvi7SW1rUIHXkPCnYgiIoIM9NWvbE2vfv/SlZ2576ZdT27uRt2BaJLi0KMjpyPjQJvSuVfMcMJ8TQpAEGBJgt25KTIMEVYml72kK6bgDSZh9BBt9D2Qc4m0zsiB+9OgECBSOwPEdFI5n/9k="/>
          <p:cNvSpPr>
            <a:spLocks noChangeAspect="1" noChangeArrowheads="1"/>
          </p:cNvSpPr>
          <p:nvPr/>
        </p:nvSpPr>
        <p:spPr bwMode="auto">
          <a:xfrm>
            <a:off x="155575" y="-2889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9" descr="Resultado de imagen para icono agregar regist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24 Rectángulo redondeado"/>
          <p:cNvSpPr/>
          <p:nvPr/>
        </p:nvSpPr>
        <p:spPr>
          <a:xfrm>
            <a:off x="88858" y="3781419"/>
            <a:ext cx="100013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Consultar</a:t>
            </a:r>
            <a:endParaRPr lang="en-US" sz="1100" dirty="0"/>
          </a:p>
        </p:txBody>
      </p:sp>
      <p:pic>
        <p:nvPicPr>
          <p:cNvPr id="19458" name="Picture 2" descr="https://encrypted-tbn0.gstatic.com/images?q=tbn:ANd9GcTcaI42kqF3t1DxptO_-MWpUVhtvKEVz6xSdG4-2LJ64p3Q1X6CSzwra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75798" y="2995601"/>
            <a:ext cx="285752" cy="285752"/>
          </a:xfrm>
          <a:prstGeom prst="rect">
            <a:avLst/>
          </a:prstGeom>
          <a:noFill/>
        </p:spPr>
      </p:pic>
      <p:graphicFrame>
        <p:nvGraphicFramePr>
          <p:cNvPr id="28" name="27 Tabla"/>
          <p:cNvGraphicFramePr>
            <a:graphicFrameLocks noGrp="1"/>
          </p:cNvGraphicFramePr>
          <p:nvPr/>
        </p:nvGraphicFramePr>
        <p:xfrm>
          <a:off x="1517618" y="4524691"/>
          <a:ext cx="7786744" cy="265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44"/>
                <a:gridCol w="1051210"/>
                <a:gridCol w="1129078"/>
                <a:gridCol w="1129078"/>
                <a:gridCol w="1129078"/>
                <a:gridCol w="1129078"/>
                <a:gridCol w="1129078"/>
              </a:tblGrid>
              <a:tr h="823813">
                <a:tc>
                  <a:txBody>
                    <a:bodyPr/>
                    <a:lstStyle/>
                    <a:p>
                      <a:pPr algn="ctr"/>
                      <a:r>
                        <a:rPr lang="es-VE" sz="1200" baseline="0" dirty="0" smtClean="0"/>
                        <a:t>Corte de Pago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Fecha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Monto</a:t>
                      </a:r>
                      <a:r>
                        <a:rPr lang="es-VE" sz="1200" baseline="0" dirty="0" smtClean="0"/>
                        <a:t> </a:t>
                      </a:r>
                      <a:r>
                        <a:rPr lang="es-VE" sz="1200" baseline="0" dirty="0" smtClean="0"/>
                        <a:t>Estimado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Monto</a:t>
                      </a:r>
                    </a:p>
                    <a:p>
                      <a:pPr algn="ctr"/>
                      <a:r>
                        <a:rPr lang="es-VE" sz="1200" dirty="0" smtClean="0"/>
                        <a:t>Aprobado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Diferencia</a:t>
                      </a:r>
                      <a:r>
                        <a:rPr lang="es-VE" sz="1200" baseline="0" dirty="0" smtClean="0"/>
                        <a:t> entre lo asignado y lo </a:t>
                      </a:r>
                      <a:r>
                        <a:rPr lang="es-VE" sz="1200" baseline="0" dirty="0" smtClean="0"/>
                        <a:t>aprobado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 smtClean="0"/>
                    </a:p>
                    <a:p>
                      <a:pPr algn="ctr"/>
                      <a:r>
                        <a:rPr lang="es-VE" sz="1200" dirty="0" smtClean="0"/>
                        <a:t>Validado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200" dirty="0" smtClean="0"/>
                    </a:p>
                    <a:p>
                      <a:pPr algn="ctr"/>
                      <a:r>
                        <a:rPr lang="es-VE" sz="1200" dirty="0" smtClean="0"/>
                        <a:t>Observaciones</a:t>
                      </a:r>
                      <a:endParaRPr lang="en-US" sz="1200" dirty="0"/>
                    </a:p>
                  </a:txBody>
                  <a:tcPr/>
                </a:tc>
              </a:tr>
              <a:tr h="274604"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Corte</a:t>
                      </a:r>
                      <a:r>
                        <a:rPr lang="es-VE" sz="1200" baseline="0" dirty="0" smtClean="0"/>
                        <a:t> #1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30/04/2015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4604"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Corte</a:t>
                      </a:r>
                      <a:r>
                        <a:rPr lang="es-VE" sz="1200" baseline="0" dirty="0" smtClean="0"/>
                        <a:t> #2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15/05/2015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200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4604"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Corte</a:t>
                      </a:r>
                      <a:r>
                        <a:rPr lang="es-VE" sz="1200" baseline="0" dirty="0" smtClean="0"/>
                        <a:t> #3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30/05/2015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4604"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Corte</a:t>
                      </a:r>
                      <a:r>
                        <a:rPr lang="es-VE" sz="1200" baseline="0" dirty="0" smtClean="0"/>
                        <a:t> #4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15/06/2015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4604"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200" dirty="0" smtClean="0"/>
                        <a:t>Corte</a:t>
                      </a:r>
                      <a:r>
                        <a:rPr lang="es-VE" sz="1200" baseline="0" dirty="0" smtClean="0"/>
                        <a:t> #5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30/07/2015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200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4604"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Total Monto</a:t>
                      </a:r>
                      <a:r>
                        <a:rPr lang="es-VE" sz="1200" baseline="0" dirty="0" smtClean="0"/>
                        <a:t> Estimado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700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28 Rectángulo redondeado"/>
          <p:cNvSpPr/>
          <p:nvPr/>
        </p:nvSpPr>
        <p:spPr>
          <a:xfrm>
            <a:off x="88858" y="3138477"/>
            <a:ext cx="1000132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Cronograma de Proyectos</a:t>
            </a:r>
            <a:endParaRPr lang="en-US" sz="11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60296" y="781023"/>
            <a:ext cx="3160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 smtClean="0"/>
              <a:t>Gerente de Operaciones</a:t>
            </a:r>
            <a:endParaRPr lang="en-US" sz="1600" b="1" dirty="0"/>
          </a:p>
        </p:txBody>
      </p:sp>
      <p:sp>
        <p:nvSpPr>
          <p:cNvPr id="14" name="13 Rectángulo"/>
          <p:cNvSpPr/>
          <p:nvPr/>
        </p:nvSpPr>
        <p:spPr>
          <a:xfrm>
            <a:off x="7375534" y="5424493"/>
            <a:ext cx="21431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Rectángulo"/>
          <p:cNvSpPr/>
          <p:nvPr/>
        </p:nvSpPr>
        <p:spPr>
          <a:xfrm>
            <a:off x="7375534" y="5710245"/>
            <a:ext cx="21431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17 Rectángulo"/>
          <p:cNvSpPr/>
          <p:nvPr/>
        </p:nvSpPr>
        <p:spPr>
          <a:xfrm>
            <a:off x="7375534" y="5995997"/>
            <a:ext cx="21431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Rectángulo"/>
          <p:cNvSpPr/>
          <p:nvPr/>
        </p:nvSpPr>
        <p:spPr>
          <a:xfrm>
            <a:off x="7375534" y="6281749"/>
            <a:ext cx="21431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Rectángulo"/>
          <p:cNvSpPr/>
          <p:nvPr/>
        </p:nvSpPr>
        <p:spPr>
          <a:xfrm>
            <a:off x="7375534" y="6496063"/>
            <a:ext cx="214314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6232526" y="7281881"/>
          <a:ext cx="2643206" cy="35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603"/>
                <a:gridCol w="1321603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100" dirty="0" smtClean="0"/>
                        <a:t>Procesado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100" dirty="0" smtClean="0"/>
                        <a:t>Cancelar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" descr="https://encrypted-tbn0.gstatic.com/images?q=tbn:ANd9GcTcaI42kqF3t1DxptO_-MWpUVhtvKEVz6xSdG4-2LJ64p3Q1X6CSzwra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7618" y="4138609"/>
            <a:ext cx="285752" cy="285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0362" y="2495535"/>
            <a:ext cx="10961370" cy="1522413"/>
          </a:xfrm>
        </p:spPr>
        <p:txBody>
          <a:bodyPr>
            <a:normAutofit fontScale="90000"/>
          </a:bodyPr>
          <a:lstStyle/>
          <a:p>
            <a:r>
              <a:rPr lang="es-VE" dirty="0" smtClean="0"/>
              <a:t>USUARIO: Gerencia </a:t>
            </a:r>
            <a:r>
              <a:rPr lang="es-VE" dirty="0" smtClean="0"/>
              <a:t>de Administración y </a:t>
            </a:r>
            <a:r>
              <a:rPr lang="es-VE" dirty="0" smtClean="0"/>
              <a:t>Gerencia</a:t>
            </a:r>
            <a:r>
              <a:rPr lang="es-VE" dirty="0" smtClean="0"/>
              <a:t> </a:t>
            </a:r>
            <a:r>
              <a:rPr lang="es-VE" dirty="0" smtClean="0"/>
              <a:t>de Tesorería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opcion coordiandor.fw.png"/>
          <p:cNvPicPr>
            <a:picLocks noChangeAspect="1"/>
          </p:cNvPicPr>
          <p:nvPr/>
        </p:nvPicPr>
        <p:blipFill>
          <a:blip r:embed="rId3" cstate="print"/>
          <a:srcRect b="34282"/>
          <a:stretch>
            <a:fillRect/>
          </a:stretch>
        </p:blipFill>
        <p:spPr>
          <a:xfrm>
            <a:off x="0" y="0"/>
            <a:ext cx="12179300" cy="709585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517618" y="1781155"/>
            <a:ext cx="2816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>
                <a:solidFill>
                  <a:schemeClr val="bg1">
                    <a:lumMod val="50000"/>
                  </a:schemeClr>
                </a:solidFill>
              </a:rPr>
              <a:t>Listado de Proyectos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1446177" y="2352659"/>
          <a:ext cx="10572827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4"/>
                <a:gridCol w="857256"/>
                <a:gridCol w="714380"/>
                <a:gridCol w="642942"/>
                <a:gridCol w="1071570"/>
                <a:gridCol w="928693"/>
                <a:gridCol w="785818"/>
                <a:gridCol w="785818"/>
                <a:gridCol w="714380"/>
                <a:gridCol w="1000132"/>
                <a:gridCol w="785818"/>
                <a:gridCol w="896776"/>
                <a:gridCol w="674860"/>
              </a:tblGrid>
              <a:tr h="142875"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Fecha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Cotización</a:t>
                      </a:r>
                    </a:p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 #1</a:t>
                      </a:r>
                      <a:endParaRPr lang="es-VE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Cotización #2</a:t>
                      </a:r>
                      <a:endParaRPr lang="es-VE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N° de</a:t>
                      </a:r>
                    </a:p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 Contrato</a:t>
                      </a:r>
                      <a:endParaRPr lang="es-VE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Monto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VE" sz="900" baseline="0" dirty="0" err="1" smtClean="0">
                          <a:solidFill>
                            <a:schemeClr val="tx1"/>
                          </a:solidFill>
                        </a:rPr>
                        <a:t>Bf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 (Cotización #1)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Monto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VE" sz="900" baseline="0" dirty="0" err="1" smtClean="0">
                          <a:solidFill>
                            <a:schemeClr val="tx1"/>
                          </a:solidFill>
                        </a:rPr>
                        <a:t>Bf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 (Cotización #1)</a:t>
                      </a:r>
                      <a:endParaRPr 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Monto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VE" sz="900" baseline="0" dirty="0" err="1" smtClean="0">
                          <a:solidFill>
                            <a:schemeClr val="tx1"/>
                          </a:solidFill>
                        </a:rPr>
                        <a:t>Bsf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Contrato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Bs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Estimados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Bs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Aprobados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Monto 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a pagar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Diferencia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 a Pagar 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>
                          <a:solidFill>
                            <a:schemeClr val="tx1"/>
                          </a:solidFill>
                        </a:rPr>
                        <a:t>Fecha Estimada</a:t>
                      </a:r>
                      <a:r>
                        <a:rPr lang="es-VE" sz="900" baseline="0" dirty="0" smtClean="0">
                          <a:solidFill>
                            <a:schemeClr val="tx1"/>
                          </a:solidFill>
                        </a:rPr>
                        <a:t> de  Pago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Instalador</a:t>
                      </a:r>
                      <a:endParaRPr lang="en-US" sz="900" dirty="0"/>
                    </a:p>
                  </a:txBody>
                  <a:tcPr/>
                </a:tc>
              </a:tr>
              <a:tr h="571505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Monto Asignado</a:t>
                      </a:r>
                      <a:r>
                        <a:rPr lang="es-VE" sz="900" baseline="0" dirty="0" smtClean="0"/>
                        <a:t> por el Coordinador</a:t>
                      </a:r>
                      <a:endParaRPr lang="en-US" sz="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78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900" dirty="0" smtClean="0"/>
                        <a:t>Monto Aprobado</a:t>
                      </a:r>
                      <a:r>
                        <a:rPr lang="es-VE" sz="900" baseline="0" dirty="0" smtClean="0"/>
                        <a:t> por el Gerente</a:t>
                      </a:r>
                      <a:endParaRPr lang="en-US" sz="900" dirty="0" smtClean="0"/>
                    </a:p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Monto</a:t>
                      </a:r>
                      <a:r>
                        <a:rPr lang="es-VE" sz="900" baseline="0" dirty="0" smtClean="0"/>
                        <a:t> asignado por la Gerencia de Administración</a:t>
                      </a:r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Cálculo</a:t>
                      </a:r>
                      <a:r>
                        <a:rPr lang="es-VE" sz="900" baseline="0" dirty="0" smtClean="0"/>
                        <a:t> realizado por el Sistema Automáticamente</a:t>
                      </a:r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900" dirty="0" smtClean="0"/>
                        <a:t>DD/MM/AAAA</a:t>
                      </a:r>
                      <a:r>
                        <a:rPr lang="es-VE" sz="900" baseline="0" dirty="0" smtClean="0"/>
                        <a:t> asignado por Administración</a:t>
                      </a:r>
                      <a:endParaRPr lang="en-US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VE" sz="900" dirty="0" smtClean="0"/>
                    </a:p>
                    <a:p>
                      <a:pPr algn="ctr"/>
                      <a:r>
                        <a:rPr lang="es-VE" sz="900" u="sng" baseline="0" dirty="0" smtClean="0"/>
                        <a:t>Instalador </a:t>
                      </a:r>
                      <a:endParaRPr lang="en-US" sz="900" u="sn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14 Rectángulo redondeado"/>
          <p:cNvSpPr/>
          <p:nvPr/>
        </p:nvSpPr>
        <p:spPr>
          <a:xfrm>
            <a:off x="88858" y="1709717"/>
            <a:ext cx="100013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Listado de Proyectos</a:t>
            </a:r>
            <a:endParaRPr lang="en-US" sz="1100" dirty="0"/>
          </a:p>
        </p:txBody>
      </p:sp>
      <p:sp>
        <p:nvSpPr>
          <p:cNvPr id="2050" name="AutoShape 2" descr="data:image/jpeg;base64,/9j/4AAQSkZJRgABAQAAAQABAAD/2wCEAAkGBggGBQkIBwgUCQkKDRYOGAwMDR8TFBwWIyghICYoHh4jJTIqHDAkJSQeKz8iLzMpNjI4HB49PzwrOSs3OCsBCQoKDQsNGQ4OGTUkHiQqNTU1NTU1NTU1NTU1MTU1NTQyNDU0NSk1MDUsKTQ0LTI2LDQvNDYsNDIrNCosNS4tNP/AABEIAEAAQAMBIgACEQEDEQH/xAAcAAADAAIDAQAAAAAAAAAAAAAFBgcABAECAwj/xAAzEAABAwMCAwUHAwUAAAAAAAABAgMRAAQFBhITITFBYXGBkQcUIjJRobHB4fAVIzNDkv/EABgBAAMBAQAAAAAAAAAAAAAAAAACBAEF/8QAIREAAgIBAwUBAAAAAAAAAAAAAQIAAxETITEEBVFxgUH/2gAMAwEAAhEDEQA/ALgpQQkqUdqQJk0Dd1da7iLO3cvEj/Y2EpR5FRE+ImtHXmSLDVrYhUIuCpax9Upjl5kj0r1wGIvGb5ZyNoAzwyBuKVCZHYCeyasSpBXqP8Ekstc2adf0wHrP2mv4axbTjsctFw7I4tykFtP/ACSFHumphf66z2SWVXGXd5mdrbnDA8kxVT1JhrksXyru0HuClkTuTG0mBAmR1HhUNvrF23vnmWSHeGsphJ+L060t1KqodDtNptZmKON4fsNdZ7GrCrfLu8jO1xziA+Spqp+z32mDU9x/TcmhLOQCdyVI5IWB1gdhH0/ghDds8pxKXf7ZUYCfmWT3JHM0UwbruH1viCkLadTeNJKXU7VCSAfUE/epZVPqGsrKyiESvabjH3sYxkLZG82hUFAddhjn5ED1oXonX9xf5l1vOZNDduGCoF7Y0N8p7YHZPKqQpIUkpUJB5QaUMp7LtP5B9b+xdoVcyGFhKfQgxXQpvqNWlcPR8SK2mwWalZ9iJeodb5LIZG+xzd2LizVcKQlDaEkFIV8MKAk9BznnRZnROHyOJt0ZW0S5cpRzcTyVJMnn51vu6TwWBtwvGIU7cpVPFcVuMfj0rq3ewOtcnu3cFUrTUuFG+fJlnQdKTmyw5PHqdsVpPBYA77CySl2I4iviV6mgmX0s7nvaPhbpljc0yoOOODoNhlM/ejS76R1o7pm4YZZcU6ra44rqrpFczpbWuu2/OZfcqom8Y6yuAQRIMg9ormuzIZlKmpcosZI2yFfA2kSO88/xFNdTPJXnvGYunJkKdVHhMD7U6DJiOcCbyHS6IUeRognTzeQtkPtK2KPIx9aCsu00acuN9q6iflVPrWX1JauHGZlTsjbGaKtOt2Fst91W9Q5CfrWip0tCEnkKO6juNlq0ifmVPpSu89RRUlS4QYha7O25h3TeUWckLZavgcSYE9o5/iaaqmuNvPd8xauTAS6mfCYNUqtcYM1DkTq6vhtLV12gmo21clRknmaspEiDSXmNAhx9b2Pc4e4zsiR+1CMBzB1J4i21cd9NOknt6bru2frS85pXK25/xhXgaPaYt3cdbvi7SW1rUIHXkPCnYgiIoIM9NWvbE2vfv/SlZ2576ZdT27uRt2BaJLi0KMjpyPjQJvSuVfMcMJ8TQpAEGBJgt25KTIMEVYml72kK6bgDSZh9BBt9D2Qc4m0zsiB+9OgECBSOwPEdFI5n/9k="/>
          <p:cNvSpPr>
            <a:spLocks noChangeAspect="1" noChangeArrowheads="1"/>
          </p:cNvSpPr>
          <p:nvPr/>
        </p:nvSpPr>
        <p:spPr bwMode="auto">
          <a:xfrm>
            <a:off x="155575" y="-2889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9" descr="Resultado de imagen para icono agregar regist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24 Rectángulo redondeado"/>
          <p:cNvSpPr/>
          <p:nvPr/>
        </p:nvSpPr>
        <p:spPr>
          <a:xfrm>
            <a:off x="88858" y="2352659"/>
            <a:ext cx="100013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/>
              <a:t>Consultar</a:t>
            </a:r>
            <a:endParaRPr lang="en-US" sz="11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160296" y="781023"/>
            <a:ext cx="253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800" b="1" dirty="0" smtClean="0"/>
              <a:t>Usuario:  Administración</a:t>
            </a:r>
            <a:endParaRPr lang="en-US" sz="1800" b="1" dirty="0"/>
          </a:p>
        </p:txBody>
      </p:sp>
      <p:pic>
        <p:nvPicPr>
          <p:cNvPr id="23" name="Picture 2" descr="https://encrypted-tbn0.gstatic.com/images?q=tbn:ANd9GcT1lLQdlYUHySef0CCb6TcUQjhLmG5ba_WgSjTr909ccHL8gVj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9716" y="4281485"/>
            <a:ext cx="428628" cy="424360"/>
          </a:xfrm>
          <a:prstGeom prst="rect">
            <a:avLst/>
          </a:prstGeom>
          <a:noFill/>
        </p:spPr>
      </p:pic>
      <p:sp>
        <p:nvSpPr>
          <p:cNvPr id="24" name="23 CuadroTexto"/>
          <p:cNvSpPr txBox="1"/>
          <p:nvPr/>
        </p:nvSpPr>
        <p:spPr>
          <a:xfrm>
            <a:off x="1517618" y="4067171"/>
            <a:ext cx="2266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dirty="0" smtClean="0">
                <a:solidFill>
                  <a:schemeClr val="bg1">
                    <a:lumMod val="50000"/>
                  </a:schemeClr>
                </a:solidFill>
              </a:rPr>
              <a:t>Calendario Mensual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6" name="25 Tabla"/>
          <p:cNvGraphicFramePr>
            <a:graphicFrameLocks noGrp="1"/>
          </p:cNvGraphicFramePr>
          <p:nvPr/>
        </p:nvGraphicFramePr>
        <p:xfrm>
          <a:off x="1517618" y="5067303"/>
          <a:ext cx="10287071" cy="377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49"/>
                <a:gridCol w="1479787"/>
                <a:gridCol w="1479787"/>
                <a:gridCol w="1479787"/>
                <a:gridCol w="1479787"/>
                <a:gridCol w="1479787"/>
                <a:gridCol w="1479787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000" dirty="0" smtClean="0"/>
                        <a:t>Lunes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000" dirty="0" smtClean="0"/>
                        <a:t>Martes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000" dirty="0" smtClean="0"/>
                        <a:t>Miércoles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000" dirty="0" smtClean="0"/>
                        <a:t>Jueves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000" dirty="0" smtClean="0"/>
                        <a:t>Viernes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000" dirty="0" smtClean="0"/>
                        <a:t>Sábado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000" dirty="0" smtClean="0"/>
                        <a:t>Domingo</a:t>
                      </a:r>
                      <a:endParaRPr lang="en-US" sz="1000" dirty="0"/>
                    </a:p>
                  </a:txBody>
                  <a:tcPr/>
                </a:tc>
              </a:tr>
              <a:tr h="459454"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1  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   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2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3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4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5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6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5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</a:tr>
              <a:tr h="459454"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6 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7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8</a:t>
                      </a:r>
                      <a:br>
                        <a:rPr lang="es-VE" sz="1000" dirty="0" smtClean="0"/>
                      </a:br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9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10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11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12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</a:tr>
              <a:tr h="459454"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13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14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15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16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17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18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19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</a:tr>
              <a:tr h="459454"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20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21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22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23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24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25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000" dirty="0" smtClean="0"/>
                        <a:t>26</a:t>
                      </a:r>
                    </a:p>
                    <a:p>
                      <a:pPr algn="l"/>
                      <a:r>
                        <a:rPr lang="es-VE" sz="1000" dirty="0" smtClean="0"/>
                        <a:t>Monto  Estimado Total:</a:t>
                      </a:r>
                    </a:p>
                    <a:p>
                      <a:pPr algn="l"/>
                      <a:endParaRPr lang="es-VE" sz="1000" dirty="0" smtClean="0"/>
                    </a:p>
                    <a:p>
                      <a:pPr algn="l"/>
                      <a:r>
                        <a:rPr lang="es-VE" sz="1000" dirty="0" smtClean="0"/>
                        <a:t>Monto</a:t>
                      </a:r>
                      <a:r>
                        <a:rPr lang="es-VE" sz="1000" baseline="0" dirty="0" smtClean="0"/>
                        <a:t> Aprobado por Pagar: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28 Tabla"/>
          <p:cNvGraphicFramePr>
            <a:graphicFrameLocks noGrp="1"/>
          </p:cNvGraphicFramePr>
          <p:nvPr/>
        </p:nvGraphicFramePr>
        <p:xfrm>
          <a:off x="1517618" y="4517709"/>
          <a:ext cx="221457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289"/>
                <a:gridCol w="1107289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es-VE" sz="1600" dirty="0" smtClean="0"/>
                        <a:t>Mes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 smtClean="0"/>
                        <a:t>Año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 descr="https://encrypted-tbn2.gstatic.com/images?q=tbn:ANd9GcQmMBrdiMe7Dm2DHEBPTBgLvPMOI2QZ526_WICsqJV3flwnNrx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-822325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766</Words>
  <Application>Microsoft Office PowerPoint</Application>
  <PresentationFormat>Doble carta (432 x 279 mm)</PresentationFormat>
  <Paragraphs>307</Paragraphs>
  <Slides>11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USUARIO: LIDER DE PROYECTOS</vt:lpstr>
      <vt:lpstr>Diapositiva 3</vt:lpstr>
      <vt:lpstr>USUARIO: Coordinador de PMO</vt:lpstr>
      <vt:lpstr>Diapositiva 5</vt:lpstr>
      <vt:lpstr>USUARIO: Gerente de Operaciones</vt:lpstr>
      <vt:lpstr>Diapositiva 7</vt:lpstr>
      <vt:lpstr>USUARIO: Gerencia de Administración y Gerencia de Tesorería</vt:lpstr>
      <vt:lpstr>Diapositiva 9</vt:lpstr>
      <vt:lpstr>Ventana del Instalador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Solmary</dc:creator>
  <cp:lastModifiedBy>Solmary</cp:lastModifiedBy>
  <cp:revision>216</cp:revision>
  <dcterms:created xsi:type="dcterms:W3CDTF">2015-03-31T15:05:55Z</dcterms:created>
  <dcterms:modified xsi:type="dcterms:W3CDTF">2015-04-23T21:07:15Z</dcterms:modified>
</cp:coreProperties>
</file>