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8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9.xml" ContentType="application/vnd.openxmlformats-officedocument.presentationml.notesSlide+xml"/>
  <Override PartName="/ppt/tags/tag172.xml" ContentType="application/vnd.openxmlformats-officedocument.presentationml.tags+xml"/>
  <Override PartName="/ppt/notesSlides/notesSlide10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1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2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3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2"/>
  </p:sldMasterIdLst>
  <p:notesMasterIdLst>
    <p:notesMasterId r:id="rId58"/>
  </p:notesMasterIdLst>
  <p:handoutMasterIdLst>
    <p:handoutMasterId r:id="rId59"/>
  </p:handoutMasterIdLst>
  <p:sldIdLst>
    <p:sldId id="256" r:id="rId13"/>
    <p:sldId id="318" r:id="rId14"/>
    <p:sldId id="296" r:id="rId15"/>
    <p:sldId id="297" r:id="rId16"/>
    <p:sldId id="312" r:id="rId17"/>
    <p:sldId id="293" r:id="rId18"/>
    <p:sldId id="305" r:id="rId19"/>
    <p:sldId id="313" r:id="rId20"/>
    <p:sldId id="298" r:id="rId21"/>
    <p:sldId id="283" r:id="rId22"/>
    <p:sldId id="314" r:id="rId23"/>
    <p:sldId id="315" r:id="rId24"/>
    <p:sldId id="299" r:id="rId25"/>
    <p:sldId id="306" r:id="rId26"/>
    <p:sldId id="300" r:id="rId27"/>
    <p:sldId id="316" r:id="rId28"/>
    <p:sldId id="301" r:id="rId29"/>
    <p:sldId id="281" r:id="rId30"/>
    <p:sldId id="302" r:id="rId31"/>
    <p:sldId id="308" r:id="rId32"/>
    <p:sldId id="285" r:id="rId33"/>
    <p:sldId id="303" r:id="rId34"/>
    <p:sldId id="287" r:id="rId35"/>
    <p:sldId id="288" r:id="rId36"/>
    <p:sldId id="311" r:id="rId37"/>
    <p:sldId id="289" r:id="rId38"/>
    <p:sldId id="290" r:id="rId39"/>
    <p:sldId id="310" r:id="rId40"/>
    <p:sldId id="282" r:id="rId41"/>
    <p:sldId id="304" r:id="rId42"/>
    <p:sldId id="272" r:id="rId43"/>
    <p:sldId id="271" r:id="rId44"/>
    <p:sldId id="273" r:id="rId45"/>
    <p:sldId id="319" r:id="rId46"/>
    <p:sldId id="274" r:id="rId47"/>
    <p:sldId id="275" r:id="rId48"/>
    <p:sldId id="276" r:id="rId49"/>
    <p:sldId id="317" r:id="rId50"/>
    <p:sldId id="321" r:id="rId51"/>
    <p:sldId id="322" r:id="rId52"/>
    <p:sldId id="320" r:id="rId53"/>
    <p:sldId id="278" r:id="rId54"/>
    <p:sldId id="279" r:id="rId55"/>
    <p:sldId id="280" r:id="rId56"/>
    <p:sldId id="267" r:id="rId57"/>
  </p:sldIdLst>
  <p:sldSz cx="9144000" cy="5143500" type="screen16x9"/>
  <p:notesSz cx="6797675" cy="9926638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7" autoAdjust="0"/>
    <p:restoredTop sz="92781" autoAdjust="0"/>
  </p:normalViewPr>
  <p:slideViewPr>
    <p:cSldViewPr snapToGrid="0" showGuides="1">
      <p:cViewPr varScale="1">
        <p:scale>
          <a:sx n="107" d="100"/>
          <a:sy n="107" d="100"/>
        </p:scale>
        <p:origin x="-259" y="-77"/>
      </p:cViewPr>
      <p:guideLst>
        <p:guide orient="horz" pos="2811"/>
        <p:guide orient="horz" pos="770"/>
        <p:guide orient="horz" pos="432"/>
        <p:guide orient="horz" pos="191"/>
        <p:guide orient="horz" pos="2981"/>
        <p:guide pos="5538"/>
        <p:guide pos="222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8" Type="http://schemas.openxmlformats.org/officeDocument/2006/relationships/customXml" Target="../customXml/item8.xml"/><Relationship Id="rId51" Type="http://schemas.openxmlformats.org/officeDocument/2006/relationships/slide" Target="slides/slide39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763" y="930275"/>
            <a:ext cx="7061201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46110" indent="-146110" algn="l" defTabSz="779252" rtl="0" eaLnBrk="1" latinLnBrk="0" hangingPunct="1"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04396" indent="-146110" algn="l" defTabSz="779252" rtl="0" eaLnBrk="1" latinLnBrk="0" hangingPunct="1"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681" indent="-146110" algn="l" defTabSz="779252" rtl="0" eaLnBrk="1" latinLnBrk="0" hangingPunct="1"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15555" indent="-146110" algn="l" defTabSz="779252" rtl="0" eaLnBrk="1" latinLnBrk="0" hangingPunct="1"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67076" indent="-146110" algn="l" defTabSz="779252" rtl="0" eaLnBrk="1" latinLnBrk="0" hangingPunct="1"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0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0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BF21C-939F-4C2C-823F-9A787792C65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9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2571750"/>
            <a:ext cx="9144000" cy="2571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164119" y="2825285"/>
            <a:ext cx="7396009" cy="1146855"/>
          </a:xfrm>
        </p:spPr>
        <p:txBody>
          <a:bodyPr anchor="b">
            <a:normAutofit/>
          </a:bodyPr>
          <a:lstStyle>
            <a:lvl1pPr algn="l"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64119" y="4035532"/>
            <a:ext cx="7396009" cy="6118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700">
                <a:solidFill>
                  <a:schemeClr val="accent2"/>
                </a:solidFill>
              </a:defRPr>
            </a:lvl1pPr>
            <a:lvl2pPr marL="389626" indent="0" algn="ctr">
              <a:buNone/>
              <a:defRPr sz="1700"/>
            </a:lvl2pPr>
            <a:lvl3pPr marL="779252" indent="0" algn="ctr">
              <a:buNone/>
              <a:defRPr sz="1500"/>
            </a:lvl3pPr>
            <a:lvl4pPr marL="1168878" indent="0" algn="ctr">
              <a:buNone/>
              <a:defRPr sz="1400"/>
            </a:lvl4pPr>
            <a:lvl5pPr marL="1558503" indent="0" algn="ctr">
              <a:buNone/>
              <a:defRPr sz="1400"/>
            </a:lvl5pPr>
            <a:lvl6pPr marL="1948129" indent="0" algn="ctr">
              <a:buNone/>
              <a:defRPr sz="1400"/>
            </a:lvl6pPr>
            <a:lvl7pPr marL="2337755" indent="0" algn="ctr">
              <a:buNone/>
              <a:defRPr sz="1400"/>
            </a:lvl7pPr>
            <a:lvl8pPr marL="2727381" indent="0" algn="ctr">
              <a:buNone/>
              <a:defRPr sz="1400"/>
            </a:lvl8pPr>
            <a:lvl9pPr marL="3117007" indent="0" algn="ctr">
              <a:buNone/>
              <a:defRPr sz="14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161997" y="1909436"/>
            <a:ext cx="1630311" cy="1324628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975014" y="400885"/>
            <a:ext cx="5320996" cy="372250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spc="43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200" spc="43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200" spc="43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200" spc="43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200" spc="43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200" spc="43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200" i="1" spc="43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1691" y="100710"/>
            <a:ext cx="6881267" cy="20716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  <a:lvl2pPr marL="389626" indent="0">
              <a:buNone/>
              <a:defRPr>
                <a:solidFill>
                  <a:schemeClr val="accent6"/>
                </a:solidFill>
              </a:defRPr>
            </a:lvl2pPr>
            <a:lvl3pPr marL="779252" indent="0">
              <a:buNone/>
              <a:defRPr>
                <a:solidFill>
                  <a:schemeClr val="accent6"/>
                </a:solidFill>
              </a:defRPr>
            </a:lvl3pPr>
            <a:lvl4pPr marL="1168878" indent="0">
              <a:buNone/>
              <a:defRPr>
                <a:solidFill>
                  <a:schemeClr val="accent6"/>
                </a:solidFill>
              </a:defRPr>
            </a:lvl4pPr>
            <a:lvl5pPr marL="1558503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1691" y="4462464"/>
            <a:ext cx="6880643" cy="277843"/>
          </a:xfrm>
          <a:prstGeom prst="rect">
            <a:avLst/>
          </a:prstGeom>
        </p:spPr>
        <p:txBody>
          <a:bodyPr anchor="b">
            <a:noAutofit/>
          </a:bodyPr>
          <a:lstStyle>
            <a:lvl1pPr marL="154227" indent="-154227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700" baseline="0">
                <a:solidFill>
                  <a:schemeClr val="tx2"/>
                </a:solidFill>
              </a:defRPr>
            </a:lvl1pPr>
            <a:lvl2pPr marL="389626" indent="0">
              <a:buNone/>
              <a:defRPr sz="700">
                <a:solidFill>
                  <a:schemeClr val="tx2"/>
                </a:solidFill>
              </a:defRPr>
            </a:lvl2pPr>
            <a:lvl3pPr marL="779252" indent="0">
              <a:buNone/>
              <a:defRPr sz="700">
                <a:solidFill>
                  <a:schemeClr val="tx2"/>
                </a:solidFill>
              </a:defRPr>
            </a:lvl3pPr>
            <a:lvl4pPr marL="1168878" indent="0">
              <a:buNone/>
              <a:defRPr sz="700">
                <a:solidFill>
                  <a:schemeClr val="tx2"/>
                </a:solidFill>
              </a:defRPr>
            </a:lvl4pPr>
            <a:lvl5pPr marL="1558503" indent="0">
              <a:buNone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45831" y="1225153"/>
            <a:ext cx="8446477" cy="32373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7723162" y="183051"/>
            <a:ext cx="1069146" cy="272377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44366" y="1225154"/>
            <a:ext cx="4071209" cy="32373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55720" y="1225154"/>
            <a:ext cx="4029699" cy="32373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1691" y="100710"/>
            <a:ext cx="6881267" cy="20716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  <a:lvl2pPr marL="389626" indent="0">
              <a:buNone/>
              <a:defRPr>
                <a:solidFill>
                  <a:schemeClr val="accent6"/>
                </a:solidFill>
              </a:defRPr>
            </a:lvl2pPr>
            <a:lvl3pPr marL="779252" indent="0">
              <a:buNone/>
              <a:defRPr>
                <a:solidFill>
                  <a:schemeClr val="accent6"/>
                </a:solidFill>
              </a:defRPr>
            </a:lvl3pPr>
            <a:lvl4pPr marL="1168878" indent="0">
              <a:buNone/>
              <a:defRPr>
                <a:solidFill>
                  <a:schemeClr val="accent6"/>
                </a:solidFill>
              </a:defRPr>
            </a:lvl4pPr>
            <a:lvl5pPr marL="1558503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1691" y="4462464"/>
            <a:ext cx="6880643" cy="277843"/>
          </a:xfrm>
          <a:prstGeom prst="rect">
            <a:avLst/>
          </a:prstGeom>
        </p:spPr>
        <p:txBody>
          <a:bodyPr anchor="b">
            <a:noAutofit/>
          </a:bodyPr>
          <a:lstStyle>
            <a:lvl1pPr marL="154227" indent="-154227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700" baseline="0">
                <a:solidFill>
                  <a:schemeClr val="tx2"/>
                </a:solidFill>
              </a:defRPr>
            </a:lvl1pPr>
            <a:lvl2pPr marL="389626" indent="0">
              <a:buNone/>
              <a:defRPr sz="700">
                <a:solidFill>
                  <a:schemeClr val="tx2"/>
                </a:solidFill>
              </a:defRPr>
            </a:lvl2pPr>
            <a:lvl3pPr marL="779252" indent="0">
              <a:buNone/>
              <a:defRPr sz="700">
                <a:solidFill>
                  <a:schemeClr val="tx2"/>
                </a:solidFill>
              </a:defRPr>
            </a:lvl3pPr>
            <a:lvl4pPr marL="1168878" indent="0">
              <a:buNone/>
              <a:defRPr sz="700">
                <a:solidFill>
                  <a:schemeClr val="tx2"/>
                </a:solidFill>
              </a:defRPr>
            </a:lvl4pPr>
            <a:lvl5pPr marL="1558503" indent="0">
              <a:buNone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7723162" y="183051"/>
            <a:ext cx="1069146" cy="272377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1691" y="100710"/>
            <a:ext cx="6881267" cy="20716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  <a:lvl2pPr marL="389626" indent="0">
              <a:buNone/>
              <a:defRPr>
                <a:solidFill>
                  <a:schemeClr val="accent6"/>
                </a:solidFill>
              </a:defRPr>
            </a:lvl2pPr>
            <a:lvl3pPr marL="779252" indent="0">
              <a:buNone/>
              <a:defRPr>
                <a:solidFill>
                  <a:schemeClr val="accent6"/>
                </a:solidFill>
              </a:defRPr>
            </a:lvl3pPr>
            <a:lvl4pPr marL="1168878" indent="0">
              <a:buNone/>
              <a:defRPr>
                <a:solidFill>
                  <a:schemeClr val="accent6"/>
                </a:solidFill>
              </a:defRPr>
            </a:lvl4pPr>
            <a:lvl5pPr marL="1558503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1691" y="4462464"/>
            <a:ext cx="6880643" cy="277843"/>
          </a:xfrm>
          <a:prstGeom prst="rect">
            <a:avLst/>
          </a:prstGeom>
        </p:spPr>
        <p:txBody>
          <a:bodyPr anchor="b">
            <a:noAutofit/>
          </a:bodyPr>
          <a:lstStyle>
            <a:lvl1pPr marL="154227" indent="-154227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700" baseline="0">
                <a:solidFill>
                  <a:schemeClr val="tx2"/>
                </a:solidFill>
              </a:defRPr>
            </a:lvl1pPr>
            <a:lvl2pPr marL="389626" indent="0">
              <a:buNone/>
              <a:defRPr sz="700">
                <a:solidFill>
                  <a:schemeClr val="tx2"/>
                </a:solidFill>
              </a:defRPr>
            </a:lvl2pPr>
            <a:lvl3pPr marL="779252" indent="0">
              <a:buNone/>
              <a:defRPr sz="700">
                <a:solidFill>
                  <a:schemeClr val="tx2"/>
                </a:solidFill>
              </a:defRPr>
            </a:lvl3pPr>
            <a:lvl4pPr marL="1168878" indent="0">
              <a:buNone/>
              <a:defRPr sz="700">
                <a:solidFill>
                  <a:schemeClr val="tx2"/>
                </a:solidFill>
              </a:defRPr>
            </a:lvl4pPr>
            <a:lvl5pPr marL="1558503" indent="0">
              <a:buNone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7723162" y="183051"/>
            <a:ext cx="1069146" cy="272377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4866554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7723162" y="183051"/>
            <a:ext cx="1069146" cy="272377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7723162" y="183051"/>
            <a:ext cx="1069146" cy="272377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48542"/>
            <a:ext cx="9144000" cy="39178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1691" y="100710"/>
            <a:ext cx="6881267" cy="20716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  <a:lvl2pPr marL="389626" indent="0">
              <a:buNone/>
              <a:defRPr>
                <a:solidFill>
                  <a:schemeClr val="accent6"/>
                </a:solidFill>
              </a:defRPr>
            </a:lvl2pPr>
            <a:lvl3pPr marL="779252" indent="0">
              <a:buNone/>
              <a:defRPr>
                <a:solidFill>
                  <a:schemeClr val="accent6"/>
                </a:solidFill>
              </a:defRPr>
            </a:lvl3pPr>
            <a:lvl4pPr marL="1168878" indent="0">
              <a:buNone/>
              <a:defRPr>
                <a:solidFill>
                  <a:schemeClr val="accent6"/>
                </a:solidFill>
              </a:defRPr>
            </a:lvl4pPr>
            <a:lvl5pPr marL="1558503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144000" cy="2571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325931" y="2078672"/>
            <a:ext cx="3451297" cy="36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161997" y="1909436"/>
            <a:ext cx="1630311" cy="1324628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75014" y="4172785"/>
            <a:ext cx="5320996" cy="372250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spc="43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200" spc="43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200" spc="43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200" spc="43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200" spc="43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200" spc="43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200" i="1" spc="43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144000" cy="2571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163516" y="465536"/>
            <a:ext cx="611327" cy="63832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163516" y="1405909"/>
            <a:ext cx="611327" cy="63832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161997" y="1909436"/>
            <a:ext cx="1630311" cy="1324628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975014" y="4172785"/>
            <a:ext cx="5320996" cy="372250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spc="43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200" spc="43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200" spc="43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200" spc="43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200" spc="43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200" spc="43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200" i="1" spc="43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1691" y="309563"/>
            <a:ext cx="6880643" cy="6293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1691" y="4931839"/>
            <a:ext cx="6880643" cy="1025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Oktober 2015 | Elastic stream processing with Apache Storm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51692" y="-27432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8792308" y="-27432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51692" y="518570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8792308" y="518570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193703" y="4335854"/>
            <a:ext cx="0" cy="25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193703" y="1089110"/>
            <a:ext cx="0" cy="25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9350687" y="4335854"/>
            <a:ext cx="0" cy="25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9350687" y="1089110"/>
            <a:ext cx="0" cy="25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4866554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59678" y="4931839"/>
            <a:ext cx="432630" cy="10250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958434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44366" y="1225155"/>
            <a:ext cx="8447942" cy="3237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779252" rtl="0" eaLnBrk="1" latinLnBrk="0" hangingPunct="1">
        <a:lnSpc>
          <a:spcPct val="90000"/>
        </a:lnSpc>
        <a:spcBef>
          <a:spcPct val="0"/>
        </a:spcBef>
        <a:buNone/>
        <a:defRPr sz="1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516" marR="0" indent="-243516" algn="l" defTabSz="779252" rtl="0" eaLnBrk="1" fontAlgn="auto" latinLnBrk="0" hangingPunct="1">
        <a:lnSpc>
          <a:spcPct val="100000"/>
        </a:lnSpc>
        <a:spcBef>
          <a:spcPts val="511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88386" marR="0" indent="-243516" algn="l" defTabSz="77925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marR="0" indent="-214754" algn="l" defTabSz="77925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89697" marR="0" indent="-214754" algn="l" defTabSz="77925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04451" marR="0" indent="-214754" algn="l" defTabSz="77925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4="http://schemas.microsoft.com/office/powerpoint/2010/main" xmlns="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1" Type="http://schemas.openxmlformats.org/officeDocument/2006/relationships/customXml" Target="../../customXml/item4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notesSlide" Target="../notesSlides/notesSlide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26" Type="http://schemas.openxmlformats.org/officeDocument/2006/relationships/tags" Target="../tags/tag140.xml"/><Relationship Id="rId3" Type="http://schemas.openxmlformats.org/officeDocument/2006/relationships/tags" Target="../tags/tag117.xml"/><Relationship Id="rId21" Type="http://schemas.openxmlformats.org/officeDocument/2006/relationships/tags" Target="../tags/tag135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tags" Target="../tags/tag139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29" Type="http://schemas.openxmlformats.org/officeDocument/2006/relationships/tags" Target="../tags/tag143.xml"/><Relationship Id="rId1" Type="http://schemas.openxmlformats.org/officeDocument/2006/relationships/customXml" Target="../../customXml/item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tags" Target="../tags/tag138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tags" Target="../tags/tag137.xml"/><Relationship Id="rId28" Type="http://schemas.openxmlformats.org/officeDocument/2006/relationships/tags" Target="../tags/tag142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31" Type="http://schemas.openxmlformats.org/officeDocument/2006/relationships/notesSlide" Target="../notesSlides/notesSlide8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tags" Target="../tags/tag136.xml"/><Relationship Id="rId27" Type="http://schemas.openxmlformats.org/officeDocument/2006/relationships/tags" Target="../tags/tag141.xml"/><Relationship Id="rId30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tags" Target="../tags/tag168.xml"/><Relationship Id="rId3" Type="http://schemas.openxmlformats.org/officeDocument/2006/relationships/tags" Target="../tags/tag145.xml"/><Relationship Id="rId21" Type="http://schemas.openxmlformats.org/officeDocument/2006/relationships/tags" Target="../tags/tag163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0" Type="http://schemas.openxmlformats.org/officeDocument/2006/relationships/tags" Target="../tags/tag162.xml"/><Relationship Id="rId29" Type="http://schemas.openxmlformats.org/officeDocument/2006/relationships/tags" Target="../tags/tag171.xml"/><Relationship Id="rId1" Type="http://schemas.openxmlformats.org/officeDocument/2006/relationships/customXml" Target="../../customXml/item6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tags" Target="../tags/tag200.xml"/><Relationship Id="rId1" Type="http://schemas.openxmlformats.org/officeDocument/2006/relationships/customXml" Target="../../customXml/item7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31" Type="http://schemas.openxmlformats.org/officeDocument/2006/relationships/notesSlide" Target="../notesSlides/notesSlide11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tags" Target="../tags/tag228.xml"/><Relationship Id="rId1" Type="http://schemas.openxmlformats.org/officeDocument/2006/relationships/customXml" Target="../../customXml/item8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notesSlide" Target="../notesSlides/notesSlide12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tags" Target="../tags/tag256.xml"/><Relationship Id="rId1" Type="http://schemas.openxmlformats.org/officeDocument/2006/relationships/customXml" Target="../../customXml/item9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notesSlide" Target="../notesSlides/notesSlide13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penbookproject.net/thinkcs/python/english3e/tupl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tags" Target="../tags/tag25.xml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tags" Target="../tags/tag28.xml"/><Relationship Id="rId1" Type="http://schemas.openxmlformats.org/officeDocument/2006/relationships/customXml" Target="../../customXml/item1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notesSlide" Target="../notesSlides/notesSlide2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3" Type="http://schemas.openxmlformats.org/officeDocument/2006/relationships/tags" Target="../tags/tag258.xml"/><Relationship Id="rId21" Type="http://schemas.openxmlformats.org/officeDocument/2006/relationships/tags" Target="../tags/tag276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tags" Target="../tags/tag284.xml"/><Relationship Id="rId1" Type="http://schemas.openxmlformats.org/officeDocument/2006/relationships/customXml" Target="../../customXml/item10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tags" Target="../tags/tag283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31" Type="http://schemas.openxmlformats.org/officeDocument/2006/relationships/notesSlide" Target="../notesSlides/notesSlide14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tags" Target="../tags/tag282.xml"/><Relationship Id="rId30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tags" Target="../tags/tag56.xml"/><Relationship Id="rId1" Type="http://schemas.openxmlformats.org/officeDocument/2006/relationships/customXml" Target="../../customXml/item2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notesSlide" Target="../notesSlides/notesSlide3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mailto:axel.irriger@msg-systems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customXml" Target="../../customXml/item3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notesSlide" Target="../notesSlides/notesSlide6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stream processing with Apache </a:t>
            </a:r>
            <a:r>
              <a:rPr lang="en-US" dirty="0" smtClean="0"/>
              <a:t>Storm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Background and Capabilities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 Batch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a Batch </a:t>
            </a:r>
            <a:r>
              <a:rPr lang="de-DE" dirty="0" err="1" smtClean="0"/>
              <a:t>architecture</a:t>
            </a:r>
            <a:r>
              <a:rPr lang="de-DE" dirty="0" smtClean="0"/>
              <a:t>, at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,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consumed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 in </a:t>
            </a:r>
            <a:r>
              <a:rPr lang="de-DE" dirty="0" err="1" smtClean="0"/>
              <a:t>bulk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849568" y="3096220"/>
            <a:ext cx="1732085" cy="5667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Job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949340" y="3954065"/>
            <a:ext cx="1485900" cy="4786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Step</a:t>
            </a:r>
            <a:r>
              <a:rPr lang="de-DE" sz="1200" dirty="0"/>
              <a:t> 1 .. n</a:t>
            </a:r>
          </a:p>
        </p:txBody>
      </p:sp>
      <p:cxnSp>
        <p:nvCxnSpPr>
          <p:cNvPr id="11" name="Gewinkelte Verbindung 10"/>
          <p:cNvCxnSpPr>
            <a:stCxn id="8" idx="2"/>
            <a:endCxn id="9" idx="1"/>
          </p:cNvCxnSpPr>
          <p:nvPr/>
        </p:nvCxnSpPr>
        <p:spPr>
          <a:xfrm rot="16200000" flipH="1">
            <a:off x="4567264" y="3811304"/>
            <a:ext cx="530423" cy="233729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4029810" y="1154905"/>
            <a:ext cx="1371600" cy="514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Scheduler</a:t>
            </a:r>
            <a:br>
              <a:rPr lang="de-DE" sz="1200" dirty="0"/>
            </a:br>
            <a:r>
              <a:rPr lang="de-DE" sz="1200" dirty="0" err="1"/>
              <a:t>Timer</a:t>
            </a:r>
            <a:endParaRPr lang="de-DE" sz="1200" dirty="0"/>
          </a:p>
        </p:txBody>
      </p:sp>
      <p:cxnSp>
        <p:nvCxnSpPr>
          <p:cNvPr id="17" name="Gewinkelte Verbindung 16"/>
          <p:cNvCxnSpPr>
            <a:stCxn id="15" idx="2"/>
            <a:endCxn id="8" idx="0"/>
          </p:cNvCxnSpPr>
          <p:nvPr/>
        </p:nvCxnSpPr>
        <p:spPr>
          <a:xfrm rot="5400000">
            <a:off x="4002128" y="2381638"/>
            <a:ext cx="1426965" cy="11723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Magnetplattenspeicher 17"/>
          <p:cNvSpPr/>
          <p:nvPr/>
        </p:nvSpPr>
        <p:spPr>
          <a:xfrm>
            <a:off x="958361" y="2771775"/>
            <a:ext cx="1591408" cy="123408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</a:t>
            </a:r>
            <a:r>
              <a:rPr lang="de-DE" sz="1200" dirty="0" err="1"/>
              <a:t>Bulk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Input</a:t>
            </a: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7288823" y="2760166"/>
            <a:ext cx="1591408" cy="123408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</a:t>
            </a:r>
            <a:r>
              <a:rPr lang="de-DE" sz="1200" dirty="0" err="1"/>
              <a:t>Bulk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Output</a:t>
            </a:r>
          </a:p>
        </p:txBody>
      </p:sp>
      <p:cxnSp>
        <p:nvCxnSpPr>
          <p:cNvPr id="21" name="Gewinkelte Verbindung 20"/>
          <p:cNvCxnSpPr>
            <a:stCxn id="18" idx="4"/>
            <a:endCxn id="8" idx="1"/>
          </p:cNvCxnSpPr>
          <p:nvPr/>
        </p:nvCxnSpPr>
        <p:spPr>
          <a:xfrm flipV="1">
            <a:off x="2549769" y="3379589"/>
            <a:ext cx="1299799" cy="9227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8" idx="3"/>
            <a:endCxn id="19" idx="2"/>
          </p:cNvCxnSpPr>
          <p:nvPr/>
        </p:nvCxnSpPr>
        <p:spPr>
          <a:xfrm flipV="1">
            <a:off x="5581653" y="3377208"/>
            <a:ext cx="1707171" cy="2381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85800" y="1214438"/>
            <a:ext cx="2787162" cy="9501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b="1" dirty="0"/>
              <a:t>Scheduler-</a:t>
            </a:r>
            <a:r>
              <a:rPr lang="de-DE" sz="1200" b="1" dirty="0" err="1"/>
              <a:t>driven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9905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89" name="Rechteck 88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90" name="Ellipse 89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91" name="Rechteck 90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Overview of computation models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93" name="Ellipse 92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94" name="Rechteck 93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8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/>
                </a:solidFill>
              </a:rPr>
              <a:t>Online processing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 b="1">
                <a:solidFill>
                  <a:schemeClr val="tx1"/>
                </a:solidFill>
              </a:rPr>
              <a:t>10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103" name="Rechteck 102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11" name="Ellipse 110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112" name="Rechteck 111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14" name="Ellipse 113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115" name="Rechteck 114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 Batch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an Online </a:t>
            </a:r>
            <a:r>
              <a:rPr lang="de-DE" dirty="0" err="1" smtClean="0"/>
              <a:t>architecture</a:t>
            </a:r>
            <a:r>
              <a:rPr lang="de-DE" dirty="0" smtClean="0"/>
              <a:t>,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 at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at </a:t>
            </a:r>
            <a:r>
              <a:rPr lang="de-DE" dirty="0" err="1" smtClean="0"/>
              <a:t>random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849568" y="3096220"/>
            <a:ext cx="1732085" cy="5667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Service Call</a:t>
            </a:r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958361" y="2771775"/>
            <a:ext cx="1591408" cy="123408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</a:t>
            </a:r>
            <a:r>
              <a:rPr lang="de-DE" sz="1200" dirty="0" err="1"/>
              <a:t>Record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Input</a:t>
            </a: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7288823" y="2760166"/>
            <a:ext cx="1591408" cy="123408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</a:t>
            </a:r>
            <a:r>
              <a:rPr lang="de-DE" sz="1200" dirty="0" err="1"/>
              <a:t>Record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Output</a:t>
            </a:r>
          </a:p>
        </p:txBody>
      </p:sp>
      <p:cxnSp>
        <p:nvCxnSpPr>
          <p:cNvPr id="21" name="Gewinkelte Verbindung 20"/>
          <p:cNvCxnSpPr>
            <a:stCxn id="18" idx="4"/>
            <a:endCxn id="8" idx="1"/>
          </p:cNvCxnSpPr>
          <p:nvPr/>
        </p:nvCxnSpPr>
        <p:spPr>
          <a:xfrm flipV="1">
            <a:off x="2549769" y="3379589"/>
            <a:ext cx="1299799" cy="9227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8" idx="3"/>
            <a:endCxn id="19" idx="2"/>
          </p:cNvCxnSpPr>
          <p:nvPr/>
        </p:nvCxnSpPr>
        <p:spPr>
          <a:xfrm flipV="1">
            <a:off x="5581653" y="3377208"/>
            <a:ext cx="1707171" cy="2381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85800" y="1214438"/>
            <a:ext cx="2787162" cy="9501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b="1" dirty="0"/>
              <a:t>Request-</a:t>
            </a:r>
            <a:r>
              <a:rPr lang="de-DE" sz="1200" b="1" dirty="0" err="1"/>
              <a:t>driven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57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Overview of computation models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8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/>
                </a:solidFill>
              </a:rPr>
              <a:t>Stream processing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 b="1">
                <a:solidFill>
                  <a:schemeClr val="tx1"/>
                </a:solidFill>
              </a:rPr>
              <a:t>12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 Stream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a Stream </a:t>
            </a:r>
            <a:r>
              <a:rPr lang="de-DE" dirty="0" err="1" smtClean="0"/>
              <a:t>architecture</a:t>
            </a:r>
            <a:r>
              <a:rPr lang="de-DE" dirty="0" smtClean="0"/>
              <a:t>, </a:t>
            </a:r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takes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continuously</a:t>
            </a:r>
            <a:r>
              <a:rPr lang="de-DE" dirty="0" smtClean="0"/>
              <a:t> on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849568" y="3091457"/>
            <a:ext cx="1732085" cy="571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Computation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949340" y="3954065"/>
            <a:ext cx="1485900" cy="4786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Step</a:t>
            </a:r>
            <a:r>
              <a:rPr lang="de-DE" sz="1200" dirty="0"/>
              <a:t> 1 .. n</a:t>
            </a:r>
          </a:p>
        </p:txBody>
      </p:sp>
      <p:cxnSp>
        <p:nvCxnSpPr>
          <p:cNvPr id="11" name="Gewinkelte Verbindung 10"/>
          <p:cNvCxnSpPr>
            <a:stCxn id="8" idx="2"/>
            <a:endCxn id="9" idx="1"/>
          </p:cNvCxnSpPr>
          <p:nvPr/>
        </p:nvCxnSpPr>
        <p:spPr>
          <a:xfrm rot="16200000" flipH="1">
            <a:off x="4567264" y="3811304"/>
            <a:ext cx="530423" cy="233729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Magnetplattenspeicher 17"/>
          <p:cNvSpPr/>
          <p:nvPr/>
        </p:nvSpPr>
        <p:spPr>
          <a:xfrm>
            <a:off x="958361" y="2771775"/>
            <a:ext cx="1591408" cy="123408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</a:t>
            </a:r>
            <a:r>
              <a:rPr lang="de-DE" sz="1200" dirty="0" err="1"/>
              <a:t>Record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Input</a:t>
            </a: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7288823" y="2760166"/>
            <a:ext cx="1591408" cy="123408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</a:t>
            </a:r>
            <a:r>
              <a:rPr lang="de-DE" sz="1200" dirty="0" err="1"/>
              <a:t>Record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Output</a:t>
            </a:r>
          </a:p>
        </p:txBody>
      </p:sp>
      <p:cxnSp>
        <p:nvCxnSpPr>
          <p:cNvPr id="21" name="Gewinkelte Verbindung 20"/>
          <p:cNvCxnSpPr>
            <a:stCxn id="18" idx="4"/>
            <a:endCxn id="8" idx="1"/>
          </p:cNvCxnSpPr>
          <p:nvPr/>
        </p:nvCxnSpPr>
        <p:spPr>
          <a:xfrm flipV="1">
            <a:off x="2549769" y="3377207"/>
            <a:ext cx="1299799" cy="11609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8" idx="3"/>
            <a:endCxn id="19" idx="2"/>
          </p:cNvCxnSpPr>
          <p:nvPr/>
        </p:nvCxnSpPr>
        <p:spPr>
          <a:xfrm>
            <a:off x="5581653" y="3377207"/>
            <a:ext cx="1707171" cy="9525"/>
          </a:xfrm>
          <a:prstGeom prst="bentConnector3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85800" y="1214438"/>
            <a:ext cx="2787162" cy="9501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b="1" dirty="0"/>
              <a:t>Data-</a:t>
            </a:r>
            <a:r>
              <a:rPr lang="de-DE" sz="1200" b="1" dirty="0" err="1"/>
              <a:t>driven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2006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303" name="Rechteck 302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4" name="Ellipse 303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5" name="Rechteck 304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7" name="Ellipse 306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8" name="Rechteck 307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10" name="Rechteck 309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Frameworks for computation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316" name="Ellipse 315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17" name="Rechteck 316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14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/>
                </a:solidFill>
              </a:rPr>
              <a:t>Bulk data processing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 b="1">
                <a:solidFill>
                  <a:schemeClr val="tx1"/>
                </a:solidFill>
              </a:rPr>
              <a:t>14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25" name="Ellipse 324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26" name="Rechteck 325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28" name="Ellipse 327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29" name="Rechteck 328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smtClean="0"/>
              <a:t>Frameworks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bulk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data processing is best implemented using a framework.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 bwMode="gray">
          <a:xfrm>
            <a:off x="359926" y="1221581"/>
            <a:ext cx="4127205" cy="27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dirty="0"/>
              <a:t>Spring Batch</a:t>
            </a:r>
            <a:endParaRPr lang="de-DE" sz="1200" b="1" dirty="0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gray">
          <a:xfrm>
            <a:off x="359452" y="1500225"/>
            <a:ext cx="4128151" cy="2962238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396" indent="-153396"/>
            <a:r>
              <a:rPr lang="de-DE" sz="1200" dirty="0" err="1"/>
              <a:t>Generic</a:t>
            </a:r>
            <a:r>
              <a:rPr lang="de-DE" sz="1200" dirty="0"/>
              <a:t> </a:t>
            </a:r>
            <a:r>
              <a:rPr lang="de-DE" sz="1200" dirty="0" err="1"/>
              <a:t>framework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batch</a:t>
            </a:r>
            <a:r>
              <a:rPr lang="de-DE" sz="1200" dirty="0"/>
              <a:t> </a:t>
            </a:r>
            <a:r>
              <a:rPr lang="de-DE" sz="1200" dirty="0" err="1"/>
              <a:t>architectures</a:t>
            </a:r>
            <a:endParaRPr lang="de-DE" sz="1200" dirty="0"/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dirty="0" err="1"/>
              <a:t>Focuses</a:t>
            </a:r>
            <a:r>
              <a:rPr lang="de-DE" sz="1200" dirty="0"/>
              <a:t> on </a:t>
            </a:r>
            <a:r>
              <a:rPr lang="de-DE" sz="1200" dirty="0" err="1"/>
              <a:t>chained</a:t>
            </a:r>
            <a:r>
              <a:rPr lang="de-DE" sz="1200" dirty="0"/>
              <a:t> </a:t>
            </a:r>
            <a:r>
              <a:rPr lang="de-DE" sz="1200" dirty="0" err="1"/>
              <a:t>steps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chained</a:t>
            </a:r>
            <a:r>
              <a:rPr lang="de-DE" sz="1200" dirty="0"/>
              <a:t> </a:t>
            </a:r>
            <a:r>
              <a:rPr lang="de-DE" sz="1200" dirty="0" err="1"/>
              <a:t>batches</a:t>
            </a:r>
            <a:r>
              <a:rPr lang="de-DE" sz="1200" dirty="0"/>
              <a:t/>
            </a:r>
            <a:br>
              <a:rPr lang="de-DE" sz="1200" dirty="0"/>
            </a:br>
            <a:endParaRPr lang="de-DE" sz="1200" dirty="0"/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b="1" dirty="0" err="1"/>
              <a:t>Flexibility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4663554" y="1221581"/>
            <a:ext cx="4127262" cy="27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dirty="0" err="1"/>
              <a:t>Hadoop</a:t>
            </a:r>
            <a:r>
              <a:rPr lang="de-DE" sz="1200" b="1" dirty="0"/>
              <a:t>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Map-Reduce</a:t>
            </a:r>
            <a:endParaRPr lang="de-DE" sz="1200" b="1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gray">
          <a:xfrm>
            <a:off x="4663554" y="1500225"/>
            <a:ext cx="4127262" cy="2962238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396" indent="-153396"/>
            <a:r>
              <a:rPr lang="de-DE" sz="1200" dirty="0" err="1"/>
              <a:t>Generic</a:t>
            </a:r>
            <a:r>
              <a:rPr lang="de-DE" sz="1200" dirty="0"/>
              <a:t> </a:t>
            </a:r>
            <a:r>
              <a:rPr lang="de-DE" sz="1200" dirty="0" err="1"/>
              <a:t>framework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processing</a:t>
            </a:r>
            <a:endParaRPr lang="de-DE" sz="1200" dirty="0"/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dirty="0" err="1"/>
              <a:t>Focuses</a:t>
            </a:r>
            <a:r>
              <a:rPr lang="de-DE" sz="1200" dirty="0"/>
              <a:t> on cluster-</a:t>
            </a:r>
            <a:r>
              <a:rPr lang="de-DE" sz="1200" dirty="0" err="1"/>
              <a:t>oriented</a:t>
            </a:r>
            <a:r>
              <a:rPr lang="de-DE" sz="1200" dirty="0"/>
              <a:t>, </a:t>
            </a:r>
            <a:r>
              <a:rPr lang="de-DE" sz="1200" dirty="0" err="1"/>
              <a:t>chunked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processing</a:t>
            </a:r>
            <a:r>
              <a:rPr lang="de-DE" sz="1200" dirty="0"/>
              <a:t>.</a:t>
            </a:r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b="1" dirty="0"/>
              <a:t>Data </a:t>
            </a:r>
            <a:r>
              <a:rPr lang="de-DE" sz="1200" b="1" dirty="0" err="1"/>
              <a:t>volume</a:t>
            </a:r>
            <a:r>
              <a:rPr lang="de-DE" sz="1200" b="1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endParaRPr lang="de-DE" sz="1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3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Frameworks for computation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14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/>
                </a:solidFill>
              </a:rPr>
              <a:t>Stream data processing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 b="1">
                <a:solidFill>
                  <a:schemeClr val="tx1"/>
                </a:solidFill>
              </a:rPr>
              <a:t>16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Stream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end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computation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5122" name="Picture 2" descr="https://storm.apache.org/images/top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20" y="1409795"/>
            <a:ext cx="5627077" cy="26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Frameworks for computation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14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/>
                </a:solidFill>
              </a:rPr>
              <a:t>The lambda architecture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 b="1">
                <a:solidFill>
                  <a:schemeClr val="tx1"/>
                </a:solidFill>
              </a:rPr>
              <a:t>18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am?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344366" y="2893218"/>
            <a:ext cx="4071209" cy="1569245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Vita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entory</a:t>
            </a:r>
            <a:r>
              <a:rPr lang="de-DE" dirty="0" smtClean="0"/>
              <a:t>, Deutsche Börse Group</a:t>
            </a:r>
          </a:p>
          <a:p>
            <a:r>
              <a:rPr lang="de-DE" dirty="0" smtClean="0"/>
              <a:t>2008: </a:t>
            </a:r>
            <a:r>
              <a:rPr lang="de-DE" dirty="0" err="1" smtClean="0"/>
              <a:t>cirquent</a:t>
            </a:r>
            <a:r>
              <a:rPr lang="de-DE" dirty="0" smtClean="0"/>
              <a:t>, BMW Group</a:t>
            </a:r>
          </a:p>
          <a:p>
            <a:r>
              <a:rPr lang="de-DE" dirty="0" smtClean="0"/>
              <a:t>2011: msg </a:t>
            </a:r>
            <a:r>
              <a:rPr lang="de-DE" dirty="0" err="1" smtClean="0"/>
              <a:t>systems</a:t>
            </a: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b="1" dirty="0" err="1" smtClean="0"/>
              <a:t>Some</a:t>
            </a:r>
            <a:r>
              <a:rPr lang="de-DE" b="1" dirty="0" smtClean="0"/>
              <a:t> (professional) </a:t>
            </a:r>
            <a:r>
              <a:rPr lang="de-DE" b="1" dirty="0" err="1" smtClean="0"/>
              <a:t>projects</a:t>
            </a:r>
            <a:endParaRPr lang="de-DE" dirty="0"/>
          </a:p>
          <a:p>
            <a:r>
              <a:rPr lang="de-DE" dirty="0" smtClean="0"/>
              <a:t>2005: Enterprise </a:t>
            </a:r>
            <a:r>
              <a:rPr lang="de-DE" dirty="0" err="1" smtClean="0"/>
              <a:t>Application</a:t>
            </a:r>
            <a:r>
              <a:rPr lang="de-DE" dirty="0" smtClean="0"/>
              <a:t> Integration </a:t>
            </a:r>
            <a:r>
              <a:rPr lang="de-DE" dirty="0" err="1" smtClean="0"/>
              <a:t>for</a:t>
            </a:r>
            <a:r>
              <a:rPr lang="de-DE" dirty="0" smtClean="0"/>
              <a:t> a Capital </a:t>
            </a:r>
            <a:r>
              <a:rPr lang="de-DE" dirty="0" err="1" smtClean="0"/>
              <a:t>investment</a:t>
            </a:r>
            <a:r>
              <a:rPr lang="de-DE" dirty="0" smtClean="0"/>
              <a:t> </a:t>
            </a:r>
            <a:r>
              <a:rPr lang="de-DE" dirty="0" err="1" smtClean="0"/>
              <a:t>company</a:t>
            </a:r>
            <a:endParaRPr lang="de-DE" dirty="0" smtClean="0"/>
          </a:p>
          <a:p>
            <a:r>
              <a:rPr lang="de-DE" dirty="0" smtClean="0"/>
              <a:t>2008: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Enterprise Service Bus at </a:t>
            </a:r>
            <a:r>
              <a:rPr lang="de-DE" dirty="0" err="1" smtClean="0"/>
              <a:t>at</a:t>
            </a:r>
            <a:r>
              <a:rPr lang="de-DE" dirty="0" smtClean="0"/>
              <a:t> a German Online Bank</a:t>
            </a:r>
          </a:p>
          <a:p>
            <a:r>
              <a:rPr lang="de-DE" dirty="0" smtClean="0"/>
              <a:t>2010: Migration </a:t>
            </a:r>
            <a:r>
              <a:rPr lang="de-DE" dirty="0" err="1" smtClean="0"/>
              <a:t>of</a:t>
            </a:r>
            <a:r>
              <a:rPr lang="de-DE" dirty="0" smtClean="0"/>
              <a:t> an Output Management System at a German </a:t>
            </a:r>
            <a:r>
              <a:rPr lang="de-DE" dirty="0" err="1" smtClean="0"/>
              <a:t>insurance</a:t>
            </a:r>
            <a:endParaRPr lang="de-DE" dirty="0" smtClean="0"/>
          </a:p>
          <a:p>
            <a:r>
              <a:rPr lang="de-DE" dirty="0" smtClean="0"/>
              <a:t>2012: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at a German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Hobbies</a:t>
            </a:r>
          </a:p>
          <a:p>
            <a:r>
              <a:rPr lang="de-DE" dirty="0" smtClean="0"/>
              <a:t>Dancing (Standard, </a:t>
            </a:r>
            <a:r>
              <a:rPr lang="de-DE" dirty="0" err="1" smtClean="0"/>
              <a:t>Latin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Martial Arts</a:t>
            </a:r>
          </a:p>
          <a:p>
            <a:r>
              <a:rPr lang="de-DE" dirty="0" err="1" smtClean="0"/>
              <a:t>Running</a:t>
            </a:r>
            <a:r>
              <a:rPr lang="de-DE" dirty="0" smtClean="0"/>
              <a:t> / Triathlon</a:t>
            </a:r>
          </a:p>
          <a:p>
            <a:r>
              <a:rPr lang="de-DE" dirty="0" smtClean="0"/>
              <a:t>Technology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irrigera\Dropbox\Public\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024732"/>
            <a:ext cx="1157702" cy="16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Lambda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, but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. </a:t>
            </a:r>
            <a:endParaRPr lang="de-DE" dirty="0"/>
          </a:p>
        </p:txBody>
      </p:sp>
      <p:pic>
        <p:nvPicPr>
          <p:cNvPr id="1026" name="Picture 2" descr="landmark, bridge, cl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" y="990600"/>
            <a:ext cx="9022239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 Lambda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a </a:t>
            </a:r>
            <a:r>
              <a:rPr lang="de-DE" dirty="0" err="1" smtClean="0"/>
              <a:t>lambda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, </a:t>
            </a:r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compensate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delay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8" name="Pfeil nach rechts 17"/>
          <p:cNvSpPr/>
          <p:nvPr/>
        </p:nvSpPr>
        <p:spPr>
          <a:xfrm>
            <a:off x="1735379" y="2975372"/>
            <a:ext cx="3866418" cy="971550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Batch Layer</a:t>
            </a:r>
          </a:p>
        </p:txBody>
      </p:sp>
      <p:sp>
        <p:nvSpPr>
          <p:cNvPr id="20" name="Pfeil nach rechts 19"/>
          <p:cNvSpPr/>
          <p:nvPr/>
        </p:nvSpPr>
        <p:spPr>
          <a:xfrm>
            <a:off x="4481874" y="1473400"/>
            <a:ext cx="1248508" cy="66436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Speed Layer</a:t>
            </a:r>
          </a:p>
        </p:txBody>
      </p:sp>
      <p:sp>
        <p:nvSpPr>
          <p:cNvPr id="31" name="Flussdiagramm: Magnetplattenspeicher 30"/>
          <p:cNvSpPr/>
          <p:nvPr/>
        </p:nvSpPr>
        <p:spPr>
          <a:xfrm>
            <a:off x="5589707" y="2807495"/>
            <a:ext cx="1393581" cy="113942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Total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730383" y="1487686"/>
            <a:ext cx="1112227" cy="63579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Time-</a:t>
            </a:r>
            <a:r>
              <a:rPr lang="de-DE" sz="1200" dirty="0" err="1"/>
              <a:t>framed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subset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391256" y="2353867"/>
            <a:ext cx="1178169" cy="62150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7451478" y="2280644"/>
            <a:ext cx="1578220" cy="6000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Query</a:t>
            </a:r>
          </a:p>
        </p:txBody>
      </p:sp>
      <p:cxnSp>
        <p:nvCxnSpPr>
          <p:cNvPr id="14" name="Gewinkelte Verbindung 13"/>
          <p:cNvCxnSpPr>
            <a:stCxn id="12" idx="2"/>
            <a:endCxn id="31" idx="4"/>
          </p:cNvCxnSpPr>
          <p:nvPr/>
        </p:nvCxnSpPr>
        <p:spPr>
          <a:xfrm rot="5400000">
            <a:off x="7363694" y="2500313"/>
            <a:ext cx="496490" cy="1257301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2" idx="0"/>
            <a:endCxn id="32" idx="4"/>
          </p:cNvCxnSpPr>
          <p:nvPr/>
        </p:nvCxnSpPr>
        <p:spPr>
          <a:xfrm rot="16200000" flipV="1">
            <a:off x="7304070" y="1344125"/>
            <a:ext cx="475060" cy="1397979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7" idx="2"/>
            <a:endCxn id="18" idx="1"/>
          </p:cNvCxnSpPr>
          <p:nvPr/>
        </p:nvCxnSpPr>
        <p:spPr>
          <a:xfrm>
            <a:off x="980341" y="2975372"/>
            <a:ext cx="755038" cy="485775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7" idx="0"/>
            <a:endCxn id="20" idx="1"/>
          </p:cNvCxnSpPr>
          <p:nvPr/>
        </p:nvCxnSpPr>
        <p:spPr>
          <a:xfrm flipV="1">
            <a:off x="980341" y="1805584"/>
            <a:ext cx="3501534" cy="54828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Apache Storm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21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Apache Storm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Big 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crunched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byte</a:t>
            </a:r>
            <a:r>
              <a:rPr lang="de-DE" dirty="0" smtClean="0"/>
              <a:t> at a time.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026" name="Picture 2" descr="C:\Users\irrigera\Downloads\forest_stream-wallpaper-8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69" y="998882"/>
            <a:ext cx="6324345" cy="38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Apache Storm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on a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Spouts</a:t>
            </a:r>
            <a:r>
              <a:rPr lang="de-DE" dirty="0" smtClean="0"/>
              <a:t>, </a:t>
            </a:r>
            <a:r>
              <a:rPr lang="de-DE" dirty="0" err="1" smtClean="0"/>
              <a:t>Bolts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5122" name="Picture 2" descr="https://storm.apache.org/images/top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20" y="1409795"/>
            <a:ext cx="5627077" cy="26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1183522" y="1136468"/>
            <a:ext cx="1256918" cy="318705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de-DE" sz="1200" dirty="0" err="1"/>
          </a:p>
        </p:txBody>
      </p:sp>
      <p:sp>
        <p:nvSpPr>
          <p:cNvPr id="9" name="Abgerundetes Rechteck 8"/>
          <p:cNvSpPr/>
          <p:nvPr/>
        </p:nvSpPr>
        <p:spPr>
          <a:xfrm>
            <a:off x="6120515" y="1136467"/>
            <a:ext cx="1256918" cy="3187054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de-DE" sz="1200" dirty="0" err="1"/>
          </a:p>
        </p:txBody>
      </p:sp>
      <p:sp>
        <p:nvSpPr>
          <p:cNvPr id="10" name="Abgerundetes Rechteck 9"/>
          <p:cNvSpPr/>
          <p:nvPr/>
        </p:nvSpPr>
        <p:spPr>
          <a:xfrm>
            <a:off x="2563835" y="3294823"/>
            <a:ext cx="950031" cy="102869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25145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Apache Storm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Topology</a:t>
            </a:r>
            <a:r>
              <a:rPr lang="de-DE" dirty="0" smtClean="0"/>
              <a:t> – The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>
          <a:xfrm>
            <a:off x="345831" y="1225153"/>
            <a:ext cx="5334000" cy="3237309"/>
          </a:xfrm>
        </p:spPr>
        <p:txBody>
          <a:bodyPr/>
          <a:lstStyle/>
          <a:p>
            <a:r>
              <a:rPr lang="de-DE" sz="1500" dirty="0"/>
              <a:t>A </a:t>
            </a:r>
            <a:r>
              <a:rPr lang="de-DE" sz="1500" dirty="0" err="1"/>
              <a:t>topology</a:t>
            </a:r>
            <a:r>
              <a:rPr lang="de-DE" sz="1500" dirty="0"/>
              <a:t> in Storm </a:t>
            </a:r>
            <a:r>
              <a:rPr lang="de-DE" sz="1500" dirty="0" err="1"/>
              <a:t>defines</a:t>
            </a:r>
            <a:endParaRPr lang="de-DE" sz="1500" dirty="0"/>
          </a:p>
          <a:p>
            <a:pPr lvl="1"/>
            <a:r>
              <a:rPr lang="de-DE" sz="1400" b="1" dirty="0" err="1"/>
              <a:t>from</a:t>
            </a:r>
            <a:r>
              <a:rPr lang="de-DE" sz="1400" b="1" dirty="0"/>
              <a:t> </a:t>
            </a:r>
            <a:r>
              <a:rPr lang="de-DE" sz="1400" b="1" dirty="0" err="1"/>
              <a:t>where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read</a:t>
            </a:r>
            <a:r>
              <a:rPr lang="de-DE" sz="1400" dirty="0"/>
              <a:t>, </a:t>
            </a:r>
            <a:r>
              <a:rPr lang="de-DE" sz="1400" dirty="0" err="1"/>
              <a:t>and</a:t>
            </a:r>
            <a:endParaRPr lang="de-DE" sz="1400" dirty="0"/>
          </a:p>
          <a:p>
            <a:pPr lvl="1"/>
            <a:r>
              <a:rPr lang="de-DE" sz="1400" b="1" dirty="0" err="1"/>
              <a:t>how</a:t>
            </a:r>
            <a:r>
              <a:rPr lang="de-DE" sz="1400" b="1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processed</a:t>
            </a:r>
            <a:r>
              <a:rPr lang="de-DE" sz="1400" dirty="0"/>
              <a:t>.</a:t>
            </a:r>
          </a:p>
          <a:p>
            <a:pPr lvl="1"/>
            <a:endParaRPr lang="de-DE" sz="1400" dirty="0"/>
          </a:p>
          <a:p>
            <a:r>
              <a:rPr lang="de-DE" sz="1500" dirty="0" err="1"/>
              <a:t>It</a:t>
            </a:r>
            <a:r>
              <a:rPr lang="de-DE" sz="1500" dirty="0"/>
              <a:t> </a:t>
            </a:r>
            <a:r>
              <a:rPr lang="de-DE" sz="1500" dirty="0" err="1"/>
              <a:t>works</a:t>
            </a:r>
            <a:r>
              <a:rPr lang="de-DE" sz="1500" dirty="0"/>
              <a:t> </a:t>
            </a:r>
            <a:r>
              <a:rPr lang="de-DE" sz="1500" dirty="0" err="1"/>
              <a:t>by</a:t>
            </a:r>
            <a:r>
              <a:rPr lang="de-DE" sz="1500" dirty="0"/>
              <a:t> </a:t>
            </a:r>
            <a:r>
              <a:rPr lang="de-DE" sz="1500" dirty="0" err="1"/>
              <a:t>defining</a:t>
            </a:r>
            <a:r>
              <a:rPr lang="de-DE" sz="1500" dirty="0"/>
              <a:t> </a:t>
            </a:r>
          </a:p>
          <a:p>
            <a:pPr lvl="1"/>
            <a:r>
              <a:rPr lang="de-DE" sz="1400" b="1" dirty="0" err="1"/>
              <a:t>Spouts</a:t>
            </a:r>
            <a:r>
              <a:rPr lang="de-DE" sz="1400" dirty="0"/>
              <a:t>, </a:t>
            </a:r>
          </a:p>
          <a:p>
            <a:pPr lvl="1"/>
            <a:r>
              <a:rPr lang="de-DE" sz="1400" b="1" dirty="0" err="1"/>
              <a:t>Bolts</a:t>
            </a:r>
            <a:r>
              <a:rPr lang="de-DE" sz="1400" dirty="0"/>
              <a:t>,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</a:p>
          <a:p>
            <a:pPr lvl="1"/>
            <a:r>
              <a:rPr lang="de-DE" sz="1400" dirty="0"/>
              <a:t>The </a:t>
            </a:r>
            <a:r>
              <a:rPr lang="de-DE" sz="1400" b="1" dirty="0" err="1"/>
              <a:t>streams</a:t>
            </a:r>
            <a:r>
              <a:rPr lang="de-DE" sz="1400" b="1" dirty="0"/>
              <a:t> </a:t>
            </a:r>
            <a:r>
              <a:rPr lang="de-DE" sz="1400" dirty="0" err="1"/>
              <a:t>they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.</a:t>
            </a:r>
          </a:p>
          <a:p>
            <a:pPr lvl="1"/>
            <a:endParaRPr lang="de-DE" sz="1400" dirty="0"/>
          </a:p>
        </p:txBody>
      </p:sp>
      <p:pic>
        <p:nvPicPr>
          <p:cNvPr id="8" name="Picture 2" descr="https://storm.apache.org/images/top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45" y="1793081"/>
            <a:ext cx="4216556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8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Apache Storm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Spouts</a:t>
            </a:r>
            <a:r>
              <a:rPr lang="de-DE" dirty="0" smtClean="0"/>
              <a:t> –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20"/>
          </p:nvPr>
        </p:nvSpPr>
        <p:spPr>
          <a:xfrm>
            <a:off x="345831" y="1225153"/>
            <a:ext cx="6385255" cy="3237309"/>
          </a:xfrm>
        </p:spPr>
        <p:txBody>
          <a:bodyPr/>
          <a:lstStyle/>
          <a:p>
            <a:r>
              <a:rPr lang="en-US" dirty="0"/>
              <a:t>A spout is a </a:t>
            </a:r>
            <a:r>
              <a:rPr lang="en-US" b="1" dirty="0"/>
              <a:t>source of streams </a:t>
            </a:r>
            <a:r>
              <a:rPr lang="en-US" b="1" dirty="0" smtClean="0"/>
              <a:t>of tuples </a:t>
            </a:r>
            <a:r>
              <a:rPr lang="en-US" dirty="0" smtClean="0"/>
              <a:t>in </a:t>
            </a:r>
            <a:r>
              <a:rPr lang="en-US" dirty="0"/>
              <a:t>a topology.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Spouts read </a:t>
            </a:r>
            <a:r>
              <a:rPr lang="en-US" dirty="0"/>
              <a:t>tuples from an external source and emit them into the </a:t>
            </a:r>
            <a:r>
              <a:rPr lang="en-US" dirty="0" smtClean="0"/>
              <a:t>topology.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Spouts </a:t>
            </a:r>
            <a:r>
              <a:rPr lang="en-US" dirty="0"/>
              <a:t>can either be </a:t>
            </a:r>
            <a:r>
              <a:rPr lang="en-US" b="1" dirty="0"/>
              <a:t>reliable</a:t>
            </a:r>
            <a:r>
              <a:rPr lang="en-US" dirty="0"/>
              <a:t> or </a:t>
            </a:r>
            <a:r>
              <a:rPr lang="en-US" b="1" dirty="0" smtClean="0"/>
              <a:t>unreliable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reliable spout is capable of replaying a tuple if it failed to be processed by </a:t>
            </a:r>
            <a:r>
              <a:rPr lang="en-US" dirty="0" smtClean="0"/>
              <a:t>Storm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unreliable spout forgets about the tuple as soon as it is emitted</a:t>
            </a:r>
            <a:r>
              <a:rPr lang="en-US" dirty="0" smtClean="0"/>
              <a:t>.</a:t>
            </a:r>
          </a:p>
          <a:p>
            <a:pPr lvl="1"/>
            <a:endParaRPr lang="en-US" b="1" dirty="0"/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JMS?</a:t>
            </a:r>
            <a:endParaRPr lang="de-DE" dirty="0" smtClean="0"/>
          </a:p>
        </p:txBody>
      </p:sp>
      <p:pic>
        <p:nvPicPr>
          <p:cNvPr id="2052" name="Picture 4" descr="http://www.thehistoryblog.com/wp-content/uploads/2010/12/Fountain-of-the-99-Spouts-detai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8" r="50955" b="16513"/>
          <a:stretch/>
        </p:blipFill>
        <p:spPr bwMode="auto">
          <a:xfrm>
            <a:off x="6731086" y="1006441"/>
            <a:ext cx="2412914" cy="381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0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Components </a:t>
            </a:r>
            <a:r>
              <a:rPr lang="de-DE" dirty="0" err="1"/>
              <a:t>of</a:t>
            </a:r>
            <a:r>
              <a:rPr lang="de-DE" dirty="0"/>
              <a:t> Apache </a:t>
            </a:r>
            <a:r>
              <a:rPr lang="de-DE" dirty="0" smtClean="0"/>
              <a:t>Storm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: Wikipedia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Tuples</a:t>
            </a:r>
            <a:r>
              <a:rPr lang="de-DE" dirty="0" smtClean="0"/>
              <a:t> – </a:t>
            </a:r>
            <a:r>
              <a:rPr lang="de-DE" dirty="0" err="1" smtClean="0"/>
              <a:t>self-contained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tuple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finite ordered list of </a:t>
            </a:r>
            <a:r>
              <a:rPr lang="en-US" b="1" dirty="0" smtClean="0"/>
              <a:t>elements </a:t>
            </a:r>
            <a:r>
              <a:rPr lang="en-US" dirty="0" smtClean="0"/>
              <a:t>(Source: Wikipedia)</a:t>
            </a:r>
          </a:p>
          <a:p>
            <a:r>
              <a:rPr lang="en-US" dirty="0" smtClean="0"/>
              <a:t>A </a:t>
            </a:r>
            <a:r>
              <a:rPr lang="en-US" dirty="0"/>
              <a:t>tuple can be used to group any number of items into a single compound </a:t>
            </a:r>
            <a:r>
              <a:rPr lang="en-US" dirty="0" smtClean="0"/>
              <a:t>value. […] Tuples </a:t>
            </a:r>
            <a:r>
              <a:rPr lang="en-US" dirty="0"/>
              <a:t>are useful for representing what other languages often call </a:t>
            </a:r>
            <a:r>
              <a:rPr lang="en-US" i="1" dirty="0"/>
              <a:t>records</a:t>
            </a:r>
            <a:r>
              <a:rPr lang="en-US" dirty="0"/>
              <a:t> — some related information that belongs together, like your student record. There is no description of what each of these fields means, but we can guess. A tuple lets us “chunk” together related information and use it as a single thing</a:t>
            </a:r>
            <a:r>
              <a:rPr lang="en-US" dirty="0" smtClean="0"/>
              <a:t>. </a:t>
            </a:r>
            <a:r>
              <a:rPr lang="en-US" dirty="0"/>
              <a:t>(Source: </a:t>
            </a:r>
            <a:r>
              <a:rPr lang="en-US" dirty="0">
                <a:hlinkClick r:id="rId2"/>
              </a:rPr>
              <a:t>http://openbookproject.net/thinkcs/python/english3e/tuples.html</a:t>
            </a:r>
            <a:r>
              <a:rPr lang="en-US" dirty="0" smtClean="0"/>
              <a:t>)</a:t>
            </a:r>
          </a:p>
          <a:p>
            <a:endParaRPr lang="de-DE" b="1" dirty="0"/>
          </a:p>
        </p:txBody>
      </p:sp>
      <p:pic>
        <p:nvPicPr>
          <p:cNvPr id="3074" name="Picture 2" descr="https://upload.wikimedia.org/wikipedia/commons/thumb/7/7c/Relational_database_terms.svg/2000px-Relational_database_term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15" y="2846372"/>
            <a:ext cx="3805948" cy="144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Apache Storm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Bolts</a:t>
            </a:r>
            <a:r>
              <a:rPr lang="de-DE" dirty="0" smtClean="0"/>
              <a:t> – </a:t>
            </a:r>
            <a:r>
              <a:rPr lang="de-DE" dirty="0" err="1" smtClean="0"/>
              <a:t>Processors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 err="1" smtClean="0"/>
              <a:t>Intentionally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blank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7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Apache Storm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Zookeeper</a:t>
            </a:r>
            <a:r>
              <a:rPr lang="de-DE" dirty="0" smtClean="0"/>
              <a:t>, Nimbus </a:t>
            </a:r>
            <a:r>
              <a:rPr lang="de-DE" dirty="0" err="1" smtClean="0"/>
              <a:t>and</a:t>
            </a:r>
            <a:r>
              <a:rPr lang="de-DE" dirty="0" smtClean="0"/>
              <a:t> Supervisors, </a:t>
            </a:r>
            <a:r>
              <a:rPr lang="de-DE" dirty="0" err="1" smtClean="0"/>
              <a:t>controlling</a:t>
            </a:r>
            <a:r>
              <a:rPr lang="de-DE" dirty="0" smtClean="0"/>
              <a:t> </a:t>
            </a:r>
            <a:r>
              <a:rPr lang="de-DE" dirty="0" err="1" smtClean="0"/>
              <a:t>Workers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194" name="Picture 2" descr="http://www.exogeni.net/dev/wp-content/uploads/2015/04/clu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336639"/>
            <a:ext cx="659423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329961" y="992979"/>
            <a:ext cx="844062" cy="428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dirty="0"/>
              <a:t>Cluster-</a:t>
            </a:r>
            <a:br>
              <a:rPr lang="de-DE" sz="1200" dirty="0"/>
            </a:br>
            <a:r>
              <a:rPr lang="de-DE" sz="1200" dirty="0"/>
              <a:t>Manager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780692" y="992979"/>
            <a:ext cx="844062" cy="428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dirty="0" err="1"/>
              <a:t>Node</a:t>
            </a:r>
            <a:r>
              <a:rPr lang="de-DE" sz="1200" dirty="0"/>
              <a:t>-</a:t>
            </a:r>
            <a:br>
              <a:rPr lang="de-DE" sz="1200" dirty="0"/>
            </a:br>
            <a:r>
              <a:rPr lang="de-DE" sz="1200" dirty="0"/>
              <a:t>Manager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152292" y="992979"/>
            <a:ext cx="844062" cy="428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dirty="0"/>
              <a:t>JVM-</a:t>
            </a:r>
            <a:br>
              <a:rPr lang="de-DE" sz="1200" dirty="0"/>
            </a:br>
            <a:r>
              <a:rPr lang="de-DE" sz="1200" dirty="0"/>
              <a:t>Instance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559061" y="992979"/>
            <a:ext cx="844062" cy="428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1200" dirty="0"/>
              <a:t>Threads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33046" y="3521865"/>
            <a:ext cx="7499838" cy="1150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3396" indent="-153396">
              <a:spcBef>
                <a:spcPts val="256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A </a:t>
            </a:r>
            <a:r>
              <a:rPr lang="de-DE" sz="1200" dirty="0" err="1"/>
              <a:t>topology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submitted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Nimbus. </a:t>
            </a:r>
            <a:r>
              <a:rPr lang="de-DE" sz="1200" b="1" dirty="0"/>
              <a:t>Nimbus </a:t>
            </a:r>
            <a:r>
              <a:rPr lang="de-DE" sz="1200" dirty="0" err="1"/>
              <a:t>submits</a:t>
            </a:r>
            <a:r>
              <a:rPr lang="de-DE" sz="1200" dirty="0"/>
              <a:t> </a:t>
            </a:r>
            <a:r>
              <a:rPr lang="de-DE" sz="1200" dirty="0" err="1"/>
              <a:t>spouts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bolts</a:t>
            </a:r>
            <a:r>
              <a:rPr lang="de-DE" sz="1200" dirty="0"/>
              <a:t> via </a:t>
            </a:r>
            <a:r>
              <a:rPr lang="de-DE" sz="1200" b="1" dirty="0" err="1"/>
              <a:t>Zookeeper</a:t>
            </a:r>
            <a:r>
              <a:rPr lang="de-DE" sz="1200" b="1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supervisors</a:t>
            </a:r>
            <a:r>
              <a:rPr lang="de-DE" sz="1200" dirty="0"/>
              <a:t>. </a:t>
            </a:r>
          </a:p>
          <a:p>
            <a:pPr marL="153396" indent="-153396">
              <a:spcBef>
                <a:spcPts val="256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Nimbus </a:t>
            </a:r>
            <a:r>
              <a:rPr lang="de-DE" sz="1200" dirty="0" err="1"/>
              <a:t>sets</a:t>
            </a:r>
            <a:r>
              <a:rPr lang="de-DE" sz="1200" dirty="0"/>
              <a:t>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stream</a:t>
            </a:r>
            <a:r>
              <a:rPr lang="de-DE" sz="1200" dirty="0"/>
              <a:t> </a:t>
            </a:r>
            <a:r>
              <a:rPr lang="de-DE" sz="1200" dirty="0" err="1"/>
              <a:t>configuration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spouts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bolts</a:t>
            </a:r>
            <a:r>
              <a:rPr lang="de-DE" sz="1200" dirty="0"/>
              <a:t>.</a:t>
            </a:r>
          </a:p>
          <a:p>
            <a:pPr marL="153396" indent="-153396">
              <a:spcBef>
                <a:spcPts val="256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A </a:t>
            </a:r>
            <a:r>
              <a:rPr lang="de-DE" sz="1200" b="1" dirty="0" err="1"/>
              <a:t>supervisor</a:t>
            </a:r>
            <a:r>
              <a:rPr lang="de-DE" sz="1200" b="1" dirty="0"/>
              <a:t> </a:t>
            </a:r>
            <a:r>
              <a:rPr lang="de-DE" sz="1200" dirty="0" err="1"/>
              <a:t>installs</a:t>
            </a:r>
            <a:r>
              <a:rPr lang="de-DE" sz="1200" dirty="0"/>
              <a:t> a </a:t>
            </a:r>
            <a:r>
              <a:rPr lang="de-DE" sz="1200" dirty="0" err="1"/>
              <a:t>spout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bolt</a:t>
            </a:r>
            <a:r>
              <a:rPr lang="de-DE" sz="1200" dirty="0"/>
              <a:t> on an </a:t>
            </a:r>
            <a:r>
              <a:rPr lang="de-DE" sz="1200" b="1" dirty="0" err="1"/>
              <a:t>executor</a:t>
            </a:r>
            <a:r>
              <a:rPr lang="de-DE" sz="1200" b="1" dirty="0"/>
              <a:t> </a:t>
            </a:r>
            <a:r>
              <a:rPr lang="de-DE" sz="1200" dirty="0"/>
              <a:t>via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its</a:t>
            </a:r>
            <a:r>
              <a:rPr lang="de-DE" sz="1200" dirty="0"/>
              <a:t> </a:t>
            </a:r>
            <a:r>
              <a:rPr lang="de-DE" sz="1200" b="1" dirty="0" err="1"/>
              <a:t>workers</a:t>
            </a:r>
            <a:r>
              <a:rPr lang="de-DE" sz="1200" dirty="0"/>
              <a:t>.</a:t>
            </a:r>
          </a:p>
          <a:p>
            <a:pPr marL="153396" indent="-153396">
              <a:spcBef>
                <a:spcPts val="256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After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topology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successfully</a:t>
            </a:r>
            <a:r>
              <a:rPr lang="de-DE" sz="1200" dirty="0"/>
              <a:t> </a:t>
            </a:r>
            <a:r>
              <a:rPr lang="de-DE" sz="1200" dirty="0" err="1"/>
              <a:t>installed</a:t>
            </a:r>
            <a:r>
              <a:rPr lang="de-DE" sz="1200" dirty="0"/>
              <a:t>, Nimbus </a:t>
            </a:r>
            <a:r>
              <a:rPr lang="de-DE" sz="1200" dirty="0" err="1"/>
              <a:t>starts</a:t>
            </a:r>
            <a:r>
              <a:rPr lang="de-DE" sz="1200" dirty="0"/>
              <a:t> all </a:t>
            </a:r>
            <a:r>
              <a:rPr lang="de-DE" sz="1200" dirty="0" err="1"/>
              <a:t>spouts</a:t>
            </a:r>
            <a:r>
              <a:rPr lang="de-DE" sz="1200" dirty="0"/>
              <a:t>.</a:t>
            </a:r>
          </a:p>
          <a:p>
            <a:pPr marL="153396" indent="-153396">
              <a:spcBef>
                <a:spcPts val="256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dirty="0" err="1"/>
              <a:t>Spouts</a:t>
            </a:r>
            <a:r>
              <a:rPr lang="de-DE" sz="1200" dirty="0"/>
              <a:t> </a:t>
            </a:r>
            <a:r>
              <a:rPr lang="de-DE" sz="1200" dirty="0" err="1"/>
              <a:t>emit</a:t>
            </a:r>
            <a:r>
              <a:rPr lang="de-DE" sz="1200" dirty="0"/>
              <a:t> </a:t>
            </a:r>
            <a:r>
              <a:rPr lang="de-DE" sz="1200" dirty="0" err="1"/>
              <a:t>tuples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streams</a:t>
            </a:r>
            <a:r>
              <a:rPr lang="de-DE" sz="1200" dirty="0"/>
              <a:t>.</a:t>
            </a:r>
          </a:p>
          <a:p>
            <a:pPr marL="153396" indent="-153396">
              <a:spcBef>
                <a:spcPts val="256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Storm </a:t>
            </a:r>
            <a:r>
              <a:rPr lang="de-DE" sz="1200" dirty="0" err="1"/>
              <a:t>delivers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tuples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configured</a:t>
            </a:r>
            <a:r>
              <a:rPr lang="de-DE" sz="1200" dirty="0"/>
              <a:t> </a:t>
            </a:r>
            <a:r>
              <a:rPr lang="de-DE" sz="1200" dirty="0" err="1"/>
              <a:t>bolts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6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Stream Processing With Apache Storm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Examples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29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 Online – </a:t>
            </a:r>
            <a:r>
              <a:rPr lang="de-DE" dirty="0" err="1"/>
              <a:t>Pricing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Profitability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err="1" smtClean="0"/>
              <a:t>Massively</a:t>
            </a:r>
            <a:r>
              <a:rPr lang="de-DE" dirty="0" smtClean="0"/>
              <a:t> Multiplayer Online </a:t>
            </a:r>
            <a:r>
              <a:rPr lang="de-DE" dirty="0" err="1" smtClean="0"/>
              <a:t>Role</a:t>
            </a:r>
            <a:r>
              <a:rPr lang="de-DE" dirty="0" err="1"/>
              <a:t>-</a:t>
            </a:r>
            <a:r>
              <a:rPr lang="de-DE" dirty="0" err="1" smtClean="0"/>
              <a:t>Playing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Game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large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universe</a:t>
            </a:r>
            <a:endParaRPr lang="de-DE" dirty="0" smtClean="0"/>
          </a:p>
          <a:p>
            <a:pPr lvl="1"/>
            <a:r>
              <a:rPr lang="de-DE" dirty="0" smtClean="0"/>
              <a:t>7.800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star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1"/>
            <a:r>
              <a:rPr lang="de-DE" dirty="0" err="1" smtClean="0"/>
              <a:t>Published</a:t>
            </a:r>
            <a:r>
              <a:rPr lang="de-DE" dirty="0" smtClean="0"/>
              <a:t> in 2003</a:t>
            </a:r>
          </a:p>
          <a:p>
            <a:pPr lvl="1"/>
            <a:r>
              <a:rPr lang="de-DE" dirty="0" err="1" smtClean="0"/>
              <a:t>Approx</a:t>
            </a:r>
            <a:r>
              <a:rPr lang="de-DE" dirty="0" smtClean="0"/>
              <a:t>. 500.000 </a:t>
            </a:r>
            <a:r>
              <a:rPr lang="de-DE" dirty="0" err="1" smtClean="0"/>
              <a:t>subscribers</a:t>
            </a:r>
            <a:endParaRPr lang="de-DE" dirty="0"/>
          </a:p>
          <a:p>
            <a:pPr lvl="1"/>
            <a:r>
              <a:rPr lang="de-DE" dirty="0" err="1" smtClean="0"/>
              <a:t>Avg</a:t>
            </a:r>
            <a:r>
              <a:rPr lang="de-DE" dirty="0" smtClean="0"/>
              <a:t>. 30.000 </a:t>
            </a:r>
            <a:r>
              <a:rPr lang="de-DE" dirty="0" err="1" smtClean="0"/>
              <a:t>players</a:t>
            </a:r>
            <a:r>
              <a:rPr lang="de-DE" dirty="0" smtClean="0"/>
              <a:t> </a:t>
            </a:r>
            <a:r>
              <a:rPr lang="de-DE" dirty="0" err="1" smtClean="0"/>
              <a:t>simultaneously</a:t>
            </a:r>
            <a:r>
              <a:rPr lang="de-DE" dirty="0" smtClean="0"/>
              <a:t> online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Player-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economy</a:t>
            </a:r>
            <a:endParaRPr lang="de-DE" dirty="0"/>
          </a:p>
          <a:p>
            <a:pPr lvl="1"/>
            <a:r>
              <a:rPr lang="de-DE" dirty="0" smtClean="0"/>
              <a:t>Manufacturing</a:t>
            </a:r>
          </a:p>
          <a:p>
            <a:pPr lvl="1"/>
            <a:r>
              <a:rPr lang="de-DE" dirty="0" smtClean="0"/>
              <a:t>Trading</a:t>
            </a:r>
            <a:endParaRPr lang="de-DE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23" y="989717"/>
            <a:ext cx="478887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 Online</a:t>
            </a:r>
            <a:br>
              <a:rPr lang="de-DE" dirty="0" smtClean="0"/>
            </a:br>
            <a:r>
              <a:rPr lang="de-DE" sz="1400" dirty="0" err="1"/>
              <a:t>Goods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traded</a:t>
            </a:r>
            <a:r>
              <a:rPr lang="de-DE" sz="1400" dirty="0"/>
              <a:t>, </a:t>
            </a:r>
            <a:r>
              <a:rPr lang="de-DE" sz="1400" dirty="0" err="1"/>
              <a:t>goods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manufactured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profits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losses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key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success</a:t>
            </a:r>
            <a:endParaRPr lang="de-DE" sz="1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50" y="985084"/>
            <a:ext cx="3708889" cy="39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" y="1262134"/>
            <a:ext cx="5115658" cy="289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 Online</a:t>
            </a:r>
            <a:br>
              <a:rPr lang="de-DE" dirty="0" smtClean="0"/>
            </a:br>
            <a:r>
              <a:rPr lang="de-DE" sz="1400" dirty="0"/>
              <a:t>This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chain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modeled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computed</a:t>
            </a:r>
            <a:r>
              <a:rPr lang="de-DE" sz="1400" dirty="0"/>
              <a:t> in real-time.</a:t>
            </a:r>
            <a:endParaRPr lang="de-DE" sz="1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ship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material </a:t>
            </a:r>
            <a:r>
              <a:rPr lang="de-DE" dirty="0" err="1" smtClean="0"/>
              <a:t>prices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 material </a:t>
            </a: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material </a:t>
            </a:r>
            <a:r>
              <a:rPr lang="de-DE" dirty="0" err="1" smtClean="0"/>
              <a:t>multiplied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per </a:t>
            </a:r>
            <a:r>
              <a:rPr lang="de-DE" dirty="0" err="1" smtClean="0"/>
              <a:t>unit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endParaRPr lang="de-DE" dirty="0" smtClean="0"/>
          </a:p>
          <a:p>
            <a:pPr lvl="1"/>
            <a:r>
              <a:rPr lang="de-DE" dirty="0" smtClean="0"/>
              <a:t>Will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Profitability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pPr lvl="1"/>
            <a:r>
              <a:rPr lang="de-DE" dirty="0" err="1" smtClean="0"/>
              <a:t>Ship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r>
              <a:rPr lang="de-DE" dirty="0" smtClean="0"/>
              <a:t> – </a:t>
            </a:r>
            <a:r>
              <a:rPr lang="de-DE" dirty="0" err="1" smtClean="0"/>
              <a:t>ship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&gt;= 0 </a:t>
            </a:r>
          </a:p>
          <a:p>
            <a:pPr lvl="1"/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smtClean="0"/>
              <a:t>profitable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manufacture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8" y="988266"/>
            <a:ext cx="2712427" cy="380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mathematically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err="1" smtClean="0"/>
              <a:t>Elastic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decomposition</a:t>
            </a:r>
            <a:endParaRPr lang="de-DE" dirty="0" smtClean="0"/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endParaRPr lang="de-DE" dirty="0" smtClean="0"/>
          </a:p>
          <a:p>
            <a:pPr lvl="1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block in an </a:t>
            </a:r>
            <a:r>
              <a:rPr lang="de-DE" dirty="0" err="1" smtClean="0"/>
              <a:t>elastic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(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nothing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purely</a:t>
            </a:r>
            <a:r>
              <a:rPr lang="de-DE" dirty="0" smtClean="0"/>
              <a:t> input-</a:t>
            </a:r>
            <a:r>
              <a:rPr lang="de-DE" dirty="0" err="1" smtClean="0"/>
              <a:t>driven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minimizes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lvl="1"/>
            <a:r>
              <a:rPr lang="de-DE" b="1" dirty="0" err="1"/>
              <a:t>U</a:t>
            </a:r>
            <a:r>
              <a:rPr lang="de-DE" b="1" dirty="0" err="1" smtClean="0"/>
              <a:t>se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„</a:t>
            </a:r>
            <a:r>
              <a:rPr lang="de-DE" b="1" dirty="0" err="1" smtClean="0"/>
              <a:t>small</a:t>
            </a:r>
            <a:r>
              <a:rPr lang="de-DE" b="1" dirty="0" smtClean="0"/>
              <a:t>“ </a:t>
            </a:r>
            <a:r>
              <a:rPr lang="de-DE" b="1" dirty="0" err="1" smtClean="0"/>
              <a:t>operations</a:t>
            </a:r>
            <a:r>
              <a:rPr lang="de-DE" b="1" dirty="0" smtClean="0"/>
              <a:t> </a:t>
            </a:r>
            <a:r>
              <a:rPr lang="de-DE" b="1" dirty="0" err="1" smtClean="0"/>
              <a:t>which</a:t>
            </a:r>
            <a:r>
              <a:rPr lang="de-DE" b="1" dirty="0" smtClean="0"/>
              <a:t>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connected</a:t>
            </a:r>
            <a:endParaRPr lang="de-DE" b="1" dirty="0" smtClean="0"/>
          </a:p>
          <a:p>
            <a:pPr lvl="1"/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/>
            <a:r>
              <a:rPr lang="de-DE" dirty="0" err="1" smtClean="0"/>
              <a:t>Optimizations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635917" y="3107531"/>
            <a:ext cx="4693445" cy="3857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400" b="1" dirty="0" err="1" smtClean="0"/>
              <a:t>Result</a:t>
            </a:r>
            <a:r>
              <a:rPr lang="de-DE" sz="1400" b="1" dirty="0" smtClean="0"/>
              <a:t> = </a:t>
            </a:r>
            <a:r>
              <a:rPr lang="de-DE" sz="1400" b="1" dirty="0" err="1" smtClean="0">
                <a:solidFill>
                  <a:schemeClr val="accent1"/>
                </a:solidFill>
              </a:rPr>
              <a:t>function</a:t>
            </a:r>
            <a:r>
              <a:rPr lang="de-DE" sz="1400" b="1" dirty="0" smtClean="0">
                <a:solidFill>
                  <a:schemeClr val="accent1"/>
                </a:solidFill>
              </a:rPr>
              <a:t> (</a:t>
            </a:r>
            <a:r>
              <a:rPr lang="de-DE" sz="1400" b="1" dirty="0" smtClean="0"/>
              <a:t> </a:t>
            </a:r>
            <a:r>
              <a:rPr lang="de-DE" sz="1400" b="1" dirty="0" err="1" smtClean="0">
                <a:solidFill>
                  <a:srgbClr val="00B050"/>
                </a:solidFill>
              </a:rPr>
              <a:t>function</a:t>
            </a:r>
            <a:r>
              <a:rPr lang="de-DE" sz="1400" b="1" dirty="0" smtClean="0">
                <a:solidFill>
                  <a:srgbClr val="00B050"/>
                </a:solidFill>
              </a:rPr>
              <a:t>(</a:t>
            </a:r>
            <a:r>
              <a:rPr lang="de-DE" sz="1400" b="1" dirty="0" err="1" smtClean="0">
                <a:solidFill>
                  <a:schemeClr val="accent4"/>
                </a:solidFill>
              </a:rPr>
              <a:t>dataA</a:t>
            </a:r>
            <a:r>
              <a:rPr lang="de-DE" sz="1400" b="1" dirty="0" smtClean="0">
                <a:solidFill>
                  <a:srgbClr val="00B050"/>
                </a:solidFill>
              </a:rPr>
              <a:t>)</a:t>
            </a:r>
            <a:r>
              <a:rPr lang="de-DE" sz="1400" b="1" dirty="0" smtClean="0"/>
              <a:t>, </a:t>
            </a:r>
            <a:r>
              <a:rPr lang="de-DE" sz="1400" b="1" dirty="0" err="1" smtClean="0">
                <a:solidFill>
                  <a:srgbClr val="FF0000"/>
                </a:solidFill>
              </a:rPr>
              <a:t>function</a:t>
            </a:r>
            <a:r>
              <a:rPr lang="de-DE" sz="1400" b="1" dirty="0" smtClean="0">
                <a:solidFill>
                  <a:srgbClr val="FF0000"/>
                </a:solidFill>
              </a:rPr>
              <a:t>(</a:t>
            </a:r>
            <a:r>
              <a:rPr lang="de-DE" sz="1400" b="1" dirty="0" err="1" smtClean="0">
                <a:solidFill>
                  <a:srgbClr val="7030A0"/>
                </a:solidFill>
              </a:rPr>
              <a:t>dataB</a:t>
            </a:r>
            <a:r>
              <a:rPr lang="de-DE" sz="1400" b="1" dirty="0" smtClean="0">
                <a:solidFill>
                  <a:srgbClr val="FF0000"/>
                </a:solidFill>
              </a:rPr>
              <a:t>)</a:t>
            </a:r>
            <a:r>
              <a:rPr lang="de-DE" sz="1400" b="1" dirty="0" smtClean="0"/>
              <a:t>  </a:t>
            </a:r>
            <a:r>
              <a:rPr lang="de-DE" sz="1400" b="1" dirty="0" smtClean="0">
                <a:solidFill>
                  <a:schemeClr val="accent1"/>
                </a:solidFill>
              </a:rPr>
              <a:t>)</a:t>
            </a:r>
            <a:endParaRPr lang="de-DE" sz="1400" b="1" dirty="0" smtClean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25641" y="3971925"/>
            <a:ext cx="235744" cy="18573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/>
          </a:p>
        </p:txBody>
      </p:sp>
      <p:sp>
        <p:nvSpPr>
          <p:cNvPr id="11" name="Ellipse 10"/>
          <p:cNvSpPr/>
          <p:nvPr/>
        </p:nvSpPr>
        <p:spPr>
          <a:xfrm>
            <a:off x="3944540" y="3767137"/>
            <a:ext cx="235744" cy="18573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chemeClr val="accen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44540" y="4276725"/>
            <a:ext cx="235744" cy="1857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/>
          </a:p>
        </p:txBody>
      </p:sp>
      <p:sp>
        <p:nvSpPr>
          <p:cNvPr id="13" name="Ellipse 12"/>
          <p:cNvSpPr/>
          <p:nvPr/>
        </p:nvSpPr>
        <p:spPr>
          <a:xfrm>
            <a:off x="2895600" y="3767137"/>
            <a:ext cx="235744" cy="18573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/>
          </a:p>
        </p:txBody>
      </p:sp>
      <p:sp>
        <p:nvSpPr>
          <p:cNvPr id="14" name="Ellipse 13"/>
          <p:cNvSpPr/>
          <p:nvPr/>
        </p:nvSpPr>
        <p:spPr>
          <a:xfrm>
            <a:off x="2895600" y="4269581"/>
            <a:ext cx="235744" cy="1857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/>
          </a:p>
        </p:txBody>
      </p:sp>
      <p:cxnSp>
        <p:nvCxnSpPr>
          <p:cNvPr id="16" name="Gerade Verbindung mit Pfeil 15"/>
          <p:cNvCxnSpPr>
            <a:stCxn id="11" idx="6"/>
            <a:endCxn id="9" idx="2"/>
          </p:cNvCxnSpPr>
          <p:nvPr/>
        </p:nvCxnSpPr>
        <p:spPr>
          <a:xfrm>
            <a:off x="4180284" y="3860006"/>
            <a:ext cx="945357" cy="2047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6"/>
            <a:endCxn id="9" idx="2"/>
          </p:cNvCxnSpPr>
          <p:nvPr/>
        </p:nvCxnSpPr>
        <p:spPr>
          <a:xfrm flipV="1">
            <a:off x="4180284" y="4064794"/>
            <a:ext cx="945357" cy="30480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3" idx="6"/>
            <a:endCxn id="11" idx="2"/>
          </p:cNvCxnSpPr>
          <p:nvPr/>
        </p:nvCxnSpPr>
        <p:spPr>
          <a:xfrm>
            <a:off x="3131344" y="3860006"/>
            <a:ext cx="813196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6"/>
            <a:endCxn id="12" idx="2"/>
          </p:cNvCxnSpPr>
          <p:nvPr/>
        </p:nvCxnSpPr>
        <p:spPr>
          <a:xfrm>
            <a:off x="3131344" y="4362450"/>
            <a:ext cx="813196" cy="714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2728570" y="3394253"/>
            <a:ext cx="2326233" cy="46575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28339" y="3394253"/>
            <a:ext cx="316201" cy="37288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4180284" y="3394253"/>
            <a:ext cx="794052" cy="88247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3189427" y="3394253"/>
            <a:ext cx="1053389" cy="37288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3189427" y="3394253"/>
            <a:ext cx="2326234" cy="88247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 Online</a:t>
            </a:r>
            <a:br>
              <a:rPr lang="de-DE" dirty="0" smtClean="0"/>
            </a:b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Apache Storm?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551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75519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75519" y="2472727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Megacyte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054460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Router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391668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3916688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3916689" y="260173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Rifter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88757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cxnSp>
        <p:nvCxnSpPr>
          <p:cNvPr id="17" name="Gerade Verbindung mit Pfeil 16"/>
          <p:cNvCxnSpPr>
            <a:stCxn id="8" idx="3"/>
            <a:endCxn id="11" idx="1"/>
          </p:cNvCxnSpPr>
          <p:nvPr/>
        </p:nvCxnSpPr>
        <p:spPr>
          <a:xfrm>
            <a:off x="1529360" y="1449685"/>
            <a:ext cx="525101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/>
          <p:cNvCxnSpPr>
            <a:stCxn id="9" idx="3"/>
            <a:endCxn id="11" idx="1"/>
          </p:cNvCxnSpPr>
          <p:nvPr/>
        </p:nvCxnSpPr>
        <p:spPr>
          <a:xfrm>
            <a:off x="1529360" y="2093613"/>
            <a:ext cx="5251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/>
          <p:cNvCxnSpPr>
            <a:stCxn id="10" idx="3"/>
            <a:endCxn id="11" idx="1"/>
          </p:cNvCxnSpPr>
          <p:nvPr/>
        </p:nvCxnSpPr>
        <p:spPr>
          <a:xfrm flipV="1">
            <a:off x="1529360" y="2093613"/>
            <a:ext cx="525101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11" idx="3"/>
            <a:endCxn id="12" idx="1"/>
          </p:cNvCxnSpPr>
          <p:nvPr/>
        </p:nvCxnSpPr>
        <p:spPr>
          <a:xfrm flipV="1">
            <a:off x="3408302" y="1449685"/>
            <a:ext cx="508387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/>
          <p:cNvCxnSpPr>
            <a:stCxn id="11" idx="3"/>
            <a:endCxn id="13" idx="1"/>
          </p:cNvCxnSpPr>
          <p:nvPr/>
        </p:nvCxnSpPr>
        <p:spPr>
          <a:xfrm>
            <a:off x="3408301" y="2093613"/>
            <a:ext cx="5083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Gerade Verbindung mit Pfeil 26"/>
          <p:cNvCxnSpPr>
            <a:stCxn id="11" idx="3"/>
            <a:endCxn id="14" idx="1"/>
          </p:cNvCxnSpPr>
          <p:nvPr/>
        </p:nvCxnSpPr>
        <p:spPr>
          <a:xfrm>
            <a:off x="3408302" y="2093614"/>
            <a:ext cx="508387" cy="7729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/>
          <p:cNvCxnSpPr>
            <a:stCxn id="12" idx="3"/>
            <a:endCxn id="15" idx="1"/>
          </p:cNvCxnSpPr>
          <p:nvPr/>
        </p:nvCxnSpPr>
        <p:spPr>
          <a:xfrm>
            <a:off x="5270529" y="1449686"/>
            <a:ext cx="61704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3" name="Rechteck 32"/>
          <p:cNvSpPr/>
          <p:nvPr/>
        </p:nvSpPr>
        <p:spPr>
          <a:xfrm>
            <a:off x="5887579" y="2047780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Rifter</a:t>
            </a:r>
            <a:endParaRPr lang="de-DE" sz="1200" dirty="0"/>
          </a:p>
        </p:txBody>
      </p:sp>
      <p:cxnSp>
        <p:nvCxnSpPr>
          <p:cNvPr id="35" name="Gerade Verbindung mit Pfeil 34"/>
          <p:cNvCxnSpPr>
            <a:stCxn id="13" idx="3"/>
            <a:endCxn id="15" idx="1"/>
          </p:cNvCxnSpPr>
          <p:nvPr/>
        </p:nvCxnSpPr>
        <p:spPr>
          <a:xfrm flipV="1">
            <a:off x="5270529" y="1449685"/>
            <a:ext cx="617050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Gerade Verbindung mit Pfeil 38"/>
          <p:cNvCxnSpPr>
            <a:stCxn id="14" idx="3"/>
            <a:endCxn id="33" idx="1"/>
          </p:cNvCxnSpPr>
          <p:nvPr/>
        </p:nvCxnSpPr>
        <p:spPr>
          <a:xfrm flipV="1">
            <a:off x="5270529" y="2312594"/>
            <a:ext cx="617049" cy="5539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1" name="Textfeld 40"/>
          <p:cNvSpPr txBox="1"/>
          <p:nvPr/>
        </p:nvSpPr>
        <p:spPr>
          <a:xfrm>
            <a:off x="7604946" y="1249378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670409" y="2112286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cxnSp>
        <p:nvCxnSpPr>
          <p:cNvPr id="44" name="Gerade Verbindung mit Pfeil 43"/>
          <p:cNvCxnSpPr>
            <a:stCxn id="15" idx="3"/>
            <a:endCxn id="41" idx="1"/>
          </p:cNvCxnSpPr>
          <p:nvPr/>
        </p:nvCxnSpPr>
        <p:spPr>
          <a:xfrm>
            <a:off x="7241420" y="1449686"/>
            <a:ext cx="363527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3" idx="3"/>
            <a:endCxn id="42" idx="1"/>
          </p:cNvCxnSpPr>
          <p:nvPr/>
        </p:nvCxnSpPr>
        <p:spPr>
          <a:xfrm>
            <a:off x="7241420" y="2312594"/>
            <a:ext cx="4289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 Online</a:t>
            </a:r>
            <a:br>
              <a:rPr lang="de-DE" dirty="0" smtClean="0"/>
            </a:br>
            <a:r>
              <a:rPr lang="de-DE" sz="1400" dirty="0" err="1"/>
              <a:t>Adding</a:t>
            </a:r>
            <a:r>
              <a:rPr lang="de-DE" sz="1400" dirty="0"/>
              <a:t> </a:t>
            </a:r>
            <a:r>
              <a:rPr lang="de-DE" sz="1400" dirty="0" smtClean="0"/>
              <a:t>a </a:t>
            </a:r>
            <a:r>
              <a:rPr lang="de-DE" sz="1400" dirty="0" err="1" smtClean="0"/>
              <a:t>profitability</a:t>
            </a:r>
            <a:r>
              <a:rPr lang="de-DE" sz="1400" dirty="0" smtClean="0"/>
              <a:t> check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551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75519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75519" y="2472727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Megacyte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054460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Router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391668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3916688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3916689" y="260173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Rifter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88757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cxnSp>
        <p:nvCxnSpPr>
          <p:cNvPr id="17" name="Gerade Verbindung mit Pfeil 16"/>
          <p:cNvCxnSpPr>
            <a:stCxn id="8" idx="3"/>
            <a:endCxn id="11" idx="1"/>
          </p:cNvCxnSpPr>
          <p:nvPr/>
        </p:nvCxnSpPr>
        <p:spPr>
          <a:xfrm>
            <a:off x="1529360" y="1449685"/>
            <a:ext cx="525101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/>
          <p:cNvCxnSpPr>
            <a:stCxn id="9" idx="3"/>
            <a:endCxn id="11" idx="1"/>
          </p:cNvCxnSpPr>
          <p:nvPr/>
        </p:nvCxnSpPr>
        <p:spPr>
          <a:xfrm>
            <a:off x="1529360" y="2093613"/>
            <a:ext cx="5251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/>
          <p:cNvCxnSpPr>
            <a:stCxn id="10" idx="3"/>
            <a:endCxn id="11" idx="1"/>
          </p:cNvCxnSpPr>
          <p:nvPr/>
        </p:nvCxnSpPr>
        <p:spPr>
          <a:xfrm flipV="1">
            <a:off x="1529360" y="2093613"/>
            <a:ext cx="525101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11" idx="3"/>
            <a:endCxn id="12" idx="1"/>
          </p:cNvCxnSpPr>
          <p:nvPr/>
        </p:nvCxnSpPr>
        <p:spPr>
          <a:xfrm flipV="1">
            <a:off x="3408302" y="1449685"/>
            <a:ext cx="508387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/>
          <p:cNvCxnSpPr>
            <a:stCxn id="11" idx="3"/>
            <a:endCxn id="13" idx="1"/>
          </p:cNvCxnSpPr>
          <p:nvPr/>
        </p:nvCxnSpPr>
        <p:spPr>
          <a:xfrm>
            <a:off x="3408301" y="2093613"/>
            <a:ext cx="5083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Gerade Verbindung mit Pfeil 26"/>
          <p:cNvCxnSpPr>
            <a:stCxn id="11" idx="3"/>
            <a:endCxn id="14" idx="1"/>
          </p:cNvCxnSpPr>
          <p:nvPr/>
        </p:nvCxnSpPr>
        <p:spPr>
          <a:xfrm>
            <a:off x="3408302" y="2093614"/>
            <a:ext cx="508387" cy="7729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/>
          <p:cNvCxnSpPr>
            <a:stCxn id="12" idx="3"/>
            <a:endCxn id="15" idx="1"/>
          </p:cNvCxnSpPr>
          <p:nvPr/>
        </p:nvCxnSpPr>
        <p:spPr>
          <a:xfrm>
            <a:off x="5270529" y="1449686"/>
            <a:ext cx="61704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3" name="Rechteck 32"/>
          <p:cNvSpPr/>
          <p:nvPr/>
        </p:nvSpPr>
        <p:spPr>
          <a:xfrm>
            <a:off x="5887579" y="2047780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Rifter</a:t>
            </a:r>
            <a:endParaRPr lang="de-DE" sz="1200" dirty="0"/>
          </a:p>
        </p:txBody>
      </p:sp>
      <p:cxnSp>
        <p:nvCxnSpPr>
          <p:cNvPr id="35" name="Gerade Verbindung mit Pfeil 34"/>
          <p:cNvCxnSpPr>
            <a:stCxn id="13" idx="3"/>
            <a:endCxn id="15" idx="1"/>
          </p:cNvCxnSpPr>
          <p:nvPr/>
        </p:nvCxnSpPr>
        <p:spPr>
          <a:xfrm flipV="1">
            <a:off x="5270529" y="1449685"/>
            <a:ext cx="617050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Gerade Verbindung mit Pfeil 38"/>
          <p:cNvCxnSpPr>
            <a:stCxn id="14" idx="3"/>
            <a:endCxn id="33" idx="1"/>
          </p:cNvCxnSpPr>
          <p:nvPr/>
        </p:nvCxnSpPr>
        <p:spPr>
          <a:xfrm flipV="1">
            <a:off x="5270529" y="2312594"/>
            <a:ext cx="617049" cy="5539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1" name="Textfeld 40"/>
          <p:cNvSpPr txBox="1"/>
          <p:nvPr/>
        </p:nvSpPr>
        <p:spPr>
          <a:xfrm>
            <a:off x="7604946" y="1249378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670409" y="2112286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cxnSp>
        <p:nvCxnSpPr>
          <p:cNvPr id="44" name="Gerade Verbindung mit Pfeil 43"/>
          <p:cNvCxnSpPr>
            <a:stCxn id="15" idx="3"/>
            <a:endCxn id="41" idx="1"/>
          </p:cNvCxnSpPr>
          <p:nvPr/>
        </p:nvCxnSpPr>
        <p:spPr>
          <a:xfrm>
            <a:off x="7241420" y="1449686"/>
            <a:ext cx="363527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3" idx="3"/>
            <a:endCxn id="42" idx="1"/>
          </p:cNvCxnSpPr>
          <p:nvPr/>
        </p:nvCxnSpPr>
        <p:spPr>
          <a:xfrm>
            <a:off x="7241420" y="2312594"/>
            <a:ext cx="4289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34018" y="3625911"/>
            <a:ext cx="1353841" cy="5132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Price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51" name="Rechteck 50"/>
          <p:cNvSpPr/>
          <p:nvPr/>
        </p:nvSpPr>
        <p:spPr>
          <a:xfrm>
            <a:off x="5887579" y="3625912"/>
            <a:ext cx="1353841" cy="5132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Profitability</a:t>
            </a:r>
            <a:r>
              <a:rPr lang="de-DE" sz="1200" dirty="0"/>
              <a:t> Check</a:t>
            </a:r>
            <a:br>
              <a:rPr lang="de-DE" sz="1200" dirty="0"/>
            </a:br>
            <a:r>
              <a:rPr lang="de-DE" sz="1200" dirty="0" err="1"/>
              <a:t>Kestrel</a:t>
            </a:r>
            <a:endParaRPr lang="de-DE" sz="1200" dirty="0"/>
          </a:p>
        </p:txBody>
      </p:sp>
      <p:cxnSp>
        <p:nvCxnSpPr>
          <p:cNvPr id="53" name="Gerade Verbindung mit Pfeil 52"/>
          <p:cNvCxnSpPr>
            <a:stCxn id="48" idx="3"/>
            <a:endCxn id="51" idx="1"/>
          </p:cNvCxnSpPr>
          <p:nvPr/>
        </p:nvCxnSpPr>
        <p:spPr>
          <a:xfrm>
            <a:off x="1587858" y="3882521"/>
            <a:ext cx="42997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5" name="Gerade Verbindung mit Pfeil 54"/>
          <p:cNvCxnSpPr>
            <a:stCxn id="15" idx="2"/>
            <a:endCxn id="51" idx="0"/>
          </p:cNvCxnSpPr>
          <p:nvPr/>
        </p:nvCxnSpPr>
        <p:spPr>
          <a:xfrm>
            <a:off x="6564499" y="1714499"/>
            <a:ext cx="0" cy="19114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7" name="Textfeld 56"/>
          <p:cNvSpPr txBox="1"/>
          <p:nvPr/>
        </p:nvSpPr>
        <p:spPr>
          <a:xfrm>
            <a:off x="7670409" y="3682213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cxnSp>
        <p:nvCxnSpPr>
          <p:cNvPr id="59" name="Gerade Verbindung mit Pfeil 58"/>
          <p:cNvCxnSpPr>
            <a:stCxn id="51" idx="3"/>
            <a:endCxn id="57" idx="1"/>
          </p:cNvCxnSpPr>
          <p:nvPr/>
        </p:nvCxnSpPr>
        <p:spPr>
          <a:xfrm>
            <a:off x="7241420" y="3882521"/>
            <a:ext cx="4289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 Online</a:t>
            </a:r>
            <a:br>
              <a:rPr lang="de-DE" dirty="0" smtClean="0"/>
            </a:b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design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Apache Storm?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551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75519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75519" y="2472727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Megacyte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054460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Router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391668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3916688" y="182879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3916689" y="2601739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Rifter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887579" y="1184872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cxnSp>
        <p:nvCxnSpPr>
          <p:cNvPr id="17" name="Gerade Verbindung mit Pfeil 16"/>
          <p:cNvCxnSpPr>
            <a:stCxn id="8" idx="3"/>
            <a:endCxn id="11" idx="1"/>
          </p:cNvCxnSpPr>
          <p:nvPr/>
        </p:nvCxnSpPr>
        <p:spPr>
          <a:xfrm>
            <a:off x="1529360" y="1449685"/>
            <a:ext cx="525101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/>
          <p:cNvCxnSpPr>
            <a:stCxn id="9" idx="3"/>
            <a:endCxn id="11" idx="1"/>
          </p:cNvCxnSpPr>
          <p:nvPr/>
        </p:nvCxnSpPr>
        <p:spPr>
          <a:xfrm>
            <a:off x="1529360" y="2093613"/>
            <a:ext cx="5251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/>
          <p:cNvCxnSpPr>
            <a:stCxn id="10" idx="3"/>
            <a:endCxn id="11" idx="1"/>
          </p:cNvCxnSpPr>
          <p:nvPr/>
        </p:nvCxnSpPr>
        <p:spPr>
          <a:xfrm flipV="1">
            <a:off x="1529360" y="2093613"/>
            <a:ext cx="525101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11" idx="3"/>
            <a:endCxn id="12" idx="1"/>
          </p:cNvCxnSpPr>
          <p:nvPr/>
        </p:nvCxnSpPr>
        <p:spPr>
          <a:xfrm flipV="1">
            <a:off x="3408302" y="1449685"/>
            <a:ext cx="508387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/>
          <p:cNvCxnSpPr>
            <a:stCxn id="11" idx="3"/>
            <a:endCxn id="13" idx="1"/>
          </p:cNvCxnSpPr>
          <p:nvPr/>
        </p:nvCxnSpPr>
        <p:spPr>
          <a:xfrm>
            <a:off x="3408301" y="2093613"/>
            <a:ext cx="5083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Gerade Verbindung mit Pfeil 26"/>
          <p:cNvCxnSpPr>
            <a:stCxn id="11" idx="3"/>
            <a:endCxn id="14" idx="1"/>
          </p:cNvCxnSpPr>
          <p:nvPr/>
        </p:nvCxnSpPr>
        <p:spPr>
          <a:xfrm>
            <a:off x="3408302" y="2093614"/>
            <a:ext cx="508387" cy="7729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/>
          <p:cNvCxnSpPr>
            <a:stCxn id="12" idx="3"/>
            <a:endCxn id="15" idx="1"/>
          </p:cNvCxnSpPr>
          <p:nvPr/>
        </p:nvCxnSpPr>
        <p:spPr>
          <a:xfrm>
            <a:off x="5270529" y="1449686"/>
            <a:ext cx="61704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3" name="Rechteck 32"/>
          <p:cNvSpPr/>
          <p:nvPr/>
        </p:nvSpPr>
        <p:spPr>
          <a:xfrm>
            <a:off x="5887579" y="2047780"/>
            <a:ext cx="1353841" cy="5296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Rifter</a:t>
            </a:r>
            <a:endParaRPr lang="de-DE" sz="1200" dirty="0"/>
          </a:p>
        </p:txBody>
      </p:sp>
      <p:cxnSp>
        <p:nvCxnSpPr>
          <p:cNvPr id="35" name="Gerade Verbindung mit Pfeil 34"/>
          <p:cNvCxnSpPr>
            <a:stCxn id="13" idx="3"/>
            <a:endCxn id="15" idx="1"/>
          </p:cNvCxnSpPr>
          <p:nvPr/>
        </p:nvCxnSpPr>
        <p:spPr>
          <a:xfrm flipV="1">
            <a:off x="5270529" y="1449685"/>
            <a:ext cx="617050" cy="643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Gerade Verbindung mit Pfeil 38"/>
          <p:cNvCxnSpPr>
            <a:stCxn id="14" idx="3"/>
            <a:endCxn id="33" idx="1"/>
          </p:cNvCxnSpPr>
          <p:nvPr/>
        </p:nvCxnSpPr>
        <p:spPr>
          <a:xfrm flipV="1">
            <a:off x="5270529" y="2312594"/>
            <a:ext cx="617049" cy="5539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1" name="Textfeld 40"/>
          <p:cNvSpPr txBox="1"/>
          <p:nvPr/>
        </p:nvSpPr>
        <p:spPr>
          <a:xfrm>
            <a:off x="7604946" y="1249378"/>
            <a:ext cx="422031" cy="4006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670409" y="2112286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cxnSp>
        <p:nvCxnSpPr>
          <p:cNvPr id="44" name="Gerade Verbindung mit Pfeil 43"/>
          <p:cNvCxnSpPr>
            <a:stCxn id="15" idx="3"/>
            <a:endCxn id="41" idx="1"/>
          </p:cNvCxnSpPr>
          <p:nvPr/>
        </p:nvCxnSpPr>
        <p:spPr>
          <a:xfrm>
            <a:off x="7241420" y="1449686"/>
            <a:ext cx="36352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Gerade Verbindung mit Pfeil 45"/>
          <p:cNvCxnSpPr>
            <a:stCxn id="33" idx="3"/>
            <a:endCxn id="42" idx="1"/>
          </p:cNvCxnSpPr>
          <p:nvPr/>
        </p:nvCxnSpPr>
        <p:spPr>
          <a:xfrm>
            <a:off x="7241420" y="2312594"/>
            <a:ext cx="4289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Explosion 1 31"/>
          <p:cNvSpPr/>
          <p:nvPr/>
        </p:nvSpPr>
        <p:spPr>
          <a:xfrm>
            <a:off x="852438" y="3286408"/>
            <a:ext cx="2807967" cy="1032095"/>
          </a:xfrm>
          <a:prstGeom prst="irregularSeal1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(1) ? Software </a:t>
            </a:r>
            <a:br>
              <a:rPr lang="de-DE" sz="1200" dirty="0"/>
            </a:br>
            <a:r>
              <a:rPr lang="de-DE" sz="1200" dirty="0" err="1"/>
              <a:t>Architecture</a:t>
            </a:r>
            <a:r>
              <a:rPr lang="de-DE" sz="1200" dirty="0"/>
              <a:t> </a:t>
            </a:r>
            <a:r>
              <a:rPr lang="de-DE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28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5760002" y="1042987"/>
            <a:ext cx="1608993" cy="2586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calculator</a:t>
            </a:r>
            <a:r>
              <a:rPr lang="de-DE" sz="1200" dirty="0"/>
              <a:t> </a:t>
            </a:r>
            <a:r>
              <a:rPr lang="de-DE" sz="1200" dirty="0" err="1"/>
              <a:t>bolt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789112" y="1042987"/>
            <a:ext cx="1608993" cy="2586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de-DE" sz="1200" dirty="0"/>
              <a:t>Volume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calculator</a:t>
            </a:r>
            <a:r>
              <a:rPr lang="de-DE" sz="1200" dirty="0"/>
              <a:t> </a:t>
            </a:r>
            <a:r>
              <a:rPr lang="de-DE" sz="1200" dirty="0" err="1"/>
              <a:t>bolt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1926883" y="1042987"/>
            <a:ext cx="1608993" cy="2586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de-DE" sz="1200" dirty="0"/>
              <a:t>Router </a:t>
            </a:r>
            <a:r>
              <a:rPr lang="de-DE" sz="1200" dirty="0" err="1"/>
              <a:t>bolt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70339" y="1042987"/>
            <a:ext cx="1608993" cy="2586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de-DE" sz="1200" dirty="0"/>
              <a:t>Material </a:t>
            </a:r>
            <a:r>
              <a:rPr lang="de-DE" sz="1200" dirty="0" err="1"/>
              <a:t>spout</a:t>
            </a:r>
            <a:endParaRPr lang="de-DE" sz="12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Gaming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 Online</a:t>
            </a:r>
            <a:br>
              <a:rPr lang="de-DE" dirty="0" smtClean="0"/>
            </a:br>
            <a:r>
              <a:rPr lang="de-DE" sz="1400" dirty="0" err="1"/>
              <a:t>Classes</a:t>
            </a:r>
            <a:r>
              <a:rPr lang="de-DE" sz="1400" dirty="0"/>
              <a:t> per type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spout</a:t>
            </a:r>
            <a:r>
              <a:rPr lang="de-DE" sz="1400" dirty="0"/>
              <a:t>/</a:t>
            </a:r>
            <a:r>
              <a:rPr lang="de-DE" sz="1400" dirty="0" err="1"/>
              <a:t>bolt</a:t>
            </a:r>
            <a:r>
              <a:rPr lang="de-DE" sz="1400" dirty="0"/>
              <a:t>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5519" y="1184872"/>
            <a:ext cx="1353841" cy="52962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175519" y="1828799"/>
            <a:ext cx="1353841" cy="52962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75519" y="2472727"/>
            <a:ext cx="1353841" cy="52962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Megacyte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054460" y="1828799"/>
            <a:ext cx="1353841" cy="52962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Router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3916689" y="1184872"/>
            <a:ext cx="1353841" cy="5296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3916688" y="1828799"/>
            <a:ext cx="1353841" cy="5296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Zydrine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Kestrel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3916689" y="2601739"/>
            <a:ext cx="1353841" cy="5296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Tritanium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Rifter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887579" y="1184872"/>
            <a:ext cx="1353841" cy="5296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Kestrel</a:t>
            </a:r>
            <a:endParaRPr lang="de-DE" sz="1200" dirty="0"/>
          </a:p>
        </p:txBody>
      </p:sp>
      <p:cxnSp>
        <p:nvCxnSpPr>
          <p:cNvPr id="17" name="Gerade Verbindung mit Pfeil 16"/>
          <p:cNvCxnSpPr>
            <a:stCxn id="8" idx="3"/>
            <a:endCxn id="11" idx="1"/>
          </p:cNvCxnSpPr>
          <p:nvPr/>
        </p:nvCxnSpPr>
        <p:spPr>
          <a:xfrm>
            <a:off x="1529360" y="1449685"/>
            <a:ext cx="525101" cy="64392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3"/>
            <a:endCxn id="11" idx="1"/>
          </p:cNvCxnSpPr>
          <p:nvPr/>
        </p:nvCxnSpPr>
        <p:spPr>
          <a:xfrm>
            <a:off x="1529360" y="2093613"/>
            <a:ext cx="52510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3"/>
            <a:endCxn id="11" idx="1"/>
          </p:cNvCxnSpPr>
          <p:nvPr/>
        </p:nvCxnSpPr>
        <p:spPr>
          <a:xfrm flipV="1">
            <a:off x="1529360" y="2093613"/>
            <a:ext cx="525101" cy="64392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3"/>
            <a:endCxn id="12" idx="1"/>
          </p:cNvCxnSpPr>
          <p:nvPr/>
        </p:nvCxnSpPr>
        <p:spPr>
          <a:xfrm flipV="1">
            <a:off x="3408302" y="1449685"/>
            <a:ext cx="508387" cy="64392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3"/>
            <a:endCxn id="13" idx="1"/>
          </p:cNvCxnSpPr>
          <p:nvPr/>
        </p:nvCxnSpPr>
        <p:spPr>
          <a:xfrm>
            <a:off x="3408301" y="2093613"/>
            <a:ext cx="508386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1" idx="3"/>
            <a:endCxn id="14" idx="1"/>
          </p:cNvCxnSpPr>
          <p:nvPr/>
        </p:nvCxnSpPr>
        <p:spPr>
          <a:xfrm>
            <a:off x="3408302" y="2093614"/>
            <a:ext cx="508387" cy="77294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2" idx="3"/>
            <a:endCxn id="15" idx="1"/>
          </p:cNvCxnSpPr>
          <p:nvPr/>
        </p:nvCxnSpPr>
        <p:spPr>
          <a:xfrm>
            <a:off x="5270529" y="1449686"/>
            <a:ext cx="61704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887579" y="2047780"/>
            <a:ext cx="1353841" cy="5296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Ship</a:t>
            </a:r>
            <a:r>
              <a:rPr lang="de-DE" sz="1200" dirty="0"/>
              <a:t> </a:t>
            </a:r>
            <a:r>
              <a:rPr lang="de-DE" sz="1200" dirty="0" err="1"/>
              <a:t>Cost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Rifter</a:t>
            </a:r>
            <a:endParaRPr lang="de-DE" sz="1200" dirty="0"/>
          </a:p>
        </p:txBody>
      </p:sp>
      <p:cxnSp>
        <p:nvCxnSpPr>
          <p:cNvPr id="35" name="Gerade Verbindung mit Pfeil 34"/>
          <p:cNvCxnSpPr>
            <a:stCxn id="13" idx="3"/>
            <a:endCxn id="15" idx="1"/>
          </p:cNvCxnSpPr>
          <p:nvPr/>
        </p:nvCxnSpPr>
        <p:spPr>
          <a:xfrm flipV="1">
            <a:off x="5270529" y="1449685"/>
            <a:ext cx="617050" cy="64392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4" idx="3"/>
            <a:endCxn id="33" idx="1"/>
          </p:cNvCxnSpPr>
          <p:nvPr/>
        </p:nvCxnSpPr>
        <p:spPr>
          <a:xfrm flipV="1">
            <a:off x="5270529" y="2312594"/>
            <a:ext cx="617049" cy="55395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7604946" y="1249378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670409" y="2112286"/>
            <a:ext cx="422031" cy="4006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56"/>
              </a:spcBef>
              <a:buClr>
                <a:schemeClr val="accent2"/>
              </a:buClr>
            </a:pPr>
            <a:r>
              <a:rPr lang="de-DE" sz="3100" dirty="0"/>
              <a:t>€</a:t>
            </a:r>
          </a:p>
        </p:txBody>
      </p:sp>
      <p:cxnSp>
        <p:nvCxnSpPr>
          <p:cNvPr id="44" name="Gerade Verbindung mit Pfeil 43"/>
          <p:cNvCxnSpPr>
            <a:stCxn id="15" idx="3"/>
            <a:endCxn id="41" idx="1"/>
          </p:cNvCxnSpPr>
          <p:nvPr/>
        </p:nvCxnSpPr>
        <p:spPr>
          <a:xfrm>
            <a:off x="7241420" y="1449686"/>
            <a:ext cx="363527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3" idx="3"/>
            <a:endCxn id="42" idx="1"/>
          </p:cNvCxnSpPr>
          <p:nvPr/>
        </p:nvCxnSpPr>
        <p:spPr>
          <a:xfrm>
            <a:off x="7241420" y="2312594"/>
            <a:ext cx="4289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6051930" y="3450715"/>
            <a:ext cx="2807967" cy="1032095"/>
          </a:xfrm>
          <a:prstGeom prst="irregularSeal1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(2) In Practice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75519" y="4111140"/>
            <a:ext cx="1353840" cy="35113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/>
              <a:t>Java Bean</a:t>
            </a:r>
            <a:endParaRPr lang="de-DE" sz="1400" dirty="0" smtClean="0"/>
          </a:p>
        </p:txBody>
      </p:sp>
      <p:sp>
        <p:nvSpPr>
          <p:cNvPr id="38" name="Rechteck 37"/>
          <p:cNvSpPr/>
          <p:nvPr/>
        </p:nvSpPr>
        <p:spPr>
          <a:xfrm>
            <a:off x="175518" y="3686326"/>
            <a:ext cx="1353841" cy="351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/>
              <a:t>Integration Bean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667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Spout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a separate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separately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foster</a:t>
            </a:r>
            <a:r>
              <a:rPr lang="de-DE" dirty="0" smtClean="0"/>
              <a:t> </a:t>
            </a:r>
            <a:r>
              <a:rPr lang="de-DE" dirty="0" err="1" smtClean="0"/>
              <a:t>testability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6020" r="4990" b="7311"/>
          <a:stretch/>
        </p:blipFill>
        <p:spPr bwMode="auto">
          <a:xfrm>
            <a:off x="2750515" y="971333"/>
            <a:ext cx="2757831" cy="39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276" name="Rechteck 275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The value-chain of computation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77" name="Ellipse 276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78" name="Rechteck 277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3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Overview of computation models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0" name="Ellipse 279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81" name="Rechteck 280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8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Batch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89" name="Ellipse 288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0" name="Rechteck 289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98" name="Ellipse 297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99" name="Rechteck 298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01" name="Ellipse 300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02" name="Rechteck 301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Bolt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ships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all </a:t>
            </a:r>
            <a:r>
              <a:rPr lang="de-DE" dirty="0" err="1" smtClean="0"/>
              <a:t>materials</a:t>
            </a:r>
            <a:r>
              <a:rPr lang="de-DE" dirty="0" smtClean="0"/>
              <a:t>,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generalized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6792" r="2540" b="4574"/>
          <a:stretch/>
        </p:blipFill>
        <p:spPr bwMode="auto">
          <a:xfrm>
            <a:off x="270662" y="1024127"/>
            <a:ext cx="5457140" cy="295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918" r="3760" b="2473"/>
          <a:stretch/>
        </p:blipFill>
        <p:spPr bwMode="auto">
          <a:xfrm>
            <a:off x="6649517" y="943662"/>
            <a:ext cx="2377439" cy="396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total </a:t>
            </a:r>
            <a:r>
              <a:rPr lang="de-DE" dirty="0" err="1" smtClean="0"/>
              <a:t>ship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also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" t="5975" r="2012" b="7916"/>
          <a:stretch/>
        </p:blipFill>
        <p:spPr bwMode="auto">
          <a:xfrm>
            <a:off x="5266944" y="977699"/>
            <a:ext cx="3785473" cy="350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9461" r="2525" b="5228"/>
          <a:stretch/>
        </p:blipFill>
        <p:spPr bwMode="auto">
          <a:xfrm>
            <a:off x="168250" y="1236269"/>
            <a:ext cx="5098694" cy="204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3818534" y="1689811"/>
            <a:ext cx="2121408" cy="73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xplosion 1 12"/>
          <p:cNvSpPr/>
          <p:nvPr/>
        </p:nvSpPr>
        <p:spPr>
          <a:xfrm>
            <a:off x="6051930" y="3450715"/>
            <a:ext cx="2807967" cy="1032095"/>
          </a:xfrm>
          <a:prstGeom prst="irregularSeal1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(2) In Practice</a:t>
            </a:r>
          </a:p>
        </p:txBody>
      </p:sp>
    </p:spTree>
    <p:extLst>
      <p:ext uri="{BB962C8B-B14F-4D97-AF65-F5344CB8AC3E}">
        <p14:creationId xmlns:p14="http://schemas.microsoft.com/office/powerpoint/2010/main" val="24321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Telco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sz="1700" dirty="0" err="1"/>
              <a:t>Telco</a:t>
            </a:r>
            <a:r>
              <a:rPr lang="de-DE" sz="1700" dirty="0"/>
              <a:t/>
            </a:r>
            <a:br>
              <a:rPr lang="de-DE" sz="1700" dirty="0"/>
            </a:br>
            <a:r>
              <a:rPr lang="de-DE" sz="1700" dirty="0"/>
              <a:t>(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regulation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mobile </a:t>
            </a:r>
            <a:r>
              <a:rPr lang="de-DE" sz="1400" dirty="0" err="1"/>
              <a:t>tariffs</a:t>
            </a:r>
            <a:r>
              <a:rPr lang="de-DE" sz="1400" dirty="0"/>
              <a:t>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8" name="AutoShape 2" descr="Bildergebnis für clipart handy"/>
          <p:cNvSpPr>
            <a:spLocks noChangeAspect="1" noChangeArrowheads="1"/>
          </p:cNvSpPr>
          <p:nvPr/>
        </p:nvSpPr>
        <p:spPr bwMode="auto">
          <a:xfrm>
            <a:off x="143608" y="-108347"/>
            <a:ext cx="281354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Bildergebnis für clipart handy"/>
          <p:cNvSpPr>
            <a:spLocks noChangeAspect="1" noChangeArrowheads="1"/>
          </p:cNvSpPr>
          <p:nvPr/>
        </p:nvSpPr>
        <p:spPr bwMode="auto">
          <a:xfrm>
            <a:off x="284285" y="5953"/>
            <a:ext cx="281354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7" name="Picture 11" descr="http://media.indiatimes.in/media/photogallery/2014/Jan/1_13885466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3" y="1112110"/>
            <a:ext cx="5266592" cy="32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Telco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sz="1700" dirty="0" err="1"/>
              <a:t>Telco</a:t>
            </a:r>
            <a:r>
              <a:rPr lang="de-DE" sz="1700" dirty="0"/>
              <a:t/>
            </a:r>
            <a:br>
              <a:rPr lang="de-DE" sz="1700" dirty="0"/>
            </a:br>
            <a:r>
              <a:rPr lang="de-DE" sz="1700" dirty="0"/>
              <a:t>(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regulation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mobile </a:t>
            </a:r>
            <a:r>
              <a:rPr lang="de-DE" sz="1400" dirty="0" err="1"/>
              <a:t>tariffs</a:t>
            </a:r>
            <a:r>
              <a:rPr lang="de-DE" sz="1400" dirty="0"/>
              <a:t>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0"/>
          </p:nvPr>
        </p:nvSpPr>
        <p:spPr>
          <a:xfrm>
            <a:off x="345831" y="1225153"/>
            <a:ext cx="3607196" cy="3237309"/>
          </a:xfrm>
        </p:spPr>
        <p:txBody>
          <a:bodyPr/>
          <a:lstStyle/>
          <a:p>
            <a:r>
              <a:rPr lang="de-DE" dirty="0" err="1" smtClean="0"/>
              <a:t>Whenever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smtClean="0"/>
              <a:t>mobile </a:t>
            </a:r>
            <a:r>
              <a:rPr lang="de-DE" dirty="0" err="1" smtClean="0"/>
              <a:t>phone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telecom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Call Data Records (CDR)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acknowledge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These </a:t>
            </a:r>
            <a:r>
              <a:rPr lang="de-DE" dirty="0" smtClean="0"/>
              <a:t>CDR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bill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The CDR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enforce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AutoShape 2" descr="Bildergebnis für clipart handy"/>
          <p:cNvSpPr>
            <a:spLocks noChangeAspect="1" noChangeArrowheads="1"/>
          </p:cNvSpPr>
          <p:nvPr/>
        </p:nvSpPr>
        <p:spPr bwMode="auto">
          <a:xfrm>
            <a:off x="143608" y="-108347"/>
            <a:ext cx="281354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Bildergebnis für clipart handy"/>
          <p:cNvSpPr>
            <a:spLocks noChangeAspect="1" noChangeArrowheads="1"/>
          </p:cNvSpPr>
          <p:nvPr/>
        </p:nvSpPr>
        <p:spPr bwMode="auto">
          <a:xfrm>
            <a:off x="284285" y="5953"/>
            <a:ext cx="281354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5" name="Picture 9" descr="http://www.tvdictionary.com/sample_diagrams/ag_standard_billing_process_operation_low_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27" y="1485435"/>
            <a:ext cx="4818330" cy="23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9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Telco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sz="1700" dirty="0" err="1"/>
              <a:t>Telco</a:t>
            </a:r>
            <a:r>
              <a:rPr lang="de-DE" sz="1700" dirty="0"/>
              <a:t/>
            </a:r>
            <a:br>
              <a:rPr lang="de-DE" sz="1700" dirty="0"/>
            </a:br>
            <a:r>
              <a:rPr lang="de-DE" sz="1700" dirty="0"/>
              <a:t>(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regulation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mobile </a:t>
            </a:r>
            <a:r>
              <a:rPr lang="de-DE" sz="1400" dirty="0" err="1"/>
              <a:t>tariffs</a:t>
            </a:r>
            <a:r>
              <a:rPr lang="de-DE" sz="1400" dirty="0"/>
              <a:t>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8" name="AutoShape 2" descr="Bildergebnis für clipart handy"/>
          <p:cNvSpPr>
            <a:spLocks noChangeAspect="1" noChangeArrowheads="1"/>
          </p:cNvSpPr>
          <p:nvPr/>
        </p:nvSpPr>
        <p:spPr bwMode="auto">
          <a:xfrm>
            <a:off x="143608" y="-108347"/>
            <a:ext cx="281354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Bildergebnis für clipart handy"/>
          <p:cNvSpPr>
            <a:spLocks noChangeAspect="1" noChangeArrowheads="1"/>
          </p:cNvSpPr>
          <p:nvPr/>
        </p:nvSpPr>
        <p:spPr bwMode="auto">
          <a:xfrm>
            <a:off x="284285" y="5953"/>
            <a:ext cx="281354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5" name="Picture 9" descr="http://www.tvdictionary.com/sample_diagrams/ag_standard_billing_process_operation_low_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20" y="1037290"/>
            <a:ext cx="3428937" cy="167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424961" y="2424065"/>
            <a:ext cx="1080700" cy="48888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CDR </a:t>
            </a:r>
            <a:br>
              <a:rPr lang="de-DE" sz="1200" dirty="0"/>
            </a:br>
            <a:r>
              <a:rPr lang="de-DE" sz="1200" dirty="0" err="1"/>
              <a:t>source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2339973" y="2424066"/>
            <a:ext cx="1420698" cy="4888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Filter </a:t>
            </a:r>
            <a:r>
              <a:rPr lang="de-DE" sz="1200" dirty="0" err="1"/>
              <a:t>unimportant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records</a:t>
            </a:r>
            <a:endParaRPr lang="de-DE" sz="1200" dirty="0"/>
          </a:p>
        </p:txBody>
      </p:sp>
      <p:cxnSp>
        <p:nvCxnSpPr>
          <p:cNvPr id="11" name="Gerade Verbindung mit Pfeil 10"/>
          <p:cNvCxnSpPr>
            <a:stCxn id="3" idx="3"/>
            <a:endCxn id="7" idx="1"/>
          </p:cNvCxnSpPr>
          <p:nvPr/>
        </p:nvCxnSpPr>
        <p:spPr>
          <a:xfrm>
            <a:off x="1505662" y="2668509"/>
            <a:ext cx="834311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Magnetplattenspeicher 13"/>
          <p:cNvSpPr/>
          <p:nvPr/>
        </p:nvSpPr>
        <p:spPr>
          <a:xfrm>
            <a:off x="2523827" y="1391970"/>
            <a:ext cx="1052987" cy="726541"/>
          </a:xfrm>
          <a:prstGeom prst="flowChartMagneticDisk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In-Memory</a:t>
            </a:r>
            <a:br>
              <a:rPr lang="de-DE" sz="1200" dirty="0"/>
            </a:br>
            <a:r>
              <a:rPr lang="de-DE" sz="1200" dirty="0"/>
              <a:t>Data</a:t>
            </a:r>
          </a:p>
        </p:txBody>
      </p:sp>
      <p:cxnSp>
        <p:nvCxnSpPr>
          <p:cNvPr id="16" name="Gerade Verbindung mit Pfeil 15"/>
          <p:cNvCxnSpPr>
            <a:stCxn id="7" idx="0"/>
            <a:endCxn id="14" idx="3"/>
          </p:cNvCxnSpPr>
          <p:nvPr/>
        </p:nvCxnSpPr>
        <p:spPr>
          <a:xfrm flipH="1" flipV="1">
            <a:off x="3050321" y="2118511"/>
            <a:ext cx="1" cy="305555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339972" y="3279618"/>
            <a:ext cx="1420698" cy="48888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/>
              <a:t>Enforce</a:t>
            </a:r>
            <a:r>
              <a:rPr lang="de-DE" sz="1200" dirty="0"/>
              <a:t> SLA</a:t>
            </a:r>
          </a:p>
        </p:txBody>
      </p:sp>
      <p:cxnSp>
        <p:nvCxnSpPr>
          <p:cNvPr id="19" name="Gerade Verbindung mit Pfeil 18"/>
          <p:cNvCxnSpPr>
            <a:stCxn id="7" idx="2"/>
            <a:endCxn id="17" idx="0"/>
          </p:cNvCxnSpPr>
          <p:nvPr/>
        </p:nvCxnSpPr>
        <p:spPr>
          <a:xfrm flipH="1">
            <a:off x="3050321" y="2912954"/>
            <a:ext cx="1" cy="36666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Wolke 19"/>
          <p:cNvSpPr/>
          <p:nvPr/>
        </p:nvSpPr>
        <p:spPr>
          <a:xfrm>
            <a:off x="4805300" y="3041964"/>
            <a:ext cx="3041964" cy="964194"/>
          </a:xfrm>
          <a:prstGeom prst="cloud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/>
              <a:t>The </a:t>
            </a:r>
            <a:r>
              <a:rPr lang="de-DE" sz="1200" dirty="0" err="1"/>
              <a:t>network</a:t>
            </a:r>
            <a:endParaRPr lang="de-DE" sz="1200" dirty="0"/>
          </a:p>
        </p:txBody>
      </p:sp>
      <p:cxnSp>
        <p:nvCxnSpPr>
          <p:cNvPr id="22" name="Gerade Verbindung mit Pfeil 21"/>
          <p:cNvCxnSpPr>
            <a:stCxn id="17" idx="3"/>
            <a:endCxn id="20" idx="2"/>
          </p:cNvCxnSpPr>
          <p:nvPr/>
        </p:nvCxnSpPr>
        <p:spPr>
          <a:xfrm flipV="1">
            <a:off x="3760669" y="3524061"/>
            <a:ext cx="1054066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5794"/>
          <a:stretch>
            <a:fillRect/>
          </a:stretch>
        </p:blipFill>
        <p:spPr/>
      </p:pic>
      <p:sp>
        <p:nvSpPr>
          <p:cNvPr id="12" name="Textplatzhalter 4"/>
          <p:cNvSpPr txBox="1">
            <a:spLocks/>
          </p:cNvSpPr>
          <p:nvPr/>
        </p:nvSpPr>
        <p:spPr>
          <a:xfrm>
            <a:off x="1896187" y="467734"/>
            <a:ext cx="3330056" cy="8637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ea typeface="ＭＳ Ｐゴシック"/>
                <a:cs typeface="ＭＳ Ｐゴシック"/>
              </a:rPr>
              <a:t>Axel Irriger</a:t>
            </a:r>
            <a:endParaRPr lang="en-US" sz="1000" b="1" dirty="0">
              <a:ea typeface="ＭＳ Ｐゴシック"/>
              <a:cs typeface="ＭＳ Ｐゴシック"/>
            </a:endParaRPr>
          </a:p>
          <a:p>
            <a:r>
              <a:rPr lang="en-US" sz="1000" dirty="0">
                <a:ea typeface="ＭＳ Ｐゴシック"/>
                <a:cs typeface="ＭＳ Ｐゴシック"/>
              </a:rPr>
              <a:t>Vice President</a:t>
            </a:r>
            <a:endParaRPr lang="en-US" sz="1000" dirty="0">
              <a:ea typeface="ＭＳ Ｐゴシック"/>
              <a:cs typeface="ＭＳ Ｐゴシック"/>
            </a:endParaRPr>
          </a:p>
          <a:p>
            <a:endParaRPr lang="en-US" sz="1000" dirty="0">
              <a:ea typeface="ＭＳ Ｐゴシック"/>
              <a:cs typeface="ＭＳ Ｐゴシック"/>
            </a:endParaRPr>
          </a:p>
          <a:p>
            <a:r>
              <a:rPr lang="en-US" sz="1000" dirty="0">
                <a:ea typeface="ＭＳ Ｐゴシック"/>
                <a:cs typeface="ＭＳ Ｐゴシック"/>
              </a:rPr>
              <a:t>+49 (0) </a:t>
            </a:r>
            <a:r>
              <a:rPr lang="en-US" sz="1000" dirty="0">
                <a:ea typeface="ＭＳ Ｐゴシック"/>
                <a:cs typeface="ＭＳ Ｐゴシック"/>
              </a:rPr>
              <a:t>170 </a:t>
            </a:r>
            <a:r>
              <a:rPr lang="en-US" sz="1000" dirty="0">
                <a:ea typeface="ＭＳ Ｐゴシック"/>
                <a:cs typeface="ＭＳ Ｐゴシック"/>
              </a:rPr>
              <a:t>/ </a:t>
            </a:r>
            <a:r>
              <a:rPr lang="en-US" sz="1000" dirty="0">
                <a:ea typeface="ＭＳ Ｐゴシック"/>
                <a:cs typeface="ＭＳ Ｐゴシック"/>
              </a:rPr>
              <a:t>45 07 002</a:t>
            </a:r>
            <a:endParaRPr lang="en-US" sz="1000" dirty="0">
              <a:ea typeface="ＭＳ Ｐゴシック"/>
              <a:cs typeface="ＭＳ Ｐゴシック"/>
            </a:endParaRPr>
          </a:p>
          <a:p>
            <a:r>
              <a:rPr lang="en-US" sz="1000" dirty="0" smtClean="0">
                <a:ea typeface="ＭＳ Ｐゴシック"/>
                <a:cs typeface="ＭＳ Ｐゴシック"/>
                <a:hlinkClick r:id="rId4"/>
              </a:rPr>
              <a:t>axel.irriger@msg-systems.com</a:t>
            </a:r>
            <a:endParaRPr lang="en-US" sz="1000" dirty="0" smtClean="0">
              <a:ea typeface="ＭＳ Ｐゴシック"/>
              <a:cs typeface="ＭＳ Ｐゴシック"/>
            </a:endParaRPr>
          </a:p>
          <a:p>
            <a:endParaRPr lang="en-US" sz="1000" dirty="0" smtClean="0">
              <a:ea typeface="ＭＳ Ｐゴシック"/>
              <a:cs typeface="ＭＳ Ｐゴシック"/>
            </a:endParaRPr>
          </a:p>
          <a:p>
            <a:r>
              <a:rPr lang="en-US" sz="1000" dirty="0" smtClean="0">
                <a:ea typeface="ＭＳ Ｐゴシック"/>
                <a:cs typeface="ＭＳ Ｐゴシック"/>
              </a:rPr>
              <a:t>@</a:t>
            </a:r>
            <a:r>
              <a:rPr lang="en-US" sz="1000" dirty="0" err="1" smtClean="0">
                <a:ea typeface="ＭＳ Ｐゴシック"/>
                <a:cs typeface="ＭＳ Ｐゴシック"/>
              </a:rPr>
              <a:t>axelirriger</a:t>
            </a:r>
            <a:endParaRPr lang="en-US" sz="1000" dirty="0" smtClean="0">
              <a:ea typeface="ＭＳ Ｐゴシック"/>
              <a:cs typeface="ＭＳ Ｐゴシック"/>
            </a:endParaRPr>
          </a:p>
          <a:p>
            <a:endParaRPr lang="en-US" sz="1000" dirty="0" smtClean="0">
              <a:ea typeface="ＭＳ Ｐゴシック"/>
              <a:cs typeface="ＭＳ Ｐゴシック"/>
            </a:endParaRPr>
          </a:p>
          <a:p>
            <a:endParaRPr lang="en-US" sz="1000" dirty="0" smtClean="0">
              <a:ea typeface="ＭＳ Ｐゴシック"/>
              <a:cs typeface="ＭＳ Ｐゴシック"/>
            </a:endParaRPr>
          </a:p>
          <a:p>
            <a:r>
              <a:rPr lang="en-US" sz="1000" dirty="0" smtClean="0">
                <a:ea typeface="ＭＳ Ｐゴシック"/>
                <a:cs typeface="ＭＳ Ｐゴシック"/>
              </a:rPr>
              <a:t>www.github.com/axelirriger</a:t>
            </a:r>
            <a:endParaRPr lang="en-US" sz="1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002912" y="465535"/>
            <a:ext cx="2666382" cy="103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 dirty="0">
                <a:ea typeface="ＭＳ Ｐゴシック"/>
                <a:cs typeface="ＭＳ Ｐゴシック"/>
              </a:rPr>
              <a:t>msg systems ag </a:t>
            </a:r>
            <a:r>
              <a:rPr lang="en-US" sz="1000" dirty="0">
                <a:ea typeface="ＭＳ Ｐゴシック"/>
                <a:cs typeface="ＭＳ Ｐゴシック"/>
              </a:rPr>
              <a:t>(Headquarters)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dirty="0">
                <a:ea typeface="ＭＳ Ｐゴシック"/>
                <a:cs typeface="ＭＳ Ｐゴシック"/>
              </a:rPr>
              <a:t>Robert-</a:t>
            </a:r>
            <a:r>
              <a:rPr lang="en-US" sz="1000" dirty="0" err="1">
                <a:ea typeface="ＭＳ Ｐゴシック"/>
                <a:cs typeface="ＭＳ Ｐゴシック"/>
              </a:rPr>
              <a:t>Buerkle</a:t>
            </a:r>
            <a:r>
              <a:rPr lang="en-US" sz="1000" dirty="0">
                <a:ea typeface="ＭＳ Ｐゴシック"/>
                <a:cs typeface="ＭＳ Ｐゴシック"/>
              </a:rPr>
              <a:t>-Str. 1, 85737 </a:t>
            </a:r>
            <a:r>
              <a:rPr lang="en-US" sz="1000" dirty="0" err="1">
                <a:ea typeface="ＭＳ Ｐゴシック"/>
                <a:cs typeface="ＭＳ Ｐゴシック"/>
              </a:rPr>
              <a:t>Ismaning</a:t>
            </a:r>
            <a:endParaRPr lang="en-US" sz="10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000" b="1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 dirty="0">
                <a:ea typeface="ＭＳ Ｐゴシック"/>
                <a:cs typeface="ＭＳ Ｐゴシック"/>
              </a:rPr>
              <a:t>www.msg-systems.com</a:t>
            </a:r>
            <a:endParaRPr lang="en-US" sz="1000" b="1" dirty="0">
              <a:ea typeface="ＭＳ Ｐゴシック"/>
              <a:cs typeface="ＭＳ Ｐゴシック"/>
            </a:endParaRPr>
          </a:p>
        </p:txBody>
      </p:sp>
      <p:pic>
        <p:nvPicPr>
          <p:cNvPr id="9" name="Picture 4" descr="https://assets-cdn.github.com/images/modules/open_graph/github-octocat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69" y="1684011"/>
            <a:ext cx="801830" cy="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pbs.twimg.com/profile_images/615680132565504000/EIpgSD2K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5" y="1214422"/>
            <a:ext cx="455298" cy="45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Business Model </a:t>
            </a:r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, </a:t>
            </a:r>
            <a:r>
              <a:rPr lang="de-DE" dirty="0" err="1" smtClean="0"/>
              <a:t>processed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transformed</a:t>
            </a:r>
            <a:r>
              <a:rPr lang="de-DE" dirty="0" smtClean="0"/>
              <a:t> </a:t>
            </a:r>
            <a:r>
              <a:rPr lang="de-DE" dirty="0" err="1" smtClean="0"/>
              <a:t>throughout</a:t>
            </a:r>
            <a:r>
              <a:rPr lang="de-DE" dirty="0" smtClean="0"/>
              <a:t> a </a:t>
            </a:r>
            <a:r>
              <a:rPr lang="de-DE" dirty="0" err="1" smtClean="0"/>
              <a:t>business</a:t>
            </a:r>
            <a:r>
              <a:rPr lang="de-DE" dirty="0" smtClean="0"/>
              <a:t> (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step</a:t>
            </a:r>
            <a:r>
              <a:rPr lang="de-DE" dirty="0" smtClean="0"/>
              <a:t>).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783624"/>
            <a:ext cx="6973766" cy="417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2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Inhaltsplatzhalter 1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smtClean="0"/>
              <a:t>IT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, </a:t>
            </a: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it.</a:t>
            </a:r>
            <a:endParaRPr lang="de-DE" dirty="0"/>
          </a:p>
        </p:txBody>
      </p:sp>
      <p:sp>
        <p:nvSpPr>
          <p:cNvPr id="2" name="Rechteckige Legende 1"/>
          <p:cNvSpPr/>
          <p:nvPr/>
        </p:nvSpPr>
        <p:spPr>
          <a:xfrm>
            <a:off x="848457" y="1684906"/>
            <a:ext cx="1463537" cy="836687"/>
          </a:xfrm>
          <a:prstGeom prst="wedgeRectCallout">
            <a:avLst>
              <a:gd name="adj1" fmla="val -20291"/>
              <a:gd name="adj2" fmla="val 727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1358" tIns="61358" rIns="61358" bIns="61358" rtlCol="0" anchor="ctr" anchorCtr="0"/>
          <a:lstStyle/>
          <a:p>
            <a:pPr algn="ctr">
              <a:lnSpc>
                <a:spcPts val="1875"/>
              </a:lnSpc>
              <a:spcBef>
                <a:spcPts val="682"/>
              </a:spcBef>
              <a:spcAft>
                <a:spcPts val="511"/>
              </a:spcAft>
            </a:pPr>
            <a:r>
              <a:rPr lang="de-DE" sz="1400" b="1" dirty="0">
                <a:solidFill>
                  <a:schemeClr val="bg1"/>
                </a:solidFill>
              </a:rPr>
              <a:t>Data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4345889" y="1426670"/>
            <a:ext cx="1934466" cy="1353160"/>
          </a:xfrm>
          <a:prstGeom prst="wedgeRectCallout">
            <a:avLst>
              <a:gd name="adj1" fmla="val -20291"/>
              <a:gd name="adj2" fmla="val 72739"/>
            </a:avLst>
          </a:prstGeom>
          <a:solidFill>
            <a:schemeClr val="bg2"/>
          </a:solidFill>
          <a:ln>
            <a:noFill/>
          </a:ln>
        </p:spPr>
        <p:txBody>
          <a:bodyPr lIns="61358" tIns="61358" rIns="61358" bIns="61358" rtlCol="0" anchor="ctr" anchorCtr="0"/>
          <a:lstStyle/>
          <a:p>
            <a:pPr algn="ctr">
              <a:lnSpc>
                <a:spcPts val="1875"/>
              </a:lnSpc>
              <a:spcBef>
                <a:spcPts val="682"/>
              </a:spcBef>
              <a:spcAft>
                <a:spcPts val="511"/>
              </a:spcAft>
            </a:pPr>
            <a:r>
              <a:rPr lang="de-DE" sz="1400" b="1" dirty="0"/>
              <a:t>Information</a:t>
            </a:r>
            <a:endParaRPr lang="de-DE" sz="1400" b="1" dirty="0"/>
          </a:p>
        </p:txBody>
      </p:sp>
      <p:sp>
        <p:nvSpPr>
          <p:cNvPr id="18" name="Rechteckige Legende 17"/>
          <p:cNvSpPr/>
          <p:nvPr/>
        </p:nvSpPr>
        <p:spPr>
          <a:xfrm>
            <a:off x="6433182" y="1239450"/>
            <a:ext cx="1860895" cy="1727597"/>
          </a:xfrm>
          <a:prstGeom prst="wedgeRectCallout">
            <a:avLst>
              <a:gd name="adj1" fmla="val -20291"/>
              <a:gd name="adj2" fmla="val 72739"/>
            </a:avLst>
          </a:prstGeom>
          <a:solidFill>
            <a:schemeClr val="accent1"/>
          </a:solidFill>
          <a:ln>
            <a:noFill/>
          </a:ln>
        </p:spPr>
        <p:txBody>
          <a:bodyPr lIns="61358" tIns="61358" rIns="61358" bIns="61358" rtlCol="0" anchor="ctr" anchorCtr="0"/>
          <a:lstStyle/>
          <a:p>
            <a:pPr algn="ctr">
              <a:lnSpc>
                <a:spcPts val="1875"/>
              </a:lnSpc>
              <a:spcBef>
                <a:spcPts val="682"/>
              </a:spcBef>
              <a:spcAft>
                <a:spcPts val="511"/>
              </a:spcAft>
            </a:pPr>
            <a:r>
              <a:rPr lang="de-DE" sz="1400" b="1" dirty="0">
                <a:solidFill>
                  <a:schemeClr val="bg1"/>
                </a:solidFill>
              </a:rPr>
              <a:t>Aggregation</a:t>
            </a:r>
            <a:br>
              <a:rPr lang="de-DE" sz="1400" b="1" dirty="0">
                <a:solidFill>
                  <a:schemeClr val="bg1"/>
                </a:solidFill>
              </a:rPr>
            </a:br>
            <a:r>
              <a:rPr lang="de-DE" sz="1400" b="1" dirty="0">
                <a:solidFill>
                  <a:schemeClr val="bg1"/>
                </a:solidFill>
              </a:rPr>
              <a:t>Transformation</a:t>
            </a:r>
            <a:br>
              <a:rPr lang="de-DE" sz="1400" b="1" dirty="0">
                <a:solidFill>
                  <a:schemeClr val="bg1"/>
                </a:solidFill>
              </a:rPr>
            </a:br>
            <a:r>
              <a:rPr lang="de-DE" sz="1400" b="1" dirty="0">
                <a:solidFill>
                  <a:schemeClr val="bg1"/>
                </a:solidFill>
              </a:rPr>
              <a:t>Manipulation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2464821" y="1536530"/>
            <a:ext cx="1728240" cy="1133436"/>
          </a:xfrm>
          <a:prstGeom prst="wedgeRectCallout">
            <a:avLst>
              <a:gd name="adj1" fmla="val -20291"/>
              <a:gd name="adj2" fmla="val 7273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61358" tIns="61358" rIns="61358" bIns="61358" rtlCol="0" anchor="ctr" anchorCtr="0"/>
          <a:lstStyle/>
          <a:p>
            <a:pPr algn="ctr">
              <a:lnSpc>
                <a:spcPts val="1875"/>
              </a:lnSpc>
              <a:spcBef>
                <a:spcPts val="682"/>
              </a:spcBef>
              <a:spcAft>
                <a:spcPts val="511"/>
              </a:spcAft>
            </a:pPr>
            <a:r>
              <a:rPr lang="de-DE" sz="1400" b="1" dirty="0" err="1">
                <a:solidFill>
                  <a:schemeClr val="bg1"/>
                </a:solidFill>
              </a:rPr>
              <a:t>Normalization</a:t>
            </a:r>
            <a:r>
              <a:rPr lang="de-DE" sz="1400" b="1" dirty="0">
                <a:solidFill>
                  <a:schemeClr val="bg1"/>
                </a:solidFill>
              </a:rPr>
              <a:t/>
            </a:r>
            <a:br>
              <a:rPr lang="de-DE" sz="1400" b="1" dirty="0">
                <a:solidFill>
                  <a:schemeClr val="bg1"/>
                </a:solidFill>
              </a:rPr>
            </a:br>
            <a:r>
              <a:rPr lang="de-DE" sz="1400" b="1" dirty="0">
                <a:solidFill>
                  <a:schemeClr val="bg1"/>
                </a:solidFill>
              </a:rPr>
              <a:t>Aggregation</a:t>
            </a:r>
            <a:br>
              <a:rPr lang="de-DE" sz="1400" b="1" dirty="0">
                <a:solidFill>
                  <a:schemeClr val="bg1"/>
                </a:solidFill>
              </a:rPr>
            </a:br>
            <a:r>
              <a:rPr lang="de-DE" sz="1400" b="1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20" name="Inhaltsplatzhalter 11"/>
          <p:cNvSpPr txBox="1">
            <a:spLocks/>
          </p:cNvSpPr>
          <p:nvPr/>
        </p:nvSpPr>
        <p:spPr>
          <a:xfrm>
            <a:off x="345831" y="3360976"/>
            <a:ext cx="8446477" cy="1418193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 smtClean="0"/>
              <a:t>Data </a:t>
            </a:r>
            <a:r>
              <a:rPr lang="de-DE" sz="1400" b="1" dirty="0" err="1" smtClean="0"/>
              <a:t>is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mostly</a:t>
            </a:r>
            <a:r>
              <a:rPr lang="de-DE" sz="1400" b="1" dirty="0" smtClean="0"/>
              <a:t> not </a:t>
            </a:r>
            <a:r>
              <a:rPr lang="de-DE" sz="1400" b="1" dirty="0" err="1" smtClean="0"/>
              <a:t>used</a:t>
            </a:r>
            <a:r>
              <a:rPr lang="de-DE" sz="1400" b="1" dirty="0" smtClean="0"/>
              <a:t> in </a:t>
            </a:r>
            <a:r>
              <a:rPr lang="de-DE" sz="1400" b="1" dirty="0" err="1" smtClean="0"/>
              <a:t>its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raw</a:t>
            </a:r>
            <a:r>
              <a:rPr lang="de-DE" sz="1400" b="1" dirty="0" smtClean="0"/>
              <a:t> form</a:t>
            </a:r>
          </a:p>
          <a:p>
            <a:r>
              <a:rPr lang="de-DE" sz="1400" dirty="0" smtClean="0"/>
              <a:t>Data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stored</a:t>
            </a:r>
            <a:r>
              <a:rPr lang="de-DE" sz="1400" dirty="0" smtClean="0"/>
              <a:t> in a </a:t>
            </a:r>
            <a:r>
              <a:rPr lang="de-DE" sz="1400" dirty="0" smtClean="0"/>
              <a:t>(relational) </a:t>
            </a:r>
            <a:r>
              <a:rPr lang="de-DE" sz="1400" dirty="0" err="1" smtClean="0"/>
              <a:t>store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enriched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smtClean="0"/>
              <a:t>meta-</a:t>
            </a:r>
            <a:r>
              <a:rPr lang="de-DE" sz="1400" dirty="0" err="1" smtClean="0"/>
              <a:t>data</a:t>
            </a:r>
            <a:r>
              <a:rPr lang="de-DE" sz="1400" dirty="0" smtClean="0"/>
              <a:t> (time, </a:t>
            </a:r>
            <a:r>
              <a:rPr lang="de-DE" sz="1400" dirty="0" err="1" smtClean="0"/>
              <a:t>date</a:t>
            </a:r>
            <a:r>
              <a:rPr lang="de-DE" sz="1400" dirty="0" smtClean="0"/>
              <a:t>, …)</a:t>
            </a:r>
            <a:endParaRPr lang="de-DE" sz="1400" dirty="0" smtClean="0"/>
          </a:p>
          <a:p>
            <a:r>
              <a:rPr lang="de-DE" sz="1400" dirty="0" smtClean="0"/>
              <a:t>Data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transformed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normalization</a:t>
            </a:r>
            <a:r>
              <a:rPr lang="de-DE" sz="1400" dirty="0" smtClean="0"/>
              <a:t>, </a:t>
            </a:r>
            <a:r>
              <a:rPr lang="de-DE" sz="1400" dirty="0" err="1" smtClean="0"/>
              <a:t>aggregation</a:t>
            </a:r>
            <a:r>
              <a:rPr lang="de-DE" sz="1400" dirty="0" smtClean="0"/>
              <a:t>, etc.</a:t>
            </a:r>
          </a:p>
          <a:p>
            <a:r>
              <a:rPr lang="de-DE" sz="1400" dirty="0" smtClean="0"/>
              <a:t>Information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processed</a:t>
            </a:r>
            <a:r>
              <a:rPr lang="de-DE" sz="1400" dirty="0" smtClean="0"/>
              <a:t>.</a:t>
            </a:r>
          </a:p>
          <a:p>
            <a:r>
              <a:rPr lang="de-DE" sz="1400" dirty="0" smtClean="0"/>
              <a:t>Information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queried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generate</a:t>
            </a:r>
            <a:r>
              <a:rPr lang="de-DE" sz="1400" dirty="0" smtClean="0"/>
              <a:t> Insight.</a:t>
            </a:r>
            <a:endParaRPr lang="de-DE" sz="1400" dirty="0" smtClean="0"/>
          </a:p>
          <a:p>
            <a:endParaRPr lang="de-DE" sz="14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4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Trends in </a:t>
            </a:r>
            <a:r>
              <a:rPr lang="de-DE" dirty="0" smtClean="0"/>
              <a:t>Computing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Commoditization leads to a stronger business and data focus.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359765" y="1071557"/>
            <a:ext cx="2732402" cy="3118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i="1" dirty="0" err="1"/>
              <a:t>Yesterday</a:t>
            </a:r>
            <a:endParaRPr lang="de-DE" sz="1200" b="1" i="1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3208298" y="1071557"/>
            <a:ext cx="2734095" cy="3118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i="1" dirty="0"/>
              <a:t>Today</a:t>
            </a:r>
            <a:endParaRPr lang="de-DE" sz="1200" b="1" i="1" dirty="0"/>
          </a:p>
        </p:txBody>
      </p:sp>
      <p:sp>
        <p:nvSpPr>
          <p:cNvPr id="19" name="Textplatzhalter 3"/>
          <p:cNvSpPr txBox="1">
            <a:spLocks/>
          </p:cNvSpPr>
          <p:nvPr/>
        </p:nvSpPr>
        <p:spPr bwMode="gray">
          <a:xfrm>
            <a:off x="359452" y="1350200"/>
            <a:ext cx="2733028" cy="3421825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Business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planable</a:t>
            </a:r>
            <a:r>
              <a:rPr lang="de-DE" sz="1200" b="1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problems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b="1" dirty="0" err="1"/>
              <a:t>specific</a:t>
            </a:r>
            <a:r>
              <a:rPr lang="de-DE" sz="1200" b="1" dirty="0"/>
              <a:t>.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Small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Infrastructure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simple</a:t>
            </a:r>
          </a:p>
          <a:p>
            <a:pPr lvl="1"/>
            <a:r>
              <a:rPr lang="de-DE" sz="1000" dirty="0"/>
              <a:t>Load </a:t>
            </a:r>
            <a:r>
              <a:rPr lang="de-DE" sz="1000" dirty="0" err="1"/>
              <a:t>Balancer</a:t>
            </a:r>
            <a:endParaRPr lang="de-DE" sz="1000" dirty="0"/>
          </a:p>
          <a:p>
            <a:pPr marL="244869" lvl="1" indent="0">
              <a:buNone/>
            </a:pPr>
            <a:r>
              <a:rPr lang="de-DE" sz="1000" dirty="0"/>
              <a:t/>
            </a:r>
            <a:br>
              <a:rPr lang="de-DE" sz="1000" dirty="0"/>
            </a:br>
            <a:endParaRPr lang="de-DE" sz="1000" dirty="0"/>
          </a:p>
          <a:p>
            <a:pPr marL="0" indent="0">
              <a:buNone/>
            </a:pPr>
            <a:endParaRPr lang="de-DE" sz="1200" dirty="0"/>
          </a:p>
          <a:p>
            <a:r>
              <a:rPr lang="de-DE" sz="1200" dirty="0" err="1"/>
              <a:t>Computation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expensive </a:t>
            </a:r>
            <a:r>
              <a:rPr lang="de-DE" sz="1200" dirty="0"/>
              <a:t>(CPUs) </a:t>
            </a:r>
            <a:endParaRPr lang="de-DE" sz="1200" dirty="0"/>
          </a:p>
          <a:p>
            <a:r>
              <a:rPr lang="de-DE" sz="1200" dirty="0"/>
              <a:t>Memory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expensive </a:t>
            </a:r>
            <a:r>
              <a:rPr lang="de-DE" sz="1200" dirty="0"/>
              <a:t>(DRAM) </a:t>
            </a:r>
          </a:p>
          <a:p>
            <a:r>
              <a:rPr lang="de-DE" sz="1200" dirty="0"/>
              <a:t>Disk </a:t>
            </a:r>
            <a:r>
              <a:rPr lang="de-DE" sz="1200" dirty="0" err="1"/>
              <a:t>storage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expensive </a:t>
            </a:r>
            <a:r>
              <a:rPr lang="de-DE" sz="1200" dirty="0"/>
              <a:t>(HDD) </a:t>
            </a:r>
          </a:p>
          <a:p>
            <a:endParaRPr lang="de-DE" sz="1200" dirty="0"/>
          </a:p>
          <a:p>
            <a:pPr lvl="1"/>
            <a:endParaRPr lang="de-DE" sz="1000" dirty="0"/>
          </a:p>
        </p:txBody>
      </p:sp>
      <p:sp>
        <p:nvSpPr>
          <p:cNvPr id="20" name="Textplatzhalter 3"/>
          <p:cNvSpPr txBox="1">
            <a:spLocks/>
          </p:cNvSpPr>
          <p:nvPr/>
        </p:nvSpPr>
        <p:spPr bwMode="gray">
          <a:xfrm>
            <a:off x="3208298" y="1350200"/>
            <a:ext cx="2734095" cy="3421825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Business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dynamic</a:t>
            </a:r>
            <a:r>
              <a:rPr lang="de-DE" sz="1200" b="1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problems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b="1" dirty="0" err="1"/>
              <a:t>complex</a:t>
            </a:r>
            <a:r>
              <a:rPr lang="de-DE" sz="1200" b="1" dirty="0"/>
              <a:t>.</a:t>
            </a:r>
          </a:p>
          <a:p>
            <a:endParaRPr lang="de-DE" sz="1200" dirty="0"/>
          </a:p>
          <a:p>
            <a:r>
              <a:rPr lang="de-DE" sz="1200" b="1" dirty="0"/>
              <a:t>Large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Infrastructure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complex</a:t>
            </a:r>
            <a:endParaRPr lang="de-DE" sz="1200" b="1" dirty="0"/>
          </a:p>
          <a:p>
            <a:pPr lvl="1"/>
            <a:r>
              <a:rPr lang="de-DE" sz="1000" dirty="0"/>
              <a:t>(</a:t>
            </a:r>
            <a:r>
              <a:rPr lang="de-DE" sz="1000" dirty="0" err="1"/>
              <a:t>virtual</a:t>
            </a:r>
            <a:r>
              <a:rPr lang="de-DE" sz="1000" dirty="0"/>
              <a:t>) </a:t>
            </a:r>
            <a:r>
              <a:rPr lang="de-DE" sz="1000" dirty="0" err="1"/>
              <a:t>load</a:t>
            </a:r>
            <a:r>
              <a:rPr lang="de-DE" sz="1000" dirty="0"/>
              <a:t> </a:t>
            </a:r>
            <a:r>
              <a:rPr lang="de-DE" sz="1000" dirty="0" err="1"/>
              <a:t>balancer</a:t>
            </a:r>
            <a:endParaRPr lang="de-DE" sz="1000" dirty="0"/>
          </a:p>
          <a:p>
            <a:pPr lvl="1"/>
            <a:r>
              <a:rPr lang="de-DE" sz="1000" dirty="0"/>
              <a:t>Software </a:t>
            </a:r>
            <a:r>
              <a:rPr lang="de-DE" sz="1000" dirty="0" err="1"/>
              <a:t>Defined</a:t>
            </a:r>
            <a:r>
              <a:rPr lang="de-DE" sz="1000" dirty="0"/>
              <a:t> Network / Data Center</a:t>
            </a:r>
          </a:p>
          <a:p>
            <a:endParaRPr lang="de-DE" sz="1200" dirty="0"/>
          </a:p>
          <a:p>
            <a:r>
              <a:rPr lang="de-DE" sz="1200" dirty="0" err="1"/>
              <a:t>Computation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cheap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/>
              <a:t>Multi-Core </a:t>
            </a:r>
            <a:r>
              <a:rPr lang="de-DE" sz="1200" dirty="0" err="1"/>
              <a:t>Architectures</a:t>
            </a:r>
            <a:r>
              <a:rPr lang="de-DE" sz="1200" dirty="0"/>
              <a:t>)</a:t>
            </a:r>
          </a:p>
          <a:p>
            <a:r>
              <a:rPr lang="de-DE" sz="1200" dirty="0"/>
              <a:t>Memory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cheap</a:t>
            </a:r>
            <a:r>
              <a:rPr lang="de-DE" sz="1200" b="1" dirty="0"/>
              <a:t> </a:t>
            </a:r>
            <a:r>
              <a:rPr lang="de-DE" sz="1200" dirty="0"/>
              <a:t>(DRAM)</a:t>
            </a:r>
          </a:p>
          <a:p>
            <a:r>
              <a:rPr lang="de-DE" sz="1200" dirty="0"/>
              <a:t>Disk </a:t>
            </a:r>
            <a:r>
              <a:rPr lang="de-DE" sz="1200" dirty="0" err="1"/>
              <a:t>storage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cheap</a:t>
            </a:r>
            <a:r>
              <a:rPr lang="de-DE" sz="1200" b="1" dirty="0"/>
              <a:t>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/>
              <a:t>SSD)</a:t>
            </a:r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058212" y="1071557"/>
            <a:ext cx="2734095" cy="3118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i="1" dirty="0"/>
              <a:t>Tomorrow</a:t>
            </a:r>
            <a:endParaRPr lang="de-DE" sz="1200" b="1" i="1" dirty="0"/>
          </a:p>
        </p:txBody>
      </p:sp>
      <p:sp>
        <p:nvSpPr>
          <p:cNvPr id="22" name="Textplatzhalter 3"/>
          <p:cNvSpPr txBox="1">
            <a:spLocks/>
          </p:cNvSpPr>
          <p:nvPr/>
        </p:nvSpPr>
        <p:spPr bwMode="gray">
          <a:xfrm>
            <a:off x="6058212" y="1350200"/>
            <a:ext cx="2734095" cy="3421825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396" indent="-153396"/>
            <a:r>
              <a:rPr lang="de-DE" sz="1200" dirty="0"/>
              <a:t>Business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volatile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problems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b="1" dirty="0" err="1"/>
              <a:t>context</a:t>
            </a:r>
            <a:r>
              <a:rPr lang="de-DE" sz="1200" b="1" dirty="0"/>
              <a:t> </a:t>
            </a:r>
            <a:r>
              <a:rPr lang="de-DE" sz="1200" b="1" dirty="0" err="1"/>
              <a:t>driven</a:t>
            </a:r>
            <a:r>
              <a:rPr lang="de-DE" sz="1200" b="1" dirty="0"/>
              <a:t>.</a:t>
            </a:r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b="1" dirty="0"/>
              <a:t>Big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dirty="0"/>
              <a:t>Infrastructure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commodity</a:t>
            </a:r>
            <a:endParaRPr lang="de-DE" sz="1200" b="1" dirty="0"/>
          </a:p>
          <a:p>
            <a:pPr marL="398265" lvl="1" indent="-153396"/>
            <a:r>
              <a:rPr lang="de-DE" sz="1000" dirty="0"/>
              <a:t>Cloud </a:t>
            </a:r>
            <a:r>
              <a:rPr lang="de-DE" sz="1000" dirty="0" err="1"/>
              <a:t>platforms</a:t>
            </a:r>
            <a:endParaRPr lang="de-DE" sz="1000" dirty="0"/>
          </a:p>
          <a:p>
            <a:pPr marL="398265" lvl="1" indent="-153396"/>
            <a:r>
              <a:rPr lang="de-DE" sz="1000" dirty="0"/>
              <a:t>Data </a:t>
            </a:r>
            <a:r>
              <a:rPr lang="de-DE" sz="1000" dirty="0" err="1"/>
              <a:t>processing</a:t>
            </a:r>
            <a:r>
              <a:rPr lang="de-DE" sz="1000" dirty="0"/>
              <a:t> </a:t>
            </a:r>
            <a:r>
              <a:rPr lang="de-DE" sz="1000" dirty="0" err="1"/>
              <a:t>platforms</a:t>
            </a:r>
            <a:endParaRPr lang="de-DE" sz="1000" dirty="0"/>
          </a:p>
          <a:p>
            <a:pPr marL="398265" lvl="1" indent="-153396"/>
            <a:endParaRPr lang="de-DE" sz="1000" dirty="0"/>
          </a:p>
          <a:p>
            <a:pPr marL="153396" indent="-153396"/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Trends in </a:t>
            </a:r>
            <a:r>
              <a:rPr lang="de-DE" dirty="0" smtClean="0"/>
              <a:t>Computing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351691" y="4312440"/>
            <a:ext cx="6880643" cy="277843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Commoditization leads to a stronger business and data focus.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359765" y="1071557"/>
            <a:ext cx="2732402" cy="27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i="1" dirty="0"/>
              <a:t>Support Business</a:t>
            </a:r>
            <a:endParaRPr lang="de-DE" sz="1200" b="1" i="1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3208298" y="1071557"/>
            <a:ext cx="2734095" cy="27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i="1" dirty="0" err="1"/>
              <a:t>Automate</a:t>
            </a:r>
            <a:r>
              <a:rPr lang="de-DE" sz="1200" b="1" i="1" dirty="0"/>
              <a:t> Business</a:t>
            </a:r>
            <a:endParaRPr lang="de-DE" sz="1200" b="1" i="1" dirty="0"/>
          </a:p>
        </p:txBody>
      </p:sp>
      <p:sp>
        <p:nvSpPr>
          <p:cNvPr id="19" name="Textplatzhalter 3"/>
          <p:cNvSpPr txBox="1">
            <a:spLocks/>
          </p:cNvSpPr>
          <p:nvPr/>
        </p:nvSpPr>
        <p:spPr bwMode="gray">
          <a:xfrm>
            <a:off x="359452" y="1350200"/>
            <a:ext cx="2733028" cy="3407538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Business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planable</a:t>
            </a:r>
            <a:r>
              <a:rPr lang="de-DE" sz="1200" b="1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problems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b="1" dirty="0" err="1"/>
              <a:t>specific</a:t>
            </a:r>
            <a:r>
              <a:rPr lang="de-DE" sz="1200" b="1" dirty="0"/>
              <a:t>.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Small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Infrastructure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simple</a:t>
            </a:r>
          </a:p>
          <a:p>
            <a:pPr lvl="1"/>
            <a:r>
              <a:rPr lang="de-DE" sz="1000" dirty="0"/>
              <a:t>Load </a:t>
            </a:r>
            <a:r>
              <a:rPr lang="de-DE" sz="1000" dirty="0" err="1"/>
              <a:t>Balancer</a:t>
            </a:r>
            <a:endParaRPr lang="de-DE" sz="1000" dirty="0"/>
          </a:p>
          <a:p>
            <a:pPr marL="244869" lvl="1" indent="0">
              <a:buNone/>
            </a:pPr>
            <a:r>
              <a:rPr lang="de-DE" sz="1000" dirty="0"/>
              <a:t/>
            </a:r>
            <a:br>
              <a:rPr lang="de-DE" sz="1000" dirty="0"/>
            </a:br>
            <a:endParaRPr lang="de-DE" sz="1000" dirty="0"/>
          </a:p>
          <a:p>
            <a:pPr marL="0" indent="0">
              <a:buNone/>
            </a:pPr>
            <a:endParaRPr lang="de-DE" sz="1200" dirty="0"/>
          </a:p>
          <a:p>
            <a:r>
              <a:rPr lang="de-DE" sz="1200" dirty="0" err="1"/>
              <a:t>Computation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expensive </a:t>
            </a:r>
            <a:r>
              <a:rPr lang="de-DE" sz="1200" dirty="0"/>
              <a:t>(CPUs) </a:t>
            </a:r>
            <a:endParaRPr lang="de-DE" sz="1200" dirty="0"/>
          </a:p>
          <a:p>
            <a:r>
              <a:rPr lang="de-DE" sz="1200" dirty="0"/>
              <a:t>Memory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expensive </a:t>
            </a:r>
            <a:r>
              <a:rPr lang="de-DE" sz="1200" dirty="0"/>
              <a:t>(DRAM) </a:t>
            </a:r>
          </a:p>
          <a:p>
            <a:r>
              <a:rPr lang="de-DE" sz="1200" dirty="0"/>
              <a:t>Disk </a:t>
            </a:r>
            <a:r>
              <a:rPr lang="de-DE" sz="1200" dirty="0" err="1"/>
              <a:t>storage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expensive </a:t>
            </a:r>
            <a:r>
              <a:rPr lang="de-DE" sz="1200" dirty="0"/>
              <a:t>(HDD) </a:t>
            </a:r>
          </a:p>
          <a:p>
            <a:endParaRPr lang="de-DE" sz="1200" dirty="0"/>
          </a:p>
          <a:p>
            <a:pPr lvl="1"/>
            <a:endParaRPr lang="de-DE" sz="1000" dirty="0"/>
          </a:p>
        </p:txBody>
      </p:sp>
      <p:sp>
        <p:nvSpPr>
          <p:cNvPr id="20" name="Textplatzhalter 3"/>
          <p:cNvSpPr txBox="1">
            <a:spLocks/>
          </p:cNvSpPr>
          <p:nvPr/>
        </p:nvSpPr>
        <p:spPr bwMode="gray">
          <a:xfrm>
            <a:off x="3208298" y="1350200"/>
            <a:ext cx="2734095" cy="3407538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Business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dynamic</a:t>
            </a:r>
            <a:r>
              <a:rPr lang="de-DE" sz="1200" b="1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problems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b="1" dirty="0" err="1"/>
              <a:t>complex</a:t>
            </a:r>
            <a:r>
              <a:rPr lang="de-DE" sz="1200" b="1" dirty="0"/>
              <a:t>.</a:t>
            </a:r>
          </a:p>
          <a:p>
            <a:endParaRPr lang="de-DE" sz="1200" dirty="0"/>
          </a:p>
          <a:p>
            <a:r>
              <a:rPr lang="de-DE" sz="1200" b="1" dirty="0"/>
              <a:t>Large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Infrastructure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complex</a:t>
            </a:r>
            <a:endParaRPr lang="de-DE" sz="1200" b="1" dirty="0"/>
          </a:p>
          <a:p>
            <a:pPr lvl="1"/>
            <a:r>
              <a:rPr lang="de-DE" sz="1000" dirty="0"/>
              <a:t>(</a:t>
            </a:r>
            <a:r>
              <a:rPr lang="de-DE" sz="1000" dirty="0" err="1"/>
              <a:t>virtual</a:t>
            </a:r>
            <a:r>
              <a:rPr lang="de-DE" sz="1000" dirty="0"/>
              <a:t>) </a:t>
            </a:r>
            <a:r>
              <a:rPr lang="de-DE" sz="1000" dirty="0" err="1"/>
              <a:t>load</a:t>
            </a:r>
            <a:r>
              <a:rPr lang="de-DE" sz="1000" dirty="0"/>
              <a:t> </a:t>
            </a:r>
            <a:r>
              <a:rPr lang="de-DE" sz="1000" dirty="0" err="1"/>
              <a:t>balancer</a:t>
            </a:r>
            <a:endParaRPr lang="de-DE" sz="1000" dirty="0"/>
          </a:p>
          <a:p>
            <a:pPr lvl="1"/>
            <a:r>
              <a:rPr lang="de-DE" sz="1000" dirty="0"/>
              <a:t>Software </a:t>
            </a:r>
            <a:r>
              <a:rPr lang="de-DE" sz="1000" dirty="0" err="1"/>
              <a:t>Defined</a:t>
            </a:r>
            <a:r>
              <a:rPr lang="de-DE" sz="1000" dirty="0"/>
              <a:t> Network / Data Center</a:t>
            </a:r>
          </a:p>
          <a:p>
            <a:endParaRPr lang="de-DE" sz="1200" dirty="0"/>
          </a:p>
          <a:p>
            <a:r>
              <a:rPr lang="de-DE" sz="1200" dirty="0" err="1"/>
              <a:t>Computation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cheap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/>
              <a:t>Multi-Core </a:t>
            </a:r>
            <a:r>
              <a:rPr lang="de-DE" sz="1200" dirty="0" err="1"/>
              <a:t>Architectures</a:t>
            </a:r>
            <a:r>
              <a:rPr lang="de-DE" sz="1200" dirty="0"/>
              <a:t>)</a:t>
            </a:r>
          </a:p>
          <a:p>
            <a:r>
              <a:rPr lang="de-DE" sz="1200" dirty="0"/>
              <a:t>Memory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cheap</a:t>
            </a:r>
            <a:r>
              <a:rPr lang="de-DE" sz="1200" b="1" dirty="0"/>
              <a:t> </a:t>
            </a:r>
            <a:r>
              <a:rPr lang="de-DE" sz="1200" dirty="0"/>
              <a:t>(DRAM)</a:t>
            </a:r>
          </a:p>
          <a:p>
            <a:r>
              <a:rPr lang="de-DE" sz="1200" dirty="0"/>
              <a:t>Disk </a:t>
            </a:r>
            <a:r>
              <a:rPr lang="de-DE" sz="1200" dirty="0" err="1"/>
              <a:t>storage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cheap</a:t>
            </a:r>
            <a:r>
              <a:rPr lang="de-DE" sz="1200" b="1" dirty="0"/>
              <a:t>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/>
              <a:t>SSD)</a:t>
            </a:r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058212" y="1071557"/>
            <a:ext cx="2734095" cy="27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de-DE" sz="1200" b="1" i="1" dirty="0"/>
              <a:t>Drive Business</a:t>
            </a:r>
            <a:endParaRPr lang="de-DE" sz="1200" b="1" i="1" dirty="0"/>
          </a:p>
        </p:txBody>
      </p:sp>
      <p:sp>
        <p:nvSpPr>
          <p:cNvPr id="22" name="Textplatzhalter 3"/>
          <p:cNvSpPr txBox="1">
            <a:spLocks/>
          </p:cNvSpPr>
          <p:nvPr/>
        </p:nvSpPr>
        <p:spPr bwMode="gray">
          <a:xfrm>
            <a:off x="6058212" y="1350200"/>
            <a:ext cx="2734095" cy="3407538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lIns="92038" tIns="92038" rIns="92038" bIns="92038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396" indent="-153396"/>
            <a:r>
              <a:rPr lang="de-DE" sz="1200" dirty="0"/>
              <a:t>Business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/>
              <a:t>volatile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problems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b="1" dirty="0" err="1"/>
              <a:t>context</a:t>
            </a:r>
            <a:r>
              <a:rPr lang="de-DE" sz="1200" b="1" dirty="0"/>
              <a:t> </a:t>
            </a:r>
            <a:r>
              <a:rPr lang="de-DE" sz="1200" b="1" dirty="0" err="1"/>
              <a:t>driven</a:t>
            </a:r>
            <a:r>
              <a:rPr lang="de-DE" sz="1200" b="1" dirty="0"/>
              <a:t>.</a:t>
            </a:r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b="1" dirty="0"/>
              <a:t>Big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pPr marL="153396" indent="-153396"/>
            <a:endParaRPr lang="de-DE" sz="1200" dirty="0"/>
          </a:p>
          <a:p>
            <a:pPr marL="153396" indent="-153396"/>
            <a:r>
              <a:rPr lang="de-DE" sz="1200" dirty="0"/>
              <a:t>Infrastructure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b="1" dirty="0" err="1"/>
              <a:t>commodity</a:t>
            </a:r>
            <a:endParaRPr lang="de-DE" sz="1200" b="1" dirty="0"/>
          </a:p>
          <a:p>
            <a:pPr marL="398265" lvl="1" indent="-153396"/>
            <a:r>
              <a:rPr lang="de-DE" sz="1000" dirty="0"/>
              <a:t>Cloud </a:t>
            </a:r>
            <a:r>
              <a:rPr lang="de-DE" sz="1000" dirty="0" err="1"/>
              <a:t>platforms</a:t>
            </a:r>
            <a:endParaRPr lang="de-DE" sz="1000" dirty="0"/>
          </a:p>
          <a:p>
            <a:pPr marL="398265" lvl="1" indent="-153396"/>
            <a:r>
              <a:rPr lang="de-DE" sz="1000" dirty="0"/>
              <a:t>Data </a:t>
            </a:r>
            <a:r>
              <a:rPr lang="de-DE" sz="1000" dirty="0" err="1"/>
              <a:t>processing</a:t>
            </a:r>
            <a:r>
              <a:rPr lang="de-DE" sz="1000" dirty="0"/>
              <a:t> </a:t>
            </a:r>
            <a:r>
              <a:rPr lang="de-DE" sz="1000" dirty="0" err="1"/>
              <a:t>platforms</a:t>
            </a:r>
            <a:endParaRPr lang="de-DE" sz="1000" dirty="0"/>
          </a:p>
          <a:p>
            <a:pPr marL="398265" lvl="1" indent="-153396"/>
            <a:endParaRPr lang="de-DE" sz="1000" dirty="0"/>
          </a:p>
          <a:p>
            <a:pPr marL="153396" indent="-153396"/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2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Stream Processing With Apache Storm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msg | Oktober 2015 | Elastic stream processing with Apache Storm</a:t>
            </a:r>
            <a:endParaRPr lang="de-DE" dirty="0"/>
          </a:p>
        </p:txBody>
      </p:sp>
      <p:sp>
        <p:nvSpPr>
          <p:cNvPr id="330" name="Rechteck 329"/>
          <p:cNvSpPr/>
          <p:nvPr>
            <p:custDataLst>
              <p:tags r:id="rId3"/>
            </p:custDataLst>
          </p:nvPr>
        </p:nvSpPr>
        <p:spPr>
          <a:xfrm>
            <a:off x="684000" y="1221582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The value-chain of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31" name="Ellipse 330"/>
          <p:cNvSpPr/>
          <p:nvPr>
            <p:custDataLst>
              <p:tags r:id="rId4"/>
            </p:custDataLst>
          </p:nvPr>
        </p:nvSpPr>
        <p:spPr>
          <a:xfrm>
            <a:off x="351691" y="1221581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32" name="Rechteck 331"/>
          <p:cNvSpPr/>
          <p:nvPr>
            <p:custDataLst>
              <p:tags r:id="rId5"/>
            </p:custDataLst>
          </p:nvPr>
        </p:nvSpPr>
        <p:spPr>
          <a:xfrm>
            <a:off x="7884000" y="1221582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3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>
            <p:custDataLst>
              <p:tags r:id="rId6"/>
            </p:custDataLst>
          </p:nvPr>
        </p:nvSpPr>
        <p:spPr>
          <a:xfrm>
            <a:off x="684000" y="1612133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 b="1">
                <a:solidFill>
                  <a:schemeClr val="tx1"/>
                </a:solidFill>
              </a:rPr>
              <a:t>Overview of computation models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334" name="Ellipse 333"/>
          <p:cNvSpPr/>
          <p:nvPr>
            <p:custDataLst>
              <p:tags r:id="rId7"/>
            </p:custDataLst>
          </p:nvPr>
        </p:nvSpPr>
        <p:spPr>
          <a:xfrm>
            <a:off x="351691" y="1612133"/>
            <a:ext cx="332308" cy="270000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2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35" name="Rechteck 334"/>
          <p:cNvSpPr/>
          <p:nvPr>
            <p:custDataLst>
              <p:tags r:id="rId8"/>
            </p:custDataLst>
          </p:nvPr>
        </p:nvSpPr>
        <p:spPr>
          <a:xfrm>
            <a:off x="7884000" y="1612133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 b="1">
                <a:solidFill>
                  <a:schemeClr val="tx1"/>
                </a:solidFill>
              </a:rPr>
              <a:t>8</a:t>
            </a:r>
            <a:endParaRPr lang="de-DE" sz="1400" b="1" dirty="0" err="1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>
            <p:custDataLst>
              <p:tags r:id="rId9"/>
            </p:custDataLst>
          </p:nvPr>
        </p:nvSpPr>
        <p:spPr>
          <a:xfrm>
            <a:off x="684000" y="1867684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/>
                </a:solidFill>
              </a:rPr>
              <a:t>Batch processing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>
            <p:custDataLst>
              <p:tags r:id="rId10"/>
            </p:custDataLst>
          </p:nvPr>
        </p:nvSpPr>
        <p:spPr>
          <a:xfrm>
            <a:off x="7884000" y="1867684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 b="1">
                <a:solidFill>
                  <a:schemeClr val="tx1"/>
                </a:solidFill>
              </a:rPr>
              <a:t>8</a:t>
            </a:r>
            <a:endParaRPr lang="de-DE" sz="1200" b="1" dirty="0" err="1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>
            <p:custDataLst>
              <p:tags r:id="rId11"/>
            </p:custDataLst>
          </p:nvPr>
        </p:nvSpPr>
        <p:spPr>
          <a:xfrm>
            <a:off x="684000" y="2100152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Online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>
            <p:custDataLst>
              <p:tags r:id="rId12"/>
            </p:custDataLst>
          </p:nvPr>
        </p:nvSpPr>
        <p:spPr>
          <a:xfrm>
            <a:off x="7884000" y="2100152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10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>
            <p:custDataLst>
              <p:tags r:id="rId13"/>
            </p:custDataLst>
          </p:nvPr>
        </p:nvSpPr>
        <p:spPr>
          <a:xfrm>
            <a:off x="684000" y="2332621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>
            <p:custDataLst>
              <p:tags r:id="rId14"/>
            </p:custDataLst>
          </p:nvPr>
        </p:nvSpPr>
        <p:spPr>
          <a:xfrm>
            <a:off x="7884000" y="2332621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12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>
            <p:custDataLst>
              <p:tags r:id="rId15"/>
            </p:custDataLst>
          </p:nvPr>
        </p:nvSpPr>
        <p:spPr>
          <a:xfrm>
            <a:off x="684000" y="2700090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Frameworks for computation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43" name="Ellipse 342"/>
          <p:cNvSpPr/>
          <p:nvPr>
            <p:custDataLst>
              <p:tags r:id="rId16"/>
            </p:custDataLst>
          </p:nvPr>
        </p:nvSpPr>
        <p:spPr>
          <a:xfrm>
            <a:off x="351691" y="2700089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3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44" name="Rechteck 343"/>
          <p:cNvSpPr/>
          <p:nvPr>
            <p:custDataLst>
              <p:tags r:id="rId17"/>
            </p:custDataLst>
          </p:nvPr>
        </p:nvSpPr>
        <p:spPr>
          <a:xfrm>
            <a:off x="7884000" y="2700090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14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>
            <p:custDataLst>
              <p:tags r:id="rId18"/>
            </p:custDataLst>
          </p:nvPr>
        </p:nvSpPr>
        <p:spPr>
          <a:xfrm>
            <a:off x="684000" y="2955640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Bulk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>
            <p:custDataLst>
              <p:tags r:id="rId19"/>
            </p:custDataLst>
          </p:nvPr>
        </p:nvSpPr>
        <p:spPr>
          <a:xfrm>
            <a:off x="7884000" y="2955640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14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>
            <p:custDataLst>
              <p:tags r:id="rId20"/>
            </p:custDataLst>
          </p:nvPr>
        </p:nvSpPr>
        <p:spPr>
          <a:xfrm>
            <a:off x="684000" y="3188109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Stream data processing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>
            <p:custDataLst>
              <p:tags r:id="rId21"/>
            </p:custDataLst>
          </p:nvPr>
        </p:nvSpPr>
        <p:spPr>
          <a:xfrm>
            <a:off x="7884000" y="3188109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16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>
            <p:custDataLst>
              <p:tags r:id="rId22"/>
            </p:custDataLst>
          </p:nvPr>
        </p:nvSpPr>
        <p:spPr>
          <a:xfrm>
            <a:off x="684000" y="3420577"/>
            <a:ext cx="7200000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pPr marL="243516" indent="-243516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200">
                <a:solidFill>
                  <a:schemeClr val="tx1"/>
                </a:solidFill>
              </a:rPr>
              <a:t>The lambda architecture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>
            <p:custDataLst>
              <p:tags r:id="rId23"/>
            </p:custDataLst>
          </p:nvPr>
        </p:nvSpPr>
        <p:spPr>
          <a:xfrm>
            <a:off x="7884000" y="3420577"/>
            <a:ext cx="908308" cy="265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200">
                <a:solidFill>
                  <a:schemeClr val="tx1"/>
                </a:solidFill>
              </a:rPr>
              <a:t>18</a:t>
            </a:r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>
            <p:custDataLst>
              <p:tags r:id="rId24"/>
            </p:custDataLst>
          </p:nvPr>
        </p:nvSpPr>
        <p:spPr>
          <a:xfrm>
            <a:off x="684000" y="3788046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Apache Storm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52" name="Ellipse 351"/>
          <p:cNvSpPr/>
          <p:nvPr>
            <p:custDataLst>
              <p:tags r:id="rId25"/>
            </p:custDataLst>
          </p:nvPr>
        </p:nvSpPr>
        <p:spPr>
          <a:xfrm>
            <a:off x="351691" y="3788045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53" name="Rechteck 352"/>
          <p:cNvSpPr/>
          <p:nvPr>
            <p:custDataLst>
              <p:tags r:id="rId26"/>
            </p:custDataLst>
          </p:nvPr>
        </p:nvSpPr>
        <p:spPr>
          <a:xfrm>
            <a:off x="7884000" y="3788046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21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>
            <p:custDataLst>
              <p:tags r:id="rId27"/>
            </p:custDataLst>
          </p:nvPr>
        </p:nvSpPr>
        <p:spPr>
          <a:xfrm>
            <a:off x="684000" y="4178597"/>
            <a:ext cx="7200000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2717" tIns="39883" rIns="0" bIns="39883" rtlCol="0" anchor="t" anchorCtr="0">
            <a:sp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Examples</a:t>
            </a: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55" name="Ellipse 354"/>
          <p:cNvSpPr/>
          <p:nvPr>
            <p:custDataLst>
              <p:tags r:id="rId28"/>
            </p:custDataLst>
          </p:nvPr>
        </p:nvSpPr>
        <p:spPr>
          <a:xfrm>
            <a:off x="351691" y="4178597"/>
            <a:ext cx="332308" cy="270000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5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56" name="Rechteck 355"/>
          <p:cNvSpPr/>
          <p:nvPr>
            <p:custDataLst>
              <p:tags r:id="rId29"/>
            </p:custDataLst>
          </p:nvPr>
        </p:nvSpPr>
        <p:spPr>
          <a:xfrm>
            <a:off x="7884000" y="4178597"/>
            <a:ext cx="908308" cy="295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9883" rIns="0" bIns="39883" rtlCol="0" anchor="t" anchorCtr="0">
            <a:spAutoFit/>
          </a:bodyPr>
          <a:lstStyle/>
          <a:p>
            <a:pPr algn="r"/>
            <a:r>
              <a:rPr lang="de-DE" sz="1400">
                <a:solidFill>
                  <a:schemeClr val="tx1"/>
                </a:solidFill>
              </a:rPr>
              <a:t>29</a:t>
            </a:r>
            <a:endParaRPr lang="de-DE" sz="14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4E105046-DCAB-4A99-8260-83588BB6F23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"/>
  <p:tag name="ISOUTLINE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PageNumber"/>
  <p:tag name="ISOUTLINE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605E7D69-B6EE-44E5-ADCC-CBA252D85EC6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"/>
  <p:tag name="ISOUTLINE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"/>
  <p:tag name="ISOUTLINE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Number"/>
  <p:tag name="ISOUTLINE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PageNumber"/>
  <p:tag name="ISOUTLINE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"/>
  <p:tag name="ISOUTLINE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PageNumber"/>
  <p:tag name="ISOUTLINE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PageNumber"/>
  <p:tag name="ISOUTLINE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DE1E7189-9415-4D7F-A4C2-F3C6295367EB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"/>
  <p:tag name="ISOUTLINE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Number"/>
  <p:tag name="ISOUTLINE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PageNumb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"/>
  <p:tag name="ISOUTLINE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PageNumber"/>
  <p:tag name="ISOUTLINE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"/>
  <p:tag name="ISOUTLINE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88946B78-F622-4657-B26E-E11FFE80C098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PageNumber"/>
  <p:tag name="ISOUTLINE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"/>
  <p:tag name="ISOUTLINE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Number"/>
  <p:tag name="ISOUTLINE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PageNumber"/>
  <p:tag name="ISOUTLINE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"/>
  <p:tag name="ISOUTLINE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"/>
  <p:tag name="ISOUTLINE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PageNumber"/>
  <p:tag name="ISOUTLINE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PageNumber"/>
  <p:tag name="ISOUTLINE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4D71A9-BDB7-4AF7-90CC-A0607D4BAB8F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"/>
  <p:tag name="ISOUTLINE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"/>
  <p:tag name="ISOUTLINE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Number"/>
  <p:tag name="ISOUTLINE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PageNumber"/>
  <p:tag name="ISOUTLINE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PageNumber"/>
  <p:tag name="ISOUTLINE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"/>
  <p:tag name="ISOUTLINE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PageNumber"/>
  <p:tag name="ISOUTLINE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6464CD85-5984-47CE-8B41-C421EFE48777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C0712759-340B-4743-9E9A-22F3F3642E0D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5A33A525-61A6-40DF-8B8B-79D513A973A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619D33B1-84B2-4A0F-85C6-8FB077BFDEC6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"/>
  <p:tag name="ISOUTLIN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Number"/>
  <p:tag name="ISOUTLIN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PageNumber"/>
  <p:tag name="ISOUTLINE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"/>
  <p:tag name="ISOUTLIN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PageNumber"/>
  <p:tag name="ISOUTLINE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"/>
  <p:tag name="ISOUTLINE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79291028-C00B-444D-AA56-12A8F43D9E27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SubItemPageNumber"/>
  <p:tag name="ISOUTLINE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"/>
  <p:tag name="ISOUTLINE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Number"/>
  <p:tag name="ISOUTLINE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nEmptyActiveItemPageNumber"/>
  <p:tag name="ISOUTLINE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PageNumber"/>
  <p:tag name="ISOUTLINE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"/>
  <p:tag name="ISOUTLINE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SubItemPageNumber"/>
  <p:tag name="ISOUTLINE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SubItem"/>
  <p:tag name="ISOUTLINE" val="True"/>
</p:tagLst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outline xmlns:qs="urn:strategyCompass:quickSlide:basic:outlineOverview:2014">
  <qs:id>296</qs:id>
</qs:outline>
</file>

<file path=customXml/item10.xml><?xml version="1.0" encoding="utf-8"?>
<qs:outline xmlns:qs="urn:strategyCompass:quickSlide:basic:outlineSlide:2014">
  <qs:id>304</qs:id>
  <qs:title>Examples</qs:title>
  <qs:number>5</qs:number>
  <qs:position>5</qs:position>
  <qs:level>0</qs:level>
</qs:outline>
</file>

<file path=customXml/item11.xml><?xml version="1.0" encoding="utf-8"?>
<qs:outline xmlns:qs="urn:strategyCompass:quickSlide:basic:outline:2014">
  <qs:settings>
    <qs:numberingChecked>True</qs:numberingChecked>
    <qs:pagesNumberChecked>True</qs:pagesNumberChecked>
    <qs:topicsChecked>True</qs:topicsChecked>
    <qs:overviewChecked>True</qs:overviewChecked>
  </qs:settings>
  <qs:title>Elastic Stream Processing With Apache Storm</qs:title>
  <qs:overviewpage>296</qs:overviewpage>
  <qs:chapter>
    <qs:id>297</qs:id>
    <qs:title>The value-chain of computation</qs:title>
    <qs:number>1</qs:number>
    <qs:position>1</qs:position>
    <qs:level>0</qs:level>
  </qs:chapter>
  <qs:chapter>
    <qs:id>298</qs:id>
    <qs:title>Overview of computation models</qs:title>
    <qs:number>2</qs:number>
    <qs:position>2</qs:position>
    <qs:level>0</qs:level>
    <qs:chapter>
      <qs:id>298</qs:id>
      <qs:title>Batch processing</qs:title>
      <qs:number/>
      <qs:position>1</qs:position>
      <qs:level>1</qs:level>
    </qs:chapter>
    <qs:chapter>
      <qs:id>314</qs:id>
      <qs:title>Online processing</qs:title>
      <qs:number/>
      <qs:position>2</qs:position>
      <qs:level>1</qs:level>
    </qs:chapter>
    <qs:chapter>
      <qs:id>299</qs:id>
      <qs:title>Stream processing</qs:title>
      <qs:number/>
      <qs:position>3</qs:position>
      <qs:level>1</qs:level>
    </qs:chapter>
  </qs:chapter>
  <qs:chapter>
    <qs:id>300</qs:id>
    <qs:title>Frameworks for computation</qs:title>
    <qs:number>3</qs:number>
    <qs:position>3</qs:position>
    <qs:level>0</qs:level>
    <qs:chapter>
      <qs:id>300</qs:id>
      <qs:title>Bulk data processing</qs:title>
      <qs:number/>
      <qs:position>1</qs:position>
      <qs:level>1</qs:level>
    </qs:chapter>
    <qs:chapter>
      <qs:id>301</qs:id>
      <qs:title>Stream data processing</qs:title>
      <qs:number/>
      <qs:position>2</qs:position>
      <qs:level>1</qs:level>
    </qs:chapter>
    <qs:chapter>
      <qs:id>302</qs:id>
      <qs:title>The lambda architecture</qs:title>
      <qs:number/>
      <qs:position>3</qs:position>
      <qs:level>1</qs:level>
    </qs:chapter>
  </qs:chapter>
  <qs:chapter>
    <qs:id>303</qs:id>
    <qs:title>Apache Storm</qs:title>
    <qs:number>4</qs:number>
    <qs:position>4</qs:position>
    <qs:level>0</qs:level>
  </qs:chapter>
  <qs:chapter>
    <qs:id>304</qs:id>
    <qs:title>Examples</qs:title>
    <qs:number>5</qs:number>
    <qs:position>5</qs:position>
    <qs:level>0</qs:level>
  </qs:chapter>
</qs:outline>
</file>

<file path=customXml/item2.xml><?xml version="1.0" encoding="utf-8"?>
<qs:outline xmlns:qs="urn:strategyCompass:quickSlide:basic:outlineSlide:2014">
  <qs:id>297</qs:id>
  <qs:title>The value-chain of computation</qs:title>
  <qs:number>1</qs:number>
  <qs:position>1</qs:position>
  <qs:level>0</qs:level>
</qs:outline>
</file>

<file path=customXml/item3.xml><?xml version="1.0" encoding="utf-8"?>
<qs:outline xmlns:qs="urn:strategyCompass:quickSlide:basic:outlineSlide:2014">
  <qs:id>298</qs:id>
  <qs:title>Batch processing</qs:title>
  <qs:number/>
  <qs:position>1</qs:position>
  <qs:level>1</qs:level>
  <qs:parent>
    <qs:id>298</qs:id>
    <qs:title>Overview of computation models</qs:title>
    <qs:number>2</qs:number>
    <qs:position>2</qs:position>
    <qs:level>0</qs:level>
  </qs:parent>
</qs:outline>
</file>

<file path=customXml/item4.xml><?xml version="1.0" encoding="utf-8"?>
<qs:outline xmlns:qs="urn:strategyCompass:quickSlide:basic:outlineSlide:2014">
  <qs:id>314</qs:id>
  <qs:title>Online processing</qs:title>
  <qs:number/>
  <qs:position>2</qs:position>
  <qs:level>1</qs:level>
  <qs:parent>
    <qs:id>298</qs:id>
    <qs:title>Overview of computation models</qs:title>
    <qs:number>2</qs:number>
    <qs:position>2</qs:position>
    <qs:level>0</qs:level>
  </qs:parent>
</qs:outline>
</file>

<file path=customXml/item5.xml><?xml version="1.0" encoding="utf-8"?>
<qs:outline xmlns:qs="urn:strategyCompass:quickSlide:basic:outlineSlide:2014">
  <qs:id>299</qs:id>
  <qs:title>Stream processing</qs:title>
  <qs:number/>
  <qs:position>3</qs:position>
  <qs:level>1</qs:level>
  <qs:parent>
    <qs:id>298</qs:id>
    <qs:title>Overview of computation models</qs:title>
    <qs:number>2</qs:number>
    <qs:position>2</qs:position>
    <qs:level>0</qs:level>
  </qs:parent>
</qs:outline>
</file>

<file path=customXml/item6.xml><?xml version="1.0" encoding="utf-8"?>
<qs:outline xmlns:qs="urn:strategyCompass:quickSlide:basic:outlineSlide:2014">
  <qs:id>300</qs:id>
  <qs:title>Bulk data processing</qs:title>
  <qs:number/>
  <qs:position>1</qs:position>
  <qs:level>1</qs:level>
  <qs:parent>
    <qs:id>300</qs:id>
    <qs:title>Frameworks for computation</qs:title>
    <qs:number>3</qs:number>
    <qs:position>3</qs:position>
    <qs:level>0</qs:level>
  </qs:parent>
</qs:outline>
</file>

<file path=customXml/item7.xml><?xml version="1.0" encoding="utf-8"?>
<qs:outline xmlns:qs="urn:strategyCompass:quickSlide:basic:outlineSlide:2014">
  <qs:id>301</qs:id>
  <qs:title>Stream data processing</qs:title>
  <qs:number/>
  <qs:position>2</qs:position>
  <qs:level>1</qs:level>
  <qs:parent>
    <qs:id>300</qs:id>
    <qs:title>Frameworks for computation</qs:title>
    <qs:number>3</qs:number>
    <qs:position>3</qs:position>
    <qs:level>0</qs:level>
  </qs:parent>
</qs:outline>
</file>

<file path=customXml/item8.xml><?xml version="1.0" encoding="utf-8"?>
<qs:outline xmlns:qs="urn:strategyCompass:quickSlide:basic:outlineSlide:2014">
  <qs:id>302</qs:id>
  <qs:title>The lambda architecture</qs:title>
  <qs:number/>
  <qs:position>3</qs:position>
  <qs:level>1</qs:level>
  <qs:parent>
    <qs:id>300</qs:id>
    <qs:title>Frameworks for computation</qs:title>
    <qs:number>3</qs:number>
    <qs:position>3</qs:position>
    <qs:level>0</qs:level>
  </qs:parent>
</qs:outline>
</file>

<file path=customXml/item9.xml><?xml version="1.0" encoding="utf-8"?>
<qs:outline xmlns:qs="urn:strategyCompass:quickSlide:basic:outlineSlide:2014">
  <qs:id>303</qs:id>
  <qs:title>Apache Storm</qs:title>
  <qs:number>4</qs:number>
  <qs:position>4</qs:position>
  <qs:level>0</qs:level>
</qs:outline>
</file>

<file path=customXml/itemProps1.xml><?xml version="1.0" encoding="utf-8"?>
<ds:datastoreItem xmlns:ds="http://schemas.openxmlformats.org/officeDocument/2006/customXml" ds:itemID="{4E105046-DCAB-4A99-8260-83588BB6F232}">
  <ds:schemaRefs>
    <ds:schemaRef ds:uri="urn:strategyCompass:quickSlide:basic:outlineOverview:2014"/>
  </ds:schemaRefs>
</ds:datastoreItem>
</file>

<file path=customXml/itemProps10.xml><?xml version="1.0" encoding="utf-8"?>
<ds:datastoreItem xmlns:ds="http://schemas.openxmlformats.org/officeDocument/2006/customXml" ds:itemID="{C0712759-340B-4743-9E9A-22F3F3642E0D}">
  <ds:schemaRefs>
    <ds:schemaRef ds:uri="urn:strategyCompass:quickSlide:basic:outlineSlide:2014"/>
  </ds:schemaRefs>
</ds:datastoreItem>
</file>

<file path=customXml/itemProps11.xml><?xml version="1.0" encoding="utf-8"?>
<ds:datastoreItem xmlns:ds="http://schemas.openxmlformats.org/officeDocument/2006/customXml" ds:itemID="{3944A6B3-471E-429C-8B96-19BAFB7B80CA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5A33A525-61A6-40DF-8B8B-79D513A973AE}">
  <ds:schemaRefs>
    <ds:schemaRef ds:uri="urn:strategyCompass:quickSlide:basic:outlineSlide:2014"/>
  </ds:schemaRefs>
</ds:datastoreItem>
</file>

<file path=customXml/itemProps3.xml><?xml version="1.0" encoding="utf-8"?>
<ds:datastoreItem xmlns:ds="http://schemas.openxmlformats.org/officeDocument/2006/customXml" ds:itemID="{619D33B1-84B2-4A0F-85C6-8FB077BFDEC6}">
  <ds:schemaRefs>
    <ds:schemaRef ds:uri="urn:strategyCompass:quickSlide:basic:outlineSlide:2014"/>
  </ds:schemaRefs>
</ds:datastoreItem>
</file>

<file path=customXml/itemProps4.xml><?xml version="1.0" encoding="utf-8"?>
<ds:datastoreItem xmlns:ds="http://schemas.openxmlformats.org/officeDocument/2006/customXml" ds:itemID="{79291028-C00B-444D-AA56-12A8F43D9E27}">
  <ds:schemaRefs>
    <ds:schemaRef ds:uri="urn:strategyCompass:quickSlide:basic:outlineSlide:2014"/>
  </ds:schemaRefs>
</ds:datastoreItem>
</file>

<file path=customXml/itemProps5.xml><?xml version="1.0" encoding="utf-8"?>
<ds:datastoreItem xmlns:ds="http://schemas.openxmlformats.org/officeDocument/2006/customXml" ds:itemID="{605E7D69-B6EE-44E5-ADCC-CBA252D85EC6}">
  <ds:schemaRefs>
    <ds:schemaRef ds:uri="urn:strategyCompass:quickSlide:basic:outlineSlide:2014"/>
  </ds:schemaRefs>
</ds:datastoreItem>
</file>

<file path=customXml/itemProps6.xml><?xml version="1.0" encoding="utf-8"?>
<ds:datastoreItem xmlns:ds="http://schemas.openxmlformats.org/officeDocument/2006/customXml" ds:itemID="{DE1E7189-9415-4D7F-A4C2-F3C6295367EB}">
  <ds:schemaRefs>
    <ds:schemaRef ds:uri="urn:strategyCompass:quickSlide:basic:outlineSlide:2014"/>
  </ds:schemaRefs>
</ds:datastoreItem>
</file>

<file path=customXml/itemProps7.xml><?xml version="1.0" encoding="utf-8"?>
<ds:datastoreItem xmlns:ds="http://schemas.openxmlformats.org/officeDocument/2006/customXml" ds:itemID="{88946B78-F622-4657-B26E-E11FFE80C098}">
  <ds:schemaRefs>
    <ds:schemaRef ds:uri="urn:strategyCompass:quickSlide:basic:outlineSlide:2014"/>
  </ds:schemaRefs>
</ds:datastoreItem>
</file>

<file path=customXml/itemProps8.xml><?xml version="1.0" encoding="utf-8"?>
<ds:datastoreItem xmlns:ds="http://schemas.openxmlformats.org/officeDocument/2006/customXml" ds:itemID="{0E4D71A9-BDB7-4AF7-90CC-A0607D4BAB8F}">
  <ds:schemaRefs>
    <ds:schemaRef ds:uri="urn:strategyCompass:quickSlide:basic:outlineSlide:2014"/>
  </ds:schemaRefs>
</ds:datastoreItem>
</file>

<file path=customXml/itemProps9.xml><?xml version="1.0" encoding="utf-8"?>
<ds:datastoreItem xmlns:ds="http://schemas.openxmlformats.org/officeDocument/2006/customXml" ds:itemID="{6464CD85-5984-47CE-8B41-C421EFE48777}">
  <ds:schemaRefs>
    <ds:schemaRef ds:uri="urn:strategyCompass:quickSlide:basic:outlineSlide:20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2392</Words>
  <Application>Microsoft Office PowerPoint</Application>
  <PresentationFormat>Bildschirmpräsentation (16:9)</PresentationFormat>
  <Paragraphs>723</Paragraphs>
  <Slides>45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msg systems</vt:lpstr>
      <vt:lpstr>Elastic stream processing with Apache Storm</vt:lpstr>
      <vt:lpstr>Who I am?</vt:lpstr>
      <vt:lpstr>Elastic Stream Processing With Apache Storm</vt:lpstr>
      <vt:lpstr>Elastic Stream Processing With Apache Storm</vt:lpstr>
      <vt:lpstr>Data is created, processed and transformed throughout a business (model, process, step).</vt:lpstr>
      <vt:lpstr>In information processing, raw data is processed and action is derived from it.</vt:lpstr>
      <vt:lpstr>Commoditization leads to a stronger business and data focus.</vt:lpstr>
      <vt:lpstr>Commoditization leads to a stronger business and data focus.</vt:lpstr>
      <vt:lpstr>Elastic Stream Processing With Apache Storm</vt:lpstr>
      <vt:lpstr>In a Batch architecture, at defined times, data is consumed and processed in bulk.</vt:lpstr>
      <vt:lpstr>Elastic Stream Processing With Apache Storm</vt:lpstr>
      <vt:lpstr>In an Online architecture, data is processed at record level at random.</vt:lpstr>
      <vt:lpstr>Elastic Stream Processing With Apache Storm</vt:lpstr>
      <vt:lpstr>In a Stream architecture, computation takes place continuously on a single record.</vt:lpstr>
      <vt:lpstr>Elastic Stream Processing With Apache Storm</vt:lpstr>
      <vt:lpstr>Bulk data processing is best implemented using a framework.</vt:lpstr>
      <vt:lpstr>Elastic Stream Processing With Apache Storm</vt:lpstr>
      <vt:lpstr>In stream processing, there is no end to a computation.</vt:lpstr>
      <vt:lpstr>Elastic Stream Processing With Apache Storm</vt:lpstr>
      <vt:lpstr>Business needs results, but some faster than others. </vt:lpstr>
      <vt:lpstr>In a lambda architecture, stream is used to compensate for the time delay of batch for certain results.</vt:lpstr>
      <vt:lpstr>Elastic Stream Processing With Apache Storm</vt:lpstr>
      <vt:lpstr>Big Data is best crunched one byte at a time.</vt:lpstr>
      <vt:lpstr>The main components on a logical level are  Spouts, Bolts and tuples.</vt:lpstr>
      <vt:lpstr>Topology – The logic of processing</vt:lpstr>
      <vt:lpstr>Spouts – Sources of tuples</vt:lpstr>
      <vt:lpstr>Tuples – self-contained units of data</vt:lpstr>
      <vt:lpstr>Bolts – Processors of data</vt:lpstr>
      <vt:lpstr>The technical components are Zookeeper, Nimbus and Supervisors, controlling Workers.</vt:lpstr>
      <vt:lpstr>Elastic Stream Processing With Apache Storm</vt:lpstr>
      <vt:lpstr>EVE Online – Pricing and Profitability</vt:lpstr>
      <vt:lpstr>EVE Online Goods are traded, goods are manufactured and profits and losses are key to success</vt:lpstr>
      <vt:lpstr>EVE Online This value chain can be modeled to be computed in real-time.</vt:lpstr>
      <vt:lpstr>Identify the operations necessary and apply them mathematically</vt:lpstr>
      <vt:lpstr>EVE Online How to model this with Apache Storm?</vt:lpstr>
      <vt:lpstr>EVE Online Adding a profitability check to the model</vt:lpstr>
      <vt:lpstr>EVE Online How to design this with Apache Storm?</vt:lpstr>
      <vt:lpstr>EVE Online Classes per type of spout/bolt!</vt:lpstr>
      <vt:lpstr>The logic best fits in a separate class and is integrated separately, to foster testability.</vt:lpstr>
      <vt:lpstr>All ships need all materials, thus the logic can be generalized.</vt:lpstr>
      <vt:lpstr>The total ship cost also is always constant and thus should only be implemented once.</vt:lpstr>
      <vt:lpstr>Telco (Bandwidth regulation for mobile tariffs)</vt:lpstr>
      <vt:lpstr>Telco (Bandwidth regulation for mobile tariffs)</vt:lpstr>
      <vt:lpstr>Telco (Bandwidth regulation for mobile tariffs)</vt:lpstr>
      <vt:lpstr>PowerPoint-Präsentation</vt:lpstr>
    </vt:vector>
  </TitlesOfParts>
  <Company>msg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Presentations</dc:title>
  <dc:creator>Axel Irriger</dc:creator>
  <cp:lastModifiedBy>Axel Irriger</cp:lastModifiedBy>
  <cp:revision>156</cp:revision>
  <cp:lastPrinted>2014-09-03T07:52:31Z</cp:lastPrinted>
  <dcterms:created xsi:type="dcterms:W3CDTF">2015-04-14T06:18:44Z</dcterms:created>
  <dcterms:modified xsi:type="dcterms:W3CDTF">2015-10-15T07:49:53Z</dcterms:modified>
</cp:coreProperties>
</file>