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57" r:id="rId3"/>
    <p:sldId id="258" r:id="rId4"/>
    <p:sldId id="295" r:id="rId5"/>
    <p:sldId id="294" r:id="rId6"/>
    <p:sldId id="259" r:id="rId7"/>
    <p:sldId id="298" r:id="rId8"/>
    <p:sldId id="296" r:id="rId9"/>
    <p:sldId id="300" r:id="rId10"/>
    <p:sldId id="301" r:id="rId11"/>
    <p:sldId id="302" r:id="rId12"/>
    <p:sldId id="303" r:id="rId13"/>
    <p:sldId id="306" r:id="rId14"/>
    <p:sldId id="307" r:id="rId15"/>
    <p:sldId id="308" r:id="rId16"/>
    <p:sldId id="309" r:id="rId17"/>
    <p:sldId id="313" r:id="rId18"/>
    <p:sldId id="310" r:id="rId19"/>
    <p:sldId id="311" r:id="rId20"/>
    <p:sldId id="262" r:id="rId21"/>
    <p:sldId id="274" r:id="rId22"/>
  </p:sldIdLst>
  <p:sldSz cx="9144000" cy="5143500" type="screen16x9"/>
  <p:notesSz cx="6858000" cy="9144000"/>
  <p:embeddedFontLst>
    <p:embeddedFont>
      <p:font typeface="Roboto Thin" panose="020B0604020202020204" charset="0"/>
      <p:regular r:id="rId24"/>
      <p:bold r:id="rId25"/>
      <p:italic r:id="rId26"/>
      <p:boldItalic r:id="rId27"/>
    </p:embeddedFont>
    <p:embeddedFont>
      <p:font typeface="Roboto Black" panose="020B0604020202020204" charset="0"/>
      <p:bold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Bree Serif" panose="020B0604020202020204" charset="0"/>
      <p:regular r:id="rId38"/>
    </p:embeddedFont>
    <p:embeddedFont>
      <p:font typeface="Roboto Mono Thin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61E0C-153F-486D-869B-36A9A1A30459}">
  <a:tblStyle styleId="{6B861E0C-153F-486D-869B-36A9A1A30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47" d="100"/>
          <a:sy n="147" d="100"/>
        </p:scale>
        <p:origin x="-64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6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5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99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40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73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24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63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090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8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8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14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8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2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61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9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" name="MSIPCMContentMarking" descr="{&quot;HashCode&quot;:1319653229,&quot;Placement&quot;:&quot;Footer&quot;,&quot;Top&quot;:384.343,&quot;Left&quot;:604.5204,&quot;SlideWidth&quot;:720,&quot;SlideHeight&quot;:405}"/>
          <p:cNvSpPr txBox="1"/>
          <p:nvPr userDrawn="1"/>
        </p:nvSpPr>
        <p:spPr>
          <a:xfrm>
            <a:off x="7677409" y="48811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 smtClean="0">
                <a:solidFill>
                  <a:srgbClr val="0078D7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60" r:id="rId6"/>
    <p:sldLayoutId id="214748366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619517" y="1686292"/>
            <a:ext cx="4353240" cy="893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STAGE DE FIN D’ETUDES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843157" y="2519752"/>
            <a:ext cx="3129600" cy="40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Manager – Développeur web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7" y="1713623"/>
            <a:ext cx="851151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62;p40">
            <a:extLst>
              <a:ext uri="{FF2B5EF4-FFF2-40B4-BE49-F238E27FC236}">
                <a16:creationId xmlns:a16="http://schemas.microsoft.com/office/drawing/2014/main" id="{B00536A2-8F0B-DF84-B24B-16B1C1B4BA10}"/>
              </a:ext>
            </a:extLst>
          </p:cNvPr>
          <p:cNvSpPr/>
          <p:nvPr/>
        </p:nvSpPr>
        <p:spPr>
          <a:xfrm>
            <a:off x="3665289" y="1873486"/>
            <a:ext cx="152544" cy="184527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63;p40">
            <a:extLst>
              <a:ext uri="{FF2B5EF4-FFF2-40B4-BE49-F238E27FC236}">
                <a16:creationId xmlns:a16="http://schemas.microsoft.com/office/drawing/2014/main" id="{ACB9286B-05A7-BE97-765C-12E0077D6A8C}"/>
              </a:ext>
            </a:extLst>
          </p:cNvPr>
          <p:cNvSpPr/>
          <p:nvPr/>
        </p:nvSpPr>
        <p:spPr>
          <a:xfrm>
            <a:off x="3837291" y="1873486"/>
            <a:ext cx="156081" cy="184527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40">
            <a:extLst>
              <a:ext uri="{FF2B5EF4-FFF2-40B4-BE49-F238E27FC236}">
                <a16:creationId xmlns:a16="http://schemas.microsoft.com/office/drawing/2014/main" id="{B5979283-E648-F0A9-A641-156BDCC14C19}"/>
              </a:ext>
            </a:extLst>
          </p:cNvPr>
          <p:cNvSpPr/>
          <p:nvPr/>
        </p:nvSpPr>
        <p:spPr>
          <a:xfrm>
            <a:off x="3995121" y="1873486"/>
            <a:ext cx="260728" cy="184527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65;p40">
            <a:extLst>
              <a:ext uri="{FF2B5EF4-FFF2-40B4-BE49-F238E27FC236}">
                <a16:creationId xmlns:a16="http://schemas.microsoft.com/office/drawing/2014/main" id="{8F141B8E-F0D7-63BC-79D7-D2046415C24E}"/>
              </a:ext>
            </a:extLst>
          </p:cNvPr>
          <p:cNvSpPr/>
          <p:nvPr/>
        </p:nvSpPr>
        <p:spPr>
          <a:xfrm>
            <a:off x="4275305" y="1873486"/>
            <a:ext cx="113530" cy="184527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AFBDEA-9130-99F4-DD23-7B5901A20708}"/>
              </a:ext>
            </a:extLst>
          </p:cNvPr>
          <p:cNvSpPr txBox="1"/>
          <p:nvPr/>
        </p:nvSpPr>
        <p:spPr>
          <a:xfrm>
            <a:off x="-1269726" y="865790"/>
            <a:ext cx="109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CSS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EA01A6-0A0A-A7D3-D8FC-6CE29CBEED83}"/>
              </a:ext>
            </a:extLst>
          </p:cNvPr>
          <p:cNvSpPr txBox="1"/>
          <p:nvPr/>
        </p:nvSpPr>
        <p:spPr>
          <a:xfrm>
            <a:off x="4309311" y="-8258"/>
            <a:ext cx="4844317" cy="15848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2086B1C-9411-3F93-1E2D-2E3F4ACE8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35" y="794635"/>
            <a:ext cx="2232025" cy="545465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A4E82D-D1AE-EFAE-1F18-93144562B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35" y="99575"/>
            <a:ext cx="2035810" cy="474345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586F7D-2A35-D529-8EE6-1D6D424C6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30" y="56573"/>
            <a:ext cx="1594485" cy="495300"/>
          </a:xfrm>
          <a:prstGeom prst="rect">
            <a:avLst/>
          </a:prstGeom>
        </p:spPr>
      </p:pic>
      <p:sp>
        <p:nvSpPr>
          <p:cNvPr id="20" name="Google Shape;110;p22">
            <a:extLst>
              <a:ext uri="{FF2B5EF4-FFF2-40B4-BE49-F238E27FC236}">
                <a16:creationId xmlns:a16="http://schemas.microsoft.com/office/drawing/2014/main" id="{B66F26CA-7EAA-C9FB-6895-84B273E188F0}"/>
              </a:ext>
            </a:extLst>
          </p:cNvPr>
          <p:cNvSpPr txBox="1">
            <a:spLocks/>
          </p:cNvSpPr>
          <p:nvPr/>
        </p:nvSpPr>
        <p:spPr>
          <a:xfrm>
            <a:off x="4630945" y="3151264"/>
            <a:ext cx="3129600" cy="4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Axel Junior MENGUE FEUKENG.</a:t>
            </a:r>
          </a:p>
        </p:txBody>
      </p:sp>
      <p:sp>
        <p:nvSpPr>
          <p:cNvPr id="21" name="Google Shape;110;p22">
            <a:extLst>
              <a:ext uri="{FF2B5EF4-FFF2-40B4-BE49-F238E27FC236}">
                <a16:creationId xmlns:a16="http://schemas.microsoft.com/office/drawing/2014/main" id="{5D4A3D51-1C65-93EC-116F-75D1131CBEE1}"/>
              </a:ext>
            </a:extLst>
          </p:cNvPr>
          <p:cNvSpPr txBox="1">
            <a:spLocks/>
          </p:cNvSpPr>
          <p:nvPr/>
        </p:nvSpPr>
        <p:spPr>
          <a:xfrm>
            <a:off x="4630945" y="3736938"/>
            <a:ext cx="4076293" cy="113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Tuteurs:</a:t>
            </a:r>
          </a:p>
          <a:p>
            <a:pPr marL="0" indent="0" algn="l">
              <a:lnSpc>
                <a:spcPct val="20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Jorge CLAUDIO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(professionnel) </a:t>
            </a:r>
          </a:p>
          <a:p>
            <a:pPr marL="0" indent="0" algn="l">
              <a:lnSpc>
                <a:spcPct val="20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 YOUCEF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(académique).</a:t>
            </a:r>
          </a:p>
          <a:p>
            <a:pPr marL="0" indent="0" algn="ctr"/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0" y="942886"/>
            <a:ext cx="3248917" cy="338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endParaRPr lang="fr-FR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 et Problématique </a:t>
            </a: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Justification de la technologie</a:t>
            </a:r>
            <a:b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utilisée </a:t>
            </a:r>
          </a:p>
          <a:p>
            <a:pPr marL="8572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JS</a:t>
            </a:r>
          </a:p>
          <a:p>
            <a:pPr marL="8572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JSX </a:t>
            </a:r>
            <a:endParaRPr lang="fr-FR" sz="17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803073" y="679650"/>
            <a:ext cx="4946072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Les fonctionnalités de l’application</a:t>
            </a:r>
            <a:b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Je dois pouvoir formater sur la page les éléments suivants :  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Sous titre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Paragraphe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Box ‘bon a savoir’ </a:t>
            </a:r>
          </a:p>
          <a:p>
            <a:pPr marL="114300" indent="0">
              <a:lnSpc>
                <a:spcPct val="150000"/>
              </a:lnSpc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Je dois pouvoir supprimer un élément à tout moment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Modifier le contenu de mon formatage à tout moment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Formater un ou plusieurs éléments à la fois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Ajouter dynamiquement mes éléments 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C7A62B1-6FEE-64A3-A0A8-8724B149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37" y="761435"/>
            <a:ext cx="4620270" cy="2086266"/>
          </a:xfrm>
          <a:prstGeom prst="rect">
            <a:avLst/>
          </a:prstGeom>
        </p:spPr>
      </p:pic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Création des composants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PartTitle </a:t>
            </a:r>
          </a:p>
          <a:p>
            <a:pPr marL="114300" indent="0">
              <a:lnSpc>
                <a:spcPct val="150000"/>
              </a:lnSpc>
            </a:pPr>
            <a:endParaRPr lang="fr-FR" sz="14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9A4754-8CB5-8E42-964C-2580F1BF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718" y="1299341"/>
            <a:ext cx="7525282" cy="3260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8D3F33-F419-AD37-9B15-ED61F7DEB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083" y="1439394"/>
            <a:ext cx="4176867" cy="157710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Création du box de composant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8E5B69-E9E9-7CB5-18BC-AC7F3499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1" y="1238593"/>
            <a:ext cx="7252855" cy="39049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E0FC68-ED41-5109-42EB-91A862520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67" y="2734045"/>
            <a:ext cx="6306430" cy="228631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L’algorithme de l’application 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1CCD7E-BFAE-3A61-9490-F99FA3C3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9" y="1167351"/>
            <a:ext cx="5007994" cy="377479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37" y="1226800"/>
            <a:ext cx="4929201" cy="38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239110" y="1167351"/>
            <a:ext cx="2628110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Résultat de l’application d’optimisation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56D756-F820-0547-CE42-E7205E33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20" y="821714"/>
            <a:ext cx="6037670" cy="4248731"/>
          </a:xfrm>
          <a:prstGeom prst="rect">
            <a:avLst/>
          </a:prstGeom>
        </p:spPr>
      </p:pic>
      <p:sp>
        <p:nvSpPr>
          <p:cNvPr id="6" name="Sous-titre 7">
            <a:extLst>
              <a:ext uri="{FF2B5EF4-FFF2-40B4-BE49-F238E27FC236}">
                <a16:creationId xmlns:a16="http://schemas.microsoft.com/office/drawing/2014/main" id="{C0E1392F-CDDD-967D-3EF1-3699D07DE153}"/>
              </a:ext>
            </a:extLst>
          </p:cNvPr>
          <p:cNvSpPr txBox="1">
            <a:spLocks/>
          </p:cNvSpPr>
          <p:nvPr/>
        </p:nvSpPr>
        <p:spPr>
          <a:xfrm>
            <a:off x="311700" y="2795251"/>
            <a:ext cx="2555520" cy="161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Piste d’amélioration: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WYSIWYG</a:t>
            </a:r>
            <a:endParaRPr lang="fr-FR" sz="1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Accessibilité numérique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4336514" y="1022279"/>
            <a:ext cx="4051678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images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Listes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liens 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balises de décoration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formulaires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091098F2-EC98-D324-6DBB-6D3AB766232A}"/>
              </a:ext>
            </a:extLst>
          </p:cNvPr>
          <p:cNvSpPr txBox="1">
            <a:spLocks/>
          </p:cNvSpPr>
          <p:nvPr/>
        </p:nvSpPr>
        <p:spPr>
          <a:xfrm>
            <a:off x="62266" y="1022279"/>
            <a:ext cx="4404876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 et Naissance du projet </a:t>
            </a:r>
            <a:r>
              <a:rPr lang="fr-FR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d’accessibilité chez Cardif</a:t>
            </a:r>
          </a:p>
          <a:p>
            <a:pPr marL="114300" indent="0">
              <a:lnSpc>
                <a:spcPct val="250000"/>
              </a:lnSpc>
            </a:pPr>
            <a:endParaRPr lang="fr-FR" sz="14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13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article </a:t>
            </a:r>
            <a:r>
              <a:rPr lang="fr-FR" sz="13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47 de la loi n°2005-102 du 11 février </a:t>
            </a:r>
            <a:r>
              <a:rPr lang="fr-FR" sz="13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2005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fr-FR" sz="13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Décret </a:t>
            </a:r>
            <a:r>
              <a:rPr lang="fr-FR" sz="13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n° 2019-768 du 24 juillet </a:t>
            </a:r>
            <a:r>
              <a:rPr lang="fr-FR" sz="13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2019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Intégration d’une page web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ous-titre 7">
            <a:extLst>
              <a:ext uri="{FF2B5EF4-FFF2-40B4-BE49-F238E27FC236}">
                <a16:creationId xmlns:a16="http://schemas.microsoft.com/office/drawing/2014/main" id="{091098F2-EC98-D324-6DBB-6D3AB766232A}"/>
              </a:ext>
            </a:extLst>
          </p:cNvPr>
          <p:cNvSpPr txBox="1">
            <a:spLocks/>
          </p:cNvSpPr>
          <p:nvPr/>
        </p:nvSpPr>
        <p:spPr>
          <a:xfrm>
            <a:off x="0" y="620200"/>
            <a:ext cx="4017818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</a:t>
            </a: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Les notions html retrouvées dans cette page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Position des pseudo éléments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Icones / Images 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Carrousel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Accordéons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Listes 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3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Google Shape;278;p25">
            <a:extLst>
              <a:ext uri="{FF2B5EF4-FFF2-40B4-BE49-F238E27FC236}">
                <a16:creationId xmlns:a16="http://schemas.microsoft.com/office/drawing/2014/main" id="{BCF7190E-17E0-73DD-C15B-F5A7F6060D23}"/>
              </a:ext>
            </a:extLst>
          </p:cNvPr>
          <p:cNvSpPr txBox="1">
            <a:spLocks/>
          </p:cNvSpPr>
          <p:nvPr/>
        </p:nvSpPr>
        <p:spPr>
          <a:xfrm>
            <a:off x="3509240" y="2855216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6" name="Google Shape;280;p25">
            <a:extLst>
              <a:ext uri="{FF2B5EF4-FFF2-40B4-BE49-F238E27FC236}">
                <a16:creationId xmlns:a16="http://schemas.microsoft.com/office/drawing/2014/main" id="{1921A17D-AD5C-F838-1AF2-3695E1FA2089}"/>
              </a:ext>
            </a:extLst>
          </p:cNvPr>
          <p:cNvSpPr txBox="1">
            <a:spLocks/>
          </p:cNvSpPr>
          <p:nvPr/>
        </p:nvSpPr>
        <p:spPr>
          <a:xfrm>
            <a:off x="6216665" y="2789641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Rapide</a:t>
            </a:r>
          </a:p>
        </p:txBody>
      </p:sp>
      <p:sp>
        <p:nvSpPr>
          <p:cNvPr id="7" name="Google Shape;281;p25">
            <a:extLst>
              <a:ext uri="{FF2B5EF4-FFF2-40B4-BE49-F238E27FC236}">
                <a16:creationId xmlns:a16="http://schemas.microsoft.com/office/drawing/2014/main" id="{890B87E6-779F-E18C-D416-76BD4721D7E6}"/>
              </a:ext>
            </a:extLst>
          </p:cNvPr>
          <p:cNvSpPr txBox="1">
            <a:spLocks/>
          </p:cNvSpPr>
          <p:nvPr/>
        </p:nvSpPr>
        <p:spPr>
          <a:xfrm>
            <a:off x="3415940" y="2789641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Accessible </a:t>
            </a:r>
          </a:p>
        </p:txBody>
      </p:sp>
      <p:grpSp>
        <p:nvGrpSpPr>
          <p:cNvPr id="8" name="Google Shape;283;p25">
            <a:extLst>
              <a:ext uri="{FF2B5EF4-FFF2-40B4-BE49-F238E27FC236}">
                <a16:creationId xmlns:a16="http://schemas.microsoft.com/office/drawing/2014/main" id="{905341FE-2A7E-7E7F-E42A-7138C6FC61D6}"/>
              </a:ext>
            </a:extLst>
          </p:cNvPr>
          <p:cNvGrpSpPr/>
          <p:nvPr/>
        </p:nvGrpSpPr>
        <p:grpSpPr>
          <a:xfrm>
            <a:off x="3956451" y="1598697"/>
            <a:ext cx="994978" cy="830447"/>
            <a:chOff x="6666900" y="628300"/>
            <a:chExt cx="5236725" cy="4370775"/>
          </a:xfrm>
        </p:grpSpPr>
        <p:sp>
          <p:nvSpPr>
            <p:cNvPr id="9" name="Google Shape;284;p25">
              <a:extLst>
                <a:ext uri="{FF2B5EF4-FFF2-40B4-BE49-F238E27FC236}">
                  <a16:creationId xmlns:a16="http://schemas.microsoft.com/office/drawing/2014/main" id="{54BF6C30-6DD2-6E64-CC8F-3F0C159DABD3}"/>
                </a:ext>
              </a:extLst>
            </p:cNvPr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5;p25">
              <a:extLst>
                <a:ext uri="{FF2B5EF4-FFF2-40B4-BE49-F238E27FC236}">
                  <a16:creationId xmlns:a16="http://schemas.microsoft.com/office/drawing/2014/main" id="{5AEE2467-92F7-52A9-C7A9-2FD3C1F2C14D}"/>
                </a:ext>
              </a:extLst>
            </p:cNvPr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6;p25">
              <a:extLst>
                <a:ext uri="{FF2B5EF4-FFF2-40B4-BE49-F238E27FC236}">
                  <a16:creationId xmlns:a16="http://schemas.microsoft.com/office/drawing/2014/main" id="{38C62C06-3B61-B72E-AEEE-74599B114D85}"/>
                </a:ext>
              </a:extLst>
            </p:cNvPr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87;p25">
            <a:extLst>
              <a:ext uri="{FF2B5EF4-FFF2-40B4-BE49-F238E27FC236}">
                <a16:creationId xmlns:a16="http://schemas.microsoft.com/office/drawing/2014/main" id="{FAB261DF-96BB-BDD5-ECC4-8BFDA2243385}"/>
              </a:ext>
            </a:extLst>
          </p:cNvPr>
          <p:cNvGrpSpPr/>
          <p:nvPr/>
        </p:nvGrpSpPr>
        <p:grpSpPr>
          <a:xfrm>
            <a:off x="6753249" y="1592140"/>
            <a:ext cx="1002833" cy="837003"/>
            <a:chOff x="12618250" y="628300"/>
            <a:chExt cx="5236725" cy="4370775"/>
          </a:xfrm>
        </p:grpSpPr>
        <p:sp>
          <p:nvSpPr>
            <p:cNvPr id="13" name="Google Shape;288;p25">
              <a:extLst>
                <a:ext uri="{FF2B5EF4-FFF2-40B4-BE49-F238E27FC236}">
                  <a16:creationId xmlns:a16="http://schemas.microsoft.com/office/drawing/2014/main" id="{49A98E10-4FA3-A699-634B-093CBA58AE9A}"/>
                </a:ext>
              </a:extLst>
            </p:cNvPr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9;p25">
              <a:extLst>
                <a:ext uri="{FF2B5EF4-FFF2-40B4-BE49-F238E27FC236}">
                  <a16:creationId xmlns:a16="http://schemas.microsoft.com/office/drawing/2014/main" id="{DE5239DF-3AF4-5B99-77F1-29B9ADB90D7B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AFCF0F0-9DCE-01FB-1CFE-EE5333380E9B}"/>
              </a:ext>
            </a:extLst>
          </p:cNvPr>
          <p:cNvSpPr txBox="1"/>
          <p:nvPr/>
        </p:nvSpPr>
        <p:spPr>
          <a:xfrm>
            <a:off x="3956451" y="775670"/>
            <a:ext cx="4013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attendus</a:t>
            </a:r>
          </a:p>
        </p:txBody>
      </p:sp>
      <p:sp>
        <p:nvSpPr>
          <p:cNvPr id="16" name="Google Shape;280;p25">
            <a:extLst>
              <a:ext uri="{FF2B5EF4-FFF2-40B4-BE49-F238E27FC236}">
                <a16:creationId xmlns:a16="http://schemas.microsoft.com/office/drawing/2014/main" id="{0A4E13DE-0050-5193-49C5-38FE60EE6C30}"/>
              </a:ext>
            </a:extLst>
          </p:cNvPr>
          <p:cNvSpPr txBox="1">
            <a:spLocks/>
          </p:cNvSpPr>
          <p:nvPr/>
        </p:nvSpPr>
        <p:spPr>
          <a:xfrm>
            <a:off x="4951429" y="4435299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Responsive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B3A66C5-8576-AD0B-B571-7265AA07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83" y="3028736"/>
            <a:ext cx="1357440" cy="135744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Intégration d’une page web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AFCF0F0-9DCE-01FB-1CFE-EE5333380E9B}"/>
              </a:ext>
            </a:extLst>
          </p:cNvPr>
          <p:cNvSpPr txBox="1"/>
          <p:nvPr/>
        </p:nvSpPr>
        <p:spPr>
          <a:xfrm>
            <a:off x="3627958" y="679650"/>
            <a:ext cx="188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63D210-EEC2-9465-35CE-2D92AD97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1038986"/>
            <a:ext cx="5358026" cy="41228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07FB121-CDBF-FDBE-92DD-05528C948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91" y="905741"/>
            <a:ext cx="2216755" cy="42377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099" y="4721013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Difficultés du stage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1504952" y="1408104"/>
            <a:ext cx="5058407" cy="333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matériels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logiciels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Ressources logiciels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limité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Instabilité du CMS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Contraste c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omposant contrôlé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non contrôlé 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Acquis du stage 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447161" y="1280184"/>
            <a:ext cx="6766439" cy="361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Acquisition des bonnes </a:t>
            </a:r>
            <a:r>
              <a:rPr lang="fr-FR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pratiques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 développement web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Montée en compétence en développement web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Prise en main </a:t>
            </a:r>
            <a:r>
              <a:rPr lang="fr-FR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de Liferay</a:t>
            </a:r>
            <a:endParaRPr lang="fr-F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Notion de gabarit en </a:t>
            </a:r>
            <a:r>
              <a:rPr lang="fr-FR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FreeMarker</a:t>
            </a:r>
            <a:endParaRPr lang="fr-F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</a:rPr>
              <a:t>Familiarisation avec différents métiers du secteur assurance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</a:rPr>
              <a:t>Monté en compétence sur </a:t>
            </a:r>
            <a:r>
              <a:rPr lang="fr-FR" sz="1800" dirty="0" err="1">
                <a:latin typeface="Times New Roman" panose="02020603050405020304" pitchFamily="18" charset="0"/>
              </a:rPr>
              <a:t>React</a:t>
            </a:r>
            <a:r>
              <a:rPr lang="fr-FR" sz="1800" dirty="0">
                <a:latin typeface="Times New Roman" panose="02020603050405020304" pitchFamily="18" charset="0"/>
              </a:rPr>
              <a:t> JS </a:t>
            </a:r>
            <a:endParaRPr lang="fr-FR" sz="1800" dirty="0"/>
          </a:p>
        </p:txBody>
      </p:sp>
      <p:sp>
        <p:nvSpPr>
          <p:cNvPr id="6" name="ZoneTexte 5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094530" y="25520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2844856" y="342471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097773" y="334682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2051" y="160794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54146" y="249748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094530" y="164247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22960" y="1594200"/>
            <a:ext cx="1874441" cy="729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L’entreprise </a:t>
            </a:r>
            <a:br>
              <a:rPr lang="fr-FR" sz="1800" dirty="0"/>
            </a:br>
            <a:r>
              <a:rPr lang="fr-FR" sz="1800" dirty="0"/>
              <a:t>et la direction </a:t>
            </a:r>
            <a:r>
              <a:rPr lang="fr-FR" sz="1400" dirty="0"/>
              <a:t> </a:t>
            </a:r>
            <a:endParaRPr sz="14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028700" y="2567369"/>
            <a:ext cx="174495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Description</a:t>
            </a:r>
            <a:r>
              <a:rPr lang="es" sz="1800" dirty="0"/>
              <a:t> </a:t>
            </a:r>
            <a:br>
              <a:rPr lang="es" sz="1800" dirty="0"/>
            </a:br>
            <a:r>
              <a:rPr lang="es" sz="1800" dirty="0"/>
              <a:t>du poste </a:t>
            </a:r>
            <a:endParaRPr sz="18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392474" y="1649558"/>
            <a:ext cx="1963270" cy="687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Les différents projets</a:t>
            </a:r>
            <a:endParaRPr sz="18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80232" y="2574964"/>
            <a:ext cx="2630831" cy="609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Difficultés rencontrées &amp; les acquis du stage</a:t>
            </a:r>
            <a:endParaRPr sz="18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419100" y="3478843"/>
            <a:ext cx="2381628" cy="609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Les évolutions quotidiennes (RUN) </a:t>
            </a:r>
            <a:endParaRPr sz="1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344089" y="3447983"/>
            <a:ext cx="1943075" cy="431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Conclusion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040128" y="181362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624438" y="3492697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24415" y="2622294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040128" y="348466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15280" y="273861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48;p23">
            <a:extLst>
              <a:ext uri="{FF2B5EF4-FFF2-40B4-BE49-F238E27FC236}">
                <a16:creationId xmlns:a16="http://schemas.microsoft.com/office/drawing/2014/main" id="{64DBD9FA-E197-66E0-6D06-82422AECAC15}"/>
              </a:ext>
            </a:extLst>
          </p:cNvPr>
          <p:cNvGrpSpPr/>
          <p:nvPr/>
        </p:nvGrpSpPr>
        <p:grpSpPr>
          <a:xfrm>
            <a:off x="3620389" y="1779093"/>
            <a:ext cx="432964" cy="431586"/>
            <a:chOff x="5812000" y="2553488"/>
            <a:chExt cx="769850" cy="767400"/>
          </a:xfrm>
        </p:grpSpPr>
        <p:sp>
          <p:nvSpPr>
            <p:cNvPr id="15" name="Google Shape;249;p23">
              <a:extLst>
                <a:ext uri="{FF2B5EF4-FFF2-40B4-BE49-F238E27FC236}">
                  <a16:creationId xmlns:a16="http://schemas.microsoft.com/office/drawing/2014/main" id="{50C59253-91F2-9801-95B3-C77CF9F1E5B4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0;p23">
              <a:extLst>
                <a:ext uri="{FF2B5EF4-FFF2-40B4-BE49-F238E27FC236}">
                  <a16:creationId xmlns:a16="http://schemas.microsoft.com/office/drawing/2014/main" id="{19C4E1D5-A02E-1462-36EA-A03065E8FC59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;p23">
              <a:extLst>
                <a:ext uri="{FF2B5EF4-FFF2-40B4-BE49-F238E27FC236}">
                  <a16:creationId xmlns:a16="http://schemas.microsoft.com/office/drawing/2014/main" id="{9A8B2F3F-3ED3-EDB0-06F1-432F503F24BF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;p23">
              <a:extLst>
                <a:ext uri="{FF2B5EF4-FFF2-40B4-BE49-F238E27FC236}">
                  <a16:creationId xmlns:a16="http://schemas.microsoft.com/office/drawing/2014/main" id="{A8B3FB80-1968-C63B-B945-9ADA35EC7F57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;p23">
              <a:extLst>
                <a:ext uri="{FF2B5EF4-FFF2-40B4-BE49-F238E27FC236}">
                  <a16:creationId xmlns:a16="http://schemas.microsoft.com/office/drawing/2014/main" id="{6C82BB22-9681-2BED-5BF8-129DC54403AE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4;p23">
              <a:extLst>
                <a:ext uri="{FF2B5EF4-FFF2-40B4-BE49-F238E27FC236}">
                  <a16:creationId xmlns:a16="http://schemas.microsoft.com/office/drawing/2014/main" id="{6E0A6688-3D43-62EA-4C5D-0A95A4254100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143798" y="19651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Conclusion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145473" y="25181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ZoneTexte 3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4"/>
            <a:ext cx="4675416" cy="1671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MERCI DE M’AVOIR ECOUTE ! </a:t>
            </a:r>
            <a:endParaRPr sz="4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ZoneTexte 143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68691" y="32906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L’entreprise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5144816" y="875414"/>
            <a:ext cx="39991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7896A0E-4643-524E-51EA-F342D248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6" y="620934"/>
            <a:ext cx="3918754" cy="957670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6D11FD98-AAFF-59D9-3C33-45F75FD7D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1151250"/>
            <a:ext cx="4701540" cy="517519"/>
          </a:xfrm>
        </p:spPr>
        <p:txBody>
          <a:bodyPr/>
          <a:lstStyle/>
          <a:p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 L’assureur d’un monde qui change  »</a:t>
            </a:r>
            <a:endParaRPr lang="fr-FR" sz="1200" dirty="0"/>
          </a:p>
        </p:txBody>
      </p:sp>
      <p:sp>
        <p:nvSpPr>
          <p:cNvPr id="9" name="Sous-titre 7">
            <a:extLst>
              <a:ext uri="{FF2B5EF4-FFF2-40B4-BE49-F238E27FC236}">
                <a16:creationId xmlns:a16="http://schemas.microsoft.com/office/drawing/2014/main" id="{0A9D0CAD-670D-8EC9-FD3F-FD5C77028F6A}"/>
              </a:ext>
            </a:extLst>
          </p:cNvPr>
          <p:cNvSpPr txBox="1">
            <a:spLocks/>
          </p:cNvSpPr>
          <p:nvPr/>
        </p:nvSpPr>
        <p:spPr>
          <a:xfrm>
            <a:off x="653246" y="2016752"/>
            <a:ext cx="3088174" cy="55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DES EMPRUNTEURS</a:t>
            </a:r>
          </a:p>
        </p:txBody>
      </p:sp>
      <p:sp>
        <p:nvSpPr>
          <p:cNvPr id="10" name="Sous-titre 7">
            <a:extLst>
              <a:ext uri="{FF2B5EF4-FFF2-40B4-BE49-F238E27FC236}">
                <a16:creationId xmlns:a16="http://schemas.microsoft.com/office/drawing/2014/main" id="{164C4D96-41BD-0A37-A929-01F1595CDAA2}"/>
              </a:ext>
            </a:extLst>
          </p:cNvPr>
          <p:cNvSpPr txBox="1">
            <a:spLocks/>
          </p:cNvSpPr>
          <p:nvPr/>
        </p:nvSpPr>
        <p:spPr>
          <a:xfrm>
            <a:off x="927566" y="3692151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/>
              <a:t> ASSURANCE EPARGNE </a:t>
            </a:r>
            <a:endParaRPr lang="fr-FR" sz="1400" b="1" dirty="0"/>
          </a:p>
        </p:txBody>
      </p:sp>
      <p:sp>
        <p:nvSpPr>
          <p:cNvPr id="11" name="Sous-titre 7">
            <a:extLst>
              <a:ext uri="{FF2B5EF4-FFF2-40B4-BE49-F238E27FC236}">
                <a16:creationId xmlns:a16="http://schemas.microsoft.com/office/drawing/2014/main" id="{C0BC8CC6-97F1-E5A9-8205-7931AA32CDFB}"/>
              </a:ext>
            </a:extLst>
          </p:cNvPr>
          <p:cNvSpPr txBox="1">
            <a:spLocks/>
          </p:cNvSpPr>
          <p:nvPr/>
        </p:nvSpPr>
        <p:spPr>
          <a:xfrm>
            <a:off x="3416533" y="2912327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RETRAITE</a:t>
            </a:r>
          </a:p>
        </p:txBody>
      </p: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5697341" y="2014467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HABITATION</a:t>
            </a:r>
          </a:p>
        </p:txBody>
      </p:sp>
      <p:sp>
        <p:nvSpPr>
          <p:cNvPr id="13" name="Sous-titre 7">
            <a:extLst>
              <a:ext uri="{FF2B5EF4-FFF2-40B4-BE49-F238E27FC236}">
                <a16:creationId xmlns:a16="http://schemas.microsoft.com/office/drawing/2014/main" id="{9265E312-99E8-C38C-3D11-E1CB0E4A2A35}"/>
              </a:ext>
            </a:extLst>
          </p:cNvPr>
          <p:cNvSpPr txBox="1">
            <a:spLocks/>
          </p:cNvSpPr>
          <p:nvPr/>
        </p:nvSpPr>
        <p:spPr>
          <a:xfrm>
            <a:off x="5767303" y="3692835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PREVOYANCE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68691" y="32906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L’entreprise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5144816" y="875414"/>
            <a:ext cx="39991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7896A0E-4643-524E-51EA-F342D248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6" y="620934"/>
            <a:ext cx="3918754" cy="957670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6D11FD98-AAFF-59D9-3C33-45F75FD7D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1151250"/>
            <a:ext cx="4701540" cy="517519"/>
          </a:xfrm>
        </p:spPr>
        <p:txBody>
          <a:bodyPr/>
          <a:lstStyle/>
          <a:p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 L’assureur d’un monde qui change  »</a:t>
            </a:r>
            <a:endParaRPr lang="fr-FR" sz="1200" dirty="0"/>
          </a:p>
        </p:txBody>
      </p:sp>
      <p:sp>
        <p:nvSpPr>
          <p:cNvPr id="9" name="Sous-titre 7">
            <a:extLst>
              <a:ext uri="{FF2B5EF4-FFF2-40B4-BE49-F238E27FC236}">
                <a16:creationId xmlns:a16="http://schemas.microsoft.com/office/drawing/2014/main" id="{0A9D0CAD-670D-8EC9-FD3F-FD5C77028F6A}"/>
              </a:ext>
            </a:extLst>
          </p:cNvPr>
          <p:cNvSpPr txBox="1">
            <a:spLocks/>
          </p:cNvSpPr>
          <p:nvPr/>
        </p:nvSpPr>
        <p:spPr>
          <a:xfrm>
            <a:off x="1835574" y="1972306"/>
            <a:ext cx="5452534" cy="42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EQUIPES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 DIRECTION E-BUSINESS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ous-titre 7">
            <a:extLst>
              <a:ext uri="{FF2B5EF4-FFF2-40B4-BE49-F238E27FC236}">
                <a16:creationId xmlns:a16="http://schemas.microsoft.com/office/drawing/2014/main" id="{FEC446AB-2FAB-2BB2-EB2B-E21DB53A9EF6}"/>
              </a:ext>
            </a:extLst>
          </p:cNvPr>
          <p:cNvSpPr txBox="1">
            <a:spLocks/>
          </p:cNvSpPr>
          <p:nvPr/>
        </p:nvSpPr>
        <p:spPr>
          <a:xfrm>
            <a:off x="653246" y="2592493"/>
            <a:ext cx="3088174" cy="164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Digital Factory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Commerciale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Acquisition </a:t>
            </a:r>
            <a:endParaRPr lang="fr-FR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Édito  </a:t>
            </a:r>
            <a:endParaRPr lang="fr-FR" sz="1600" dirty="0"/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331A0FDC-84E4-3A87-EE5E-AB1EE6F01CEB}"/>
              </a:ext>
            </a:extLst>
          </p:cNvPr>
          <p:cNvSpPr txBox="1">
            <a:spLocks/>
          </p:cNvSpPr>
          <p:nvPr/>
        </p:nvSpPr>
        <p:spPr>
          <a:xfrm>
            <a:off x="4572000" y="2592492"/>
            <a:ext cx="3088174" cy="164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réseaux sociaux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Digital Courtage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</a:t>
            </a:r>
            <a:r>
              <a:rPr lang="fr-FR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UI/UX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DSI 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 équipe  Digital Factory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462053" y="1280185"/>
            <a:ext cx="3088174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Freddy SIMENGO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Dorian MATSIMA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Jean DOMCHE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Jorge CLAUDIO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Axel MENGUE</a:t>
            </a:r>
            <a:r>
              <a:rPr lang="fr-F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</a:t>
            </a:r>
            <a:endParaRPr lang="fr-FR" sz="1600" dirty="0"/>
          </a:p>
        </p:txBody>
      </p:sp>
      <p:sp>
        <p:nvSpPr>
          <p:cNvPr id="7" name="Sous-titre 7">
            <a:extLst>
              <a:ext uri="{FF2B5EF4-FFF2-40B4-BE49-F238E27FC236}">
                <a16:creationId xmlns:a16="http://schemas.microsoft.com/office/drawing/2014/main" id="{436E5586-5989-AB38-4D7D-A1AF49879674}"/>
              </a:ext>
            </a:extLst>
          </p:cNvPr>
          <p:cNvSpPr txBox="1">
            <a:spLocks/>
          </p:cNvSpPr>
          <p:nvPr/>
        </p:nvSpPr>
        <p:spPr>
          <a:xfrm>
            <a:off x="3687735" y="1626548"/>
            <a:ext cx="3771900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Rôle de la Digital Factory</a:t>
            </a:r>
          </a:p>
          <a:p>
            <a:pPr marL="114300" indent="0" algn="ctr">
              <a:lnSpc>
                <a:spcPct val="150000"/>
              </a:lnSpc>
            </a:pPr>
            <a:endParaRPr lang="fr-F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L’interface Utilisateur des différents sites web de Cardif (B2B &amp; B2C)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69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Description du poste 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AD49D84D-B7E8-1733-0F6A-E2BDFDEE0069}"/>
              </a:ext>
            </a:extLst>
          </p:cNvPr>
          <p:cNvSpPr txBox="1">
            <a:spLocks/>
          </p:cNvSpPr>
          <p:nvPr/>
        </p:nvSpPr>
        <p:spPr>
          <a:xfrm>
            <a:off x="273630" y="868251"/>
            <a:ext cx="4404705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 rôle dans la Digital Factory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Assurer la publication des articles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Assurer le traitement des tâches quotidiennes 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Gestion des contenus a l’aide du CMS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Intégrer les nouvelles pages web </a:t>
            </a:r>
            <a:endParaRPr lang="fr-FR" sz="1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Evoluer sur les projets interne de l’</a:t>
            </a: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r>
              <a:rPr lang="fr-FR" sz="1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quipe. </a:t>
            </a:r>
            <a:endParaRPr lang="fr-FR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Sous-titre 7">
            <a:extLst>
              <a:ext uri="{FF2B5EF4-FFF2-40B4-BE49-F238E27FC236}">
                <a16:creationId xmlns:a16="http://schemas.microsoft.com/office/drawing/2014/main" id="{190B96DF-830F-3EC4-9FAF-DFD077A6A89B}"/>
              </a:ext>
            </a:extLst>
          </p:cNvPr>
          <p:cNvSpPr txBox="1">
            <a:spLocks/>
          </p:cNvSpPr>
          <p:nvPr/>
        </p:nvSpPr>
        <p:spPr>
          <a:xfrm>
            <a:off x="4678335" y="1226800"/>
            <a:ext cx="4404705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L’environnement de travail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LIFERAY ( CMS )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Visual Studio code 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17" name="Google Shape;4458;p48">
            <a:extLst>
              <a:ext uri="{FF2B5EF4-FFF2-40B4-BE49-F238E27FC236}">
                <a16:creationId xmlns:a16="http://schemas.microsoft.com/office/drawing/2014/main" id="{06F8D3D7-7BB8-C4FF-8C18-FC1EA7C506CD}"/>
              </a:ext>
            </a:extLst>
          </p:cNvPr>
          <p:cNvGrpSpPr/>
          <p:nvPr/>
        </p:nvGrpSpPr>
        <p:grpSpPr>
          <a:xfrm>
            <a:off x="2077330" y="3915556"/>
            <a:ext cx="3739530" cy="568370"/>
            <a:chOff x="134576" y="895722"/>
            <a:chExt cx="3181367" cy="374299"/>
          </a:xfrm>
        </p:grpSpPr>
        <p:grpSp>
          <p:nvGrpSpPr>
            <p:cNvPr id="18" name="Google Shape;4459;p48">
              <a:extLst>
                <a:ext uri="{FF2B5EF4-FFF2-40B4-BE49-F238E27FC236}">
                  <a16:creationId xmlns:a16="http://schemas.microsoft.com/office/drawing/2014/main" id="{A614D770-02FC-2883-D40E-960C58840659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34" name="Google Shape;4460;p48">
                <a:extLst>
                  <a:ext uri="{FF2B5EF4-FFF2-40B4-BE49-F238E27FC236}">
                    <a16:creationId xmlns:a16="http://schemas.microsoft.com/office/drawing/2014/main" id="{22C5A459-E88A-07B7-FC3F-EB8ABBEE5DB9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4461;p48">
                <a:extLst>
                  <a:ext uri="{FF2B5EF4-FFF2-40B4-BE49-F238E27FC236}">
                    <a16:creationId xmlns:a16="http://schemas.microsoft.com/office/drawing/2014/main" id="{1EFDD6DE-B8B3-25A0-C3AC-B434111EC8AF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6" name="Google Shape;4462;p48">
                  <a:extLst>
                    <a:ext uri="{FF2B5EF4-FFF2-40B4-BE49-F238E27FC236}">
                      <a16:creationId xmlns:a16="http://schemas.microsoft.com/office/drawing/2014/main" id="{E143E4AA-8C00-7147-E76A-60942BFCE6FB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" name="Google Shape;4463;p48">
                  <a:extLst>
                    <a:ext uri="{FF2B5EF4-FFF2-40B4-BE49-F238E27FC236}">
                      <a16:creationId xmlns:a16="http://schemas.microsoft.com/office/drawing/2014/main" id="{53A06E2C-671C-5D87-5F97-4B48D9BC507E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" name="Google Shape;4465;p48">
              <a:extLst>
                <a:ext uri="{FF2B5EF4-FFF2-40B4-BE49-F238E27FC236}">
                  <a16:creationId xmlns:a16="http://schemas.microsoft.com/office/drawing/2014/main" id="{97A18C10-EC9C-A8B0-3182-3F513CF9ADE5}"/>
                </a:ext>
              </a:extLst>
            </p:cNvPr>
            <p:cNvSpPr/>
            <p:nvPr/>
          </p:nvSpPr>
          <p:spPr>
            <a:xfrm>
              <a:off x="134576" y="1047023"/>
              <a:ext cx="1060473" cy="7229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469;p48">
              <a:extLst>
                <a:ext uri="{FF2B5EF4-FFF2-40B4-BE49-F238E27FC236}">
                  <a16:creationId xmlns:a16="http://schemas.microsoft.com/office/drawing/2014/main" id="{661A1993-F1A2-A68F-550F-8C574503B730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26" name="Google Shape;4470;p48">
                <a:extLst>
                  <a:ext uri="{FF2B5EF4-FFF2-40B4-BE49-F238E27FC236}">
                    <a16:creationId xmlns:a16="http://schemas.microsoft.com/office/drawing/2014/main" id="{26920B16-5DCC-E130-7A31-576AEDAB8B30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4471;p48">
                <a:extLst>
                  <a:ext uri="{FF2B5EF4-FFF2-40B4-BE49-F238E27FC236}">
                    <a16:creationId xmlns:a16="http://schemas.microsoft.com/office/drawing/2014/main" id="{8E424553-7204-1D86-26AF-6B15208CB02C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8" name="Google Shape;4472;p48">
                  <a:extLst>
                    <a:ext uri="{FF2B5EF4-FFF2-40B4-BE49-F238E27FC236}">
                      <a16:creationId xmlns:a16="http://schemas.microsoft.com/office/drawing/2014/main" id="{D86117D9-A61F-8146-BDDB-32519EC5566A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9" name="Google Shape;4473;p48">
                  <a:extLst>
                    <a:ext uri="{FF2B5EF4-FFF2-40B4-BE49-F238E27FC236}">
                      <a16:creationId xmlns:a16="http://schemas.microsoft.com/office/drawing/2014/main" id="{AE78DFE2-A589-43A5-AF47-9DA9E8B46D2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E5C268C9-FA97-95E3-BC42-D0DFEE86E4B7}"/>
              </a:ext>
            </a:extLst>
          </p:cNvPr>
          <p:cNvSpPr txBox="1"/>
          <p:nvPr/>
        </p:nvSpPr>
        <p:spPr>
          <a:xfrm>
            <a:off x="1466854" y="404003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F89D8A2-CC8E-C8E0-698E-BBD8B3605E8E}"/>
              </a:ext>
            </a:extLst>
          </p:cNvPr>
          <p:cNvSpPr txBox="1"/>
          <p:nvPr/>
        </p:nvSpPr>
        <p:spPr>
          <a:xfrm>
            <a:off x="2843470" y="4474464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2C426A1-2294-1722-5A9C-96234C9D01C3}"/>
              </a:ext>
            </a:extLst>
          </p:cNvPr>
          <p:cNvSpPr txBox="1"/>
          <p:nvPr/>
        </p:nvSpPr>
        <p:spPr>
          <a:xfrm>
            <a:off x="5846267" y="4046302"/>
            <a:ext cx="17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UTILISATEURS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2762E0-09C0-AB4F-3550-1CFB2B316712}"/>
              </a:ext>
            </a:extLst>
          </p:cNvPr>
          <p:cNvSpPr txBox="1"/>
          <p:nvPr/>
        </p:nvSpPr>
        <p:spPr>
          <a:xfrm>
            <a:off x="3735241" y="3649994"/>
            <a:ext cx="173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B2B &amp; B2C</a:t>
            </a:r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ED235128-6E60-3154-0741-3F2917FAD289}"/>
              </a:ext>
            </a:extLst>
          </p:cNvPr>
          <p:cNvSpPr/>
          <p:nvPr/>
        </p:nvSpPr>
        <p:spPr>
          <a:xfrm rot="5400000">
            <a:off x="5699681" y="4143468"/>
            <a:ext cx="275079" cy="1336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75B0EF83-A69F-8026-86B9-B6C150187B9D}"/>
              </a:ext>
            </a:extLst>
          </p:cNvPr>
          <p:cNvSpPr txBox="1">
            <a:spLocks/>
          </p:cNvSpPr>
          <p:nvPr/>
        </p:nvSpPr>
        <p:spPr>
          <a:xfrm>
            <a:off x="-661069" y="2530404"/>
            <a:ext cx="4404705" cy="64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Liferay : c’est quoi son rôle? 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C52A9C4-4E31-DDAA-CF0B-0129D818B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5"/>
          <a:stretch/>
        </p:blipFill>
        <p:spPr>
          <a:xfrm>
            <a:off x="5805055" y="998198"/>
            <a:ext cx="2493818" cy="37082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38383"/>
            <a:ext cx="6400800" cy="36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1" y="679650"/>
            <a:ext cx="2854064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Contribution : contenus web / documents et média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Finagora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B2B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A6A99B-F1A3-7D6A-87A8-BBC8C7BFD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84"/>
          <a:stretch/>
        </p:blipFill>
        <p:spPr bwMode="auto">
          <a:xfrm>
            <a:off x="3401227" y="927677"/>
            <a:ext cx="5374624" cy="80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C0121EC-A654-78E1-3801-6D98994CE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27" y="1864796"/>
            <a:ext cx="4634981" cy="30874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1" y="679650"/>
            <a:ext cx="2854064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Contribution : contenus web / documents et média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Finagora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B2B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Cardif B2C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624F31-FE90-EEB2-C16D-94DDFB93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65" y="1073727"/>
            <a:ext cx="5193836" cy="35950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E9E1CA-46FB-2916-0ED8-4A49EFEB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44" y="1407967"/>
            <a:ext cx="4880755" cy="359504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2880" y="4727787"/>
            <a:ext cx="49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559</Words>
  <Application>Microsoft Office PowerPoint</Application>
  <PresentationFormat>Affichage à l'écran (16:9)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Roboto Thin</vt:lpstr>
      <vt:lpstr>Roboto Black</vt:lpstr>
      <vt:lpstr>Arial</vt:lpstr>
      <vt:lpstr>Calibri</vt:lpstr>
      <vt:lpstr>Roboto Light</vt:lpstr>
      <vt:lpstr>Wingdings</vt:lpstr>
      <vt:lpstr>Times New Roman</vt:lpstr>
      <vt:lpstr>Bree Serif</vt:lpstr>
      <vt:lpstr>Roboto Mono Thin</vt:lpstr>
      <vt:lpstr>WEB PROPOSAL</vt:lpstr>
      <vt:lpstr>STAGE DE FIN D’ETUDES</vt:lpstr>
      <vt:lpstr>PLAN</vt:lpstr>
      <vt:lpstr>L’entreprise </vt:lpstr>
      <vt:lpstr>L’entreprise </vt:lpstr>
      <vt:lpstr>L’ équipe  Digital Factory</vt:lpstr>
      <vt:lpstr>Description du poste </vt:lpstr>
      <vt:lpstr>Les évolutions quotidiennes (RUN)</vt:lpstr>
      <vt:lpstr>Les évolutions quotidiennes (RUN)</vt:lpstr>
      <vt:lpstr>Les évolutions quotidiennes (RUN)</vt:lpstr>
      <vt:lpstr>Optimisation du temps de formatage</vt:lpstr>
      <vt:lpstr>Optimisation du temps de formatage</vt:lpstr>
      <vt:lpstr>Optimisation du temps de formatage</vt:lpstr>
      <vt:lpstr>Optimisation du temps de formatage</vt:lpstr>
      <vt:lpstr>Optimisation du temps de formatage</vt:lpstr>
      <vt:lpstr>Accessibilité numérique</vt:lpstr>
      <vt:lpstr>Intégration d’une page web</vt:lpstr>
      <vt:lpstr>Intégration d’une page web</vt:lpstr>
      <vt:lpstr>Difficultés du stage </vt:lpstr>
      <vt:lpstr>Acquis du stage  </vt:lpstr>
      <vt:lpstr>Conclusion </vt:lpstr>
      <vt:lpstr>MERCI DE M’AVOIR ECOUTE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FIN D’ETUDES</dc:title>
  <dc:creator>Axel</dc:creator>
  <cp:lastModifiedBy>Axel Junior MENGUE FEUKENG</cp:lastModifiedBy>
  <cp:revision>24</cp:revision>
  <dcterms:modified xsi:type="dcterms:W3CDTF">2022-09-21T17:38:30Z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fbc0b8-e97b-47d1-beac-cb0955d66f3b_Enabled">
    <vt:lpwstr>true</vt:lpwstr>
  </property>
  <property fmtid="{D5CDD505-2E9C-101B-9397-08002B2CF9AE}" pid="3" name="MSIP_Label_8ffbc0b8-e97b-47d1-beac-cb0955d66f3b_SetDate">
    <vt:lpwstr>2022-09-21T17:38:27Z</vt:lpwstr>
  </property>
  <property fmtid="{D5CDD505-2E9C-101B-9397-08002B2CF9AE}" pid="4" name="MSIP_Label_8ffbc0b8-e97b-47d1-beac-cb0955d66f3b_Method">
    <vt:lpwstr>Standard</vt:lpwstr>
  </property>
  <property fmtid="{D5CDD505-2E9C-101B-9397-08002B2CF9AE}" pid="5" name="MSIP_Label_8ffbc0b8-e97b-47d1-beac-cb0955d66f3b_Name">
    <vt:lpwstr>8ffbc0b8-e97b-47d1-beac-cb0955d66f3b</vt:lpwstr>
  </property>
  <property fmtid="{D5CDD505-2E9C-101B-9397-08002B2CF9AE}" pid="6" name="MSIP_Label_8ffbc0b8-e97b-47d1-beac-cb0955d66f3b_SiteId">
    <vt:lpwstr>614f9c25-bffa-42c7-86d8-964101f55fa2</vt:lpwstr>
  </property>
  <property fmtid="{D5CDD505-2E9C-101B-9397-08002B2CF9AE}" pid="7" name="MSIP_Label_8ffbc0b8-e97b-47d1-beac-cb0955d66f3b_ActionId">
    <vt:lpwstr>58279abc-3589-4d60-8690-b213a9332e4e</vt:lpwstr>
  </property>
  <property fmtid="{D5CDD505-2E9C-101B-9397-08002B2CF9AE}" pid="8" name="MSIP_Label_8ffbc0b8-e97b-47d1-beac-cb0955d66f3b_ContentBits">
    <vt:lpwstr>2</vt:lpwstr>
  </property>
</Properties>
</file>