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Click to edit the title text formatMastertitelformat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Calibri"/>
              </a:rPr>
              <a:t>07.11.2012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3AEBAF-6AF3-4A1A-A399-9699C079B33E}" type="slidenum">
              <a:rPr lang="de-AT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Click to edit the title text formatMastertitelformat bearbeiten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Seventh Outline LevelMastertextformat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1"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2"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3">
              <a:buFont typeface="Arial"/>
              <a:buChar char="–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Calibri"/>
              </a:rPr>
              <a:t>07.11.2012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35F5C6F-3375-4E31-BDAB-4E00642BE0EF}" type="slidenum">
              <a:rPr lang="de-AT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7000">
                <a:solidFill>
                  <a:srgbClr val="000000"/>
                </a:solidFill>
                <a:latin typeface="Calibri"/>
              </a:rPr>
              <a:t>JavaScript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AT">
                <a:solidFill>
                  <a:srgbClr val="8b8b8b"/>
                </a:solidFill>
                <a:latin typeface="Calibri"/>
              </a:rPr>
              <a:t>Christopher Schwarz</a:t>
            </a:r>
            <a:endParaRPr/>
          </a:p>
        </p:txBody>
      </p:sp>
    </p:spTree>
  </p:cSld>
  <p:transition spd="med">
    <p:push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4400">
                <a:solidFill>
                  <a:srgbClr val="000000"/>
                </a:solidFill>
                <a:latin typeface="Calibri"/>
              </a:rPr>
              <a:t>Fenster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Einfaches Dialogfenster (alert())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Dialogfenster mit den Buttons „OK“ und „Abbrechen“ (confirm())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Dialogfenster mit Eingabefeld (prompt())</a:t>
            </a:r>
            <a:endParaRPr/>
          </a:p>
        </p:txBody>
      </p:sp>
    </p:spTree>
  </p:cSld>
  <p:transition spd="med">
    <p:push dir="d"/>
  </p:transition>
  <p:timing>
    <p:tnLst>
      <p:par>
        <p:cTn dur="indefinite" id="51" nodeType="tmRoot" restart="never">
          <p:childTnLst>
            <p:seq>
              <p:cTn dur="indefinite" id="52" nodeType="mainSeq">
                <p:childTnLst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9" st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40" st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Operatoren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3453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Inkrement / Dekrement-Operatoren (i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++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Arithmetische Operatoren (i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+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Vergleichsoperatoren(i 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==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 4)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Logische Operatoren (i&lt;3 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||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 i&gt;9)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Zuweisungsoperatoren (i 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=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 0)</a:t>
            </a:r>
            <a:endParaRPr/>
          </a:p>
        </p:txBody>
      </p:sp>
    </p:spTree>
  </p:cSld>
  <p:transition spd="med">
    <p:push dir="d"/>
  </p:transition>
  <p:timing>
    <p:tnLst>
      <p:par>
        <p:cTn dur="indefinite" id="65" nodeType="tmRoot" restart="never">
          <p:childTnLst>
            <p:seq>
              <p:cTn dur="indefinite" id="66" nodeType="mainSeq">
                <p:childTnLst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0" st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99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>
                      <p:stCondLst>
                        <p:cond delay="indefinite"/>
                      </p:stCondLst>
                      <p:childTnLst>
                        <p:par>
                          <p:cTn fill="hold" id="80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32" st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61" st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function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function </a:t>
            </a:r>
            <a:r>
              <a:rPr i="1" lang="de-DE" sz="3200">
                <a:solidFill>
                  <a:srgbClr val="000000"/>
                </a:solidFill>
                <a:latin typeface="Calibri"/>
              </a:rPr>
              <a:t>FunktionsName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([Arg1,Arg2,Arg3]){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	</a:t>
            </a:r>
            <a:r>
              <a:rPr i="1" lang="de-DE" sz="3200">
                <a:solidFill>
                  <a:srgbClr val="000000"/>
                </a:solidFill>
                <a:latin typeface="Calibri"/>
              </a:rPr>
              <a:t>Anweisung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Return </a:t>
            </a:r>
            <a:r>
              <a:rPr i="1" lang="de-DE" sz="3200">
                <a:solidFill>
                  <a:srgbClr val="000000"/>
                </a:solidFill>
                <a:latin typeface="Calibri"/>
              </a:rPr>
              <a:t>Wert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Aufruf einer Funktion: 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FunktionsName();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Funktionsaufruf mit Wertübergabe: 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FunktionsName(3,4,6)</a:t>
            </a:r>
            <a:endParaRPr/>
          </a:p>
        </p:txBody>
      </p:sp>
    </p:spTree>
  </p:cSld>
  <p:transition spd="med">
    <p:push dir="d"/>
  </p:transition>
  <p:timing>
    <p:tnLst>
      <p:par>
        <p:cTn dur="indefinite" id="87" nodeType="tmRoot" restart="never">
          <p:childTnLst>
            <p:seq>
              <p:cTn dur="indefinite" id="88" nodeType="mainSeq">
                <p:childTnLst>
                  <p:par>
                    <p:cTn fill="hold" id="89">
                      <p:stCondLst>
                        <p:cond delay="indefinite"/>
                      </p:stCondLst>
                      <p:childTnLst>
                        <p:par>
                          <p:cTn fill="hold" id="90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>
                      <p:stCondLst>
                        <p:cond delay="indefinite"/>
                      </p:stCondLst>
                      <p:childTnLst>
                        <p:par>
                          <p:cTn fill="hold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3" st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>
                      <p:stCondLst>
                        <p:cond delay="indefinite"/>
                      </p:stCondLst>
                      <p:childTnLst>
                        <p:par>
                          <p:cTn fill="hold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7" st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1">
                      <p:stCondLst>
                        <p:cond delay="indefinite"/>
                      </p:stCondLst>
                      <p:childTnLst>
                        <p:par>
                          <p:cTn fill="hold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0" st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>
                      <p:stCondLst>
                        <p:cond delay="indefinite"/>
                      </p:stCondLst>
                      <p:childTnLst>
                        <p:par>
                          <p:cTn fill="hold" id="106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11" st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9">
                      <p:stCondLst>
                        <p:cond delay="indefinite"/>
                      </p:stCondLst>
                      <p:childTnLst>
                        <p:par>
                          <p:cTn fill="hold" id="110">
                            <p:stCondLst>
                              <p:cond delay="0"/>
                            </p:stCondLst>
                            <p:childTnLst>
                              <p:par>
                                <p:cTn fill="hold" id="1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66" st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If- Anweisung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410580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de-DE" sz="3800">
                <a:solidFill>
                  <a:srgbClr val="000000"/>
                </a:solidFill>
                <a:latin typeface="Calibri"/>
              </a:rPr>
              <a:t>if 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(</a:t>
            </a:r>
            <a:r>
              <a:rPr i="1" lang="de-DE" sz="3800">
                <a:solidFill>
                  <a:srgbClr val="000000"/>
                </a:solidFill>
                <a:latin typeface="Calibri"/>
              </a:rPr>
              <a:t>Ausdruck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i="1" lang="de-DE" sz="3800">
                <a:solidFill>
                  <a:srgbClr val="000000"/>
                </a:solidFill>
                <a:latin typeface="Calibri"/>
              </a:rPr>
              <a:t>Anweisung</a:t>
            </a:r>
            <a:endParaRPr/>
          </a:p>
          <a:p>
            <a:pPr>
              <a:lnSpc>
                <a:spcPct val="100000"/>
              </a:lnSpc>
            </a:pPr>
            <a:r>
              <a:rPr b="1" lang="de-DE" sz="38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Anweisung2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4866120" y="1600200"/>
            <a:ext cx="410580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de-AT" sz="3800">
                <a:solidFill>
                  <a:srgbClr val="000000"/>
                </a:solidFill>
                <a:latin typeface="Calibri"/>
              </a:rPr>
              <a:t>if (</a:t>
            </a:r>
            <a:r>
              <a:rPr lang="de-AT" sz="3800">
                <a:solidFill>
                  <a:srgbClr val="000000"/>
                </a:solidFill>
                <a:latin typeface="Calibri"/>
              </a:rPr>
              <a:t>i &lt;= 3 || i==9</a:t>
            </a:r>
            <a:r>
              <a:rPr b="1" lang="de-AT" sz="3800">
                <a:solidFill>
                  <a:srgbClr val="000000"/>
                </a:solidFill>
                <a:latin typeface="Calibri"/>
              </a:rPr>
              <a:t>){</a:t>
            </a:r>
            <a:endParaRPr/>
          </a:p>
          <a:p>
            <a:pPr>
              <a:lnSpc>
                <a:spcPct val="100000"/>
              </a:lnSpc>
            </a:pPr>
            <a:r>
              <a:rPr lang="de-AT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3800">
                <a:solidFill>
                  <a:srgbClr val="000000"/>
                </a:solidFill>
                <a:latin typeface="Calibri"/>
              </a:rPr>
              <a:t>alert(‘korrekt‘);</a:t>
            </a:r>
            <a:endParaRPr/>
          </a:p>
          <a:p>
            <a:pPr>
              <a:lnSpc>
                <a:spcPct val="100000"/>
              </a:lnSpc>
            </a:pPr>
            <a:r>
              <a:rPr lang="de-AT" sz="3800">
                <a:solidFill>
                  <a:srgbClr val="000000"/>
                </a:solidFill>
                <a:latin typeface="Calibri"/>
              </a:rPr>
              <a:t>	</a:t>
            </a:r>
            <a:r>
              <a:rPr b="1" lang="de-AT" sz="3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de-AT" sz="3800">
                <a:solidFill>
                  <a:srgbClr val="000000"/>
                </a:solidFill>
                <a:latin typeface="Calibri"/>
              </a:rPr>
              <a:t>else {</a:t>
            </a:r>
            <a:endParaRPr/>
          </a:p>
          <a:p>
            <a:pPr>
              <a:lnSpc>
                <a:spcPct val="100000"/>
              </a:lnSpc>
            </a:pPr>
            <a:r>
              <a:rPr lang="de-AT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3800">
                <a:solidFill>
                  <a:srgbClr val="000000"/>
                </a:solidFill>
                <a:latin typeface="Calibri"/>
              </a:rPr>
              <a:t>alert(‘so nicht‘);</a:t>
            </a:r>
            <a:r>
              <a:rPr lang="de-AT" sz="38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de-AT" sz="3800">
                <a:solidFill>
                  <a:srgbClr val="000000"/>
                </a:solidFill>
                <a:latin typeface="Calibri"/>
              </a:rPr>
              <a:t>	</a:t>
            </a:r>
            <a:r>
              <a:rPr b="1" lang="de-AT" sz="3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sh dir="d"/>
  </p:transition>
  <p:timing>
    <p:tnLst>
      <p:par>
        <p:cTn dur="indefinite" id="113" nodeType="tmRoot" restart="never">
          <p:childTnLst>
            <p:seq>
              <p:cTn dur="indefinite" id="114" nodeType="mainSeq">
                <p:childTnLst>
                  <p:par>
                    <p:cTn fill="hold" id="115">
                      <p:stCondLst>
                        <p:cond delay="indefinite"/>
                      </p:stCondLst>
                      <p:childTnLst>
                        <p:par>
                          <p:cTn fill="hold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9">
                      <p:stCondLst>
                        <p:cond delay="indefinite"/>
                      </p:stCondLst>
                      <p:childTnLst>
                        <p:par>
                          <p:cTn fill="hold" id="120">
                            <p:stCondLst>
                              <p:cond delay="0"/>
                            </p:stCondLst>
                            <p:childTnLst>
                              <p:par>
                                <p:cTn fill="hold" id="1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5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0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7">
                      <p:stCondLst>
                        <p:cond delay="indefinite"/>
                      </p:stCondLst>
                      <p:childTnLst>
                        <p:par>
                          <p:cTn fill="hold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2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1">
                      <p:stCondLst>
                        <p:cond delay="indefinite"/>
                      </p:stCondLst>
                      <p:childTnLst>
                        <p:par>
                          <p:cTn fill="hold" id="132">
                            <p:stCondLst>
                              <p:cond delay="0"/>
                            </p:stCondLst>
                            <p:childTnLst>
                              <p:par>
                                <p:cTn fill="hold" id="1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switch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410580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switch(n){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case 2: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// CODE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break;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case 5: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// CODE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break;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default: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// CODE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800">
                <a:solidFill>
                  <a:srgbClr val="000000"/>
                </a:solidFill>
                <a:latin typeface="Calibri"/>
              </a:rPr>
              <a:t>break;</a:t>
            </a:r>
            <a:endParaRPr/>
          </a:p>
          <a:p>
            <a:pPr>
              <a:lnSpc>
                <a:spcPct val="100000"/>
              </a:lnSpc>
            </a:pPr>
            <a:r>
              <a:rPr lang="de-DE" sz="38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4866120" y="1600200"/>
            <a:ext cx="4105800" cy="4101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AT" sz="2400">
                <a:solidFill>
                  <a:srgbClr val="000000"/>
                </a:solidFill>
                <a:latin typeface="Calibri"/>
              </a:rPr>
              <a:t>switch(zahl){</a:t>
            </a:r>
            <a:endParaRPr/>
          </a:p>
          <a:p>
            <a:pPr>
              <a:lnSpc>
                <a:spcPct val="100000"/>
              </a:lnSpc>
            </a:pP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case 2:</a:t>
            </a:r>
            <a:endParaRPr/>
          </a:p>
          <a:p>
            <a:pPr>
              <a:lnSpc>
                <a:spcPct val="100000"/>
              </a:lnSpc>
            </a:pP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alert(‘zwei‘)</a:t>
            </a:r>
            <a:endParaRPr/>
          </a:p>
          <a:p>
            <a:pPr>
              <a:lnSpc>
                <a:spcPct val="100000"/>
              </a:lnSpc>
            </a:pP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break;</a:t>
            </a:r>
            <a:endParaRPr/>
          </a:p>
          <a:p>
            <a:pPr>
              <a:lnSpc>
                <a:spcPct val="100000"/>
              </a:lnSpc>
            </a:pP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case 5:</a:t>
            </a:r>
            <a:endParaRPr/>
          </a:p>
          <a:p>
            <a:pPr>
              <a:lnSpc>
                <a:spcPct val="100000"/>
              </a:lnSpc>
            </a:pP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alert(‘fünf‘)</a:t>
            </a:r>
            <a:endParaRPr/>
          </a:p>
          <a:p>
            <a:pPr>
              <a:lnSpc>
                <a:spcPct val="100000"/>
              </a:lnSpc>
            </a:pP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break;</a:t>
            </a:r>
            <a:endParaRPr/>
          </a:p>
          <a:p>
            <a:pPr>
              <a:lnSpc>
                <a:spcPct val="100000"/>
              </a:lnSpc>
            </a:pP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default:</a:t>
            </a:r>
            <a:endParaRPr/>
          </a:p>
          <a:p>
            <a:pPr>
              <a:lnSpc>
                <a:spcPct val="100000"/>
              </a:lnSpc>
            </a:pP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alert(‘3 ?‘)</a:t>
            </a:r>
            <a:endParaRPr/>
          </a:p>
          <a:p>
            <a:pPr>
              <a:lnSpc>
                <a:spcPct val="100000"/>
              </a:lnSpc>
            </a:pP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2400">
                <a:solidFill>
                  <a:srgbClr val="000000"/>
                </a:solidFill>
                <a:latin typeface="Calibri"/>
              </a:rPr>
              <a:t>break;</a:t>
            </a:r>
            <a:endParaRPr/>
          </a:p>
          <a:p>
            <a:pPr>
              <a:lnSpc>
                <a:spcPct val="100000"/>
              </a:lnSpc>
            </a:pPr>
            <a:r>
              <a:rPr lang="de-AT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sh dir="d"/>
  </p:transition>
  <p:timing>
    <p:tnLst>
      <p:par>
        <p:cTn dur="indefinite" id="135" nodeType="tmRoot" restart="never">
          <p:childTnLst>
            <p:seq>
              <p:cTn dur="indefinite" id="136" nodeType="mainSeq">
                <p:childTnLst>
                  <p:par>
                    <p:cTn fill="hold" id="137">
                      <p:stCondLst>
                        <p:cond delay="indefinite"/>
                      </p:stCondLst>
                      <p:childTnLst>
                        <p:par>
                          <p:cTn fill="hold" id="138">
                            <p:stCondLst>
                              <p:cond delay="0"/>
                            </p:stCondLst>
                            <p:childTnLst>
                              <p:par>
                                <p:cTn fill="hold" id="1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1">
                      <p:stCondLst>
                        <p:cond delay="indefinite"/>
                      </p:stCondLst>
                      <p:childTnLst>
                        <p:par>
                          <p:cTn fill="hold" id="142">
                            <p:stCondLst>
                              <p:cond delay="0"/>
                            </p:stCondLst>
                            <p:childTnLst>
                              <p:par>
                                <p:cTn fill="hold" id="1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0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5">
                      <p:stCondLst>
                        <p:cond delay="indefinite"/>
                      </p:stCondLst>
                      <p:childTnLst>
                        <p:par>
                          <p:cTn fill="hold" id="146">
                            <p:stCondLst>
                              <p:cond delay="0"/>
                            </p:stCondLst>
                            <p:childTnLst>
                              <p:par>
                                <p:cTn fill="hold" id="1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1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9">
                      <p:stCondLst>
                        <p:cond delay="indefinite"/>
                      </p:stCondLst>
                      <p:childTnLst>
                        <p:par>
                          <p:cTn fill="hold" id="150">
                            <p:stCondLst>
                              <p:cond delay="0"/>
                            </p:stCondLst>
                            <p:childTnLst>
                              <p:par>
                                <p:cTn fill="hold" id="1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3">
                      <p:stCondLst>
                        <p:cond delay="indefinite"/>
                      </p:stCondLst>
                      <p:childTnLst>
                        <p:par>
                          <p:cTn fill="hold" id="154">
                            <p:stCondLst>
                              <p:cond delay="0"/>
                            </p:stCondLst>
                            <p:childTnLst>
                              <p:par>
                                <p:cTn fill="hold" id="1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0" st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7">
                      <p:stCondLst>
                        <p:cond delay="indefinite"/>
                      </p:stCondLst>
                      <p:childTnLst>
                        <p:par>
                          <p:cTn fill="hold" id="158">
                            <p:stCondLst>
                              <p:cond delay="0"/>
                            </p:stCondLst>
                            <p:childTnLst>
                              <p:par>
                                <p:cTn fill="hold" id="1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1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1">
                      <p:stCondLst>
                        <p:cond delay="indefinite"/>
                      </p:stCondLst>
                      <p:childTnLst>
                        <p:par>
                          <p:cTn fill="hold" id="162">
                            <p:stCondLst>
                              <p:cond delay="0"/>
                            </p:stCondLst>
                            <p:childTnLst>
                              <p:par>
                                <p:cTn fill="hold" id="1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1" st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5">
                      <p:stCondLst>
                        <p:cond delay="indefinite"/>
                      </p:stCondLst>
                      <p:childTnLst>
                        <p:par>
                          <p:cTn fill="hold" id="166">
                            <p:stCondLst>
                              <p:cond delay="0"/>
                            </p:stCondLst>
                            <p:childTnLst>
                              <p:par>
                                <p:cTn fill="hold" id="1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1" st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92" st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3">
                      <p:stCondLst>
                        <p:cond delay="indefinite"/>
                      </p:stCondLst>
                      <p:childTnLst>
                        <p:par>
                          <p:cTn fill="hold" id="174">
                            <p:stCondLst>
                              <p:cond delay="0"/>
                            </p:stCondLst>
                            <p:childTnLst>
                              <p:par>
                                <p:cTn fill="hold" id="1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02" st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7">
                      <p:stCondLst>
                        <p:cond delay="indefinite"/>
                      </p:stCondLst>
                      <p:childTnLst>
                        <p:par>
                          <p:cTn fill="hold" id="178">
                            <p:stCondLst>
                              <p:cond delay="0"/>
                            </p:stCondLst>
                            <p:childTnLst>
                              <p:par>
                                <p:cTn fill="hold" id="1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04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1">
                      <p:stCondLst>
                        <p:cond delay="indefinite"/>
                      </p:stCondLst>
                      <p:childTnLst>
                        <p:par>
                          <p:cTn fill="hold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Array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Arrays sind dazu gedacht mehrere gleichartige Variablen in ein Objekt zu speichern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Objektname = new Array(Element0, Element1, ..., element_n);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Farben = new Array();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Farben[0] = ‘rot‘;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Farben[1] = ‘grün‘;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Farben[2] = ‘blau‘;</a:t>
            </a:r>
            <a:endParaRPr/>
          </a:p>
        </p:txBody>
      </p:sp>
    </p:spTree>
  </p:cSld>
  <p:transition spd="med">
    <p:push dir="d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for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Mit einer for – Schleife kann eine bestimmte Befehlsfolge beliebig oft ausgeführt werden.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for (Initialisierung;Bedigung;Index - Änderung)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{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
</a:t>
            </a:r>
            <a:r>
              <a:rPr i="1" lang="de-DE" sz="3200">
                <a:solidFill>
                  <a:srgbClr val="000000"/>
                </a:solidFill>
                <a:latin typeface="Calibri"/>
              </a:rPr>
              <a:t>Code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transition spd="med">
    <p:push dir="d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while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Die while – Schleife wird solange ausgeführt, bis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die Bedingung nicht mehr erfüllt wird.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Beispiel: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var x = 1;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while(x &lt;= 4){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x++;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transition spd="med">
    <p:push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String Methoden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Variable.indexOf(‘@‘)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ermittelt die Position des @-Zeichens innerhalb eines Strings.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Variable. split(‘ ‘)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erlegt den String in Teilstücke welche in einem Array gespeichert werden. Geteilt wird bei jedem Abstand.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Variable.slice(5,9)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extrahiert ein Teilstück(9 Zeichen) eines Strings am dem 5. Zeichen.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Variable. toLowerCase()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wandelt die Zeichenkette in Kleinbuchstaben um, 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 toUpperCase()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in Großbuchstaben.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sh dir="d"/>
  </p:transition>
  <p:timing>
    <p:tnLst>
      <p:par>
        <p:cTn dur="indefinite" id="185" nodeType="tmRoot" restart="never">
          <p:childTnLst>
            <p:seq>
              <p:cTn dur="indefinite" id="186" nodeType="mainSeq">
                <p:childTnLst>
                  <p:par>
                    <p:cTn fill="hold" id="187">
                      <p:stCondLst>
                        <p:cond delay="indefinite"/>
                      </p:stCondLst>
                      <p:childTnLst>
                        <p:par>
                          <p:cTn fill="hold" id="188">
                            <p:stCondLst>
                              <p:cond delay="0"/>
                            </p:stCondLst>
                            <p:childTnLst>
                              <p:par>
                                <p:cTn fill="hold" id="1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1">
                      <p:stCondLst>
                        <p:cond delay="indefinite"/>
                      </p:stCondLst>
                      <p:childTnLst>
                        <p:par>
                          <p:cTn fill="hold" id="192">
                            <p:stCondLst>
                              <p:cond delay="0"/>
                            </p:stCondLst>
                            <p:childTnLst>
                              <p:par>
                                <p:cTn fill="hold" id="1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12" st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5">
                      <p:stCondLst>
                        <p:cond delay="indefinite"/>
                      </p:stCondLst>
                      <p:childTnLst>
                        <p:par>
                          <p:cTn fill="hold" id="196">
                            <p:stCondLst>
                              <p:cond delay="0"/>
                            </p:stCondLst>
                            <p:childTnLst>
                              <p:par>
                                <p:cTn fill="hold" id="1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01" st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9">
                      <p:stCondLst>
                        <p:cond delay="indefinite"/>
                      </p:stCondLst>
                      <p:childTnLst>
                        <p:par>
                          <p:cTn fill="hold" id="200">
                            <p:stCondLst>
                              <p:cond delay="0"/>
                            </p:stCondLst>
                            <p:childTnLst>
                              <p:par>
                                <p:cTn fill="hold" id="2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07" st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Math Methoden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Math.ceil(23.1)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 liefert die nächsthöhere Ganzzahl zurück (24) hingegen 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floor()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 würde abrunden.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Math.round(17.5)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rundet den Parameter kaufmännisch (18).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Math.sqrt(9)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gibt die Quadratwurzel zurück.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Math.max(3,9)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ermittelt den höheren Wert(9), 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min()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den kleineren.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Math.random()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liefert eine Zufallszahl zwischen 0 und 1.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sh dir="d"/>
  </p:transition>
  <p:timing>
    <p:tnLst>
      <p:par>
        <p:cTn dur="indefinite" id="203" nodeType="tmRoot" restart="never">
          <p:childTnLst>
            <p:seq>
              <p:cTn dur="indefinite" id="204" nodeType="mainSeq">
                <p:childTnLst>
                  <p:par>
                    <p:cTn fill="hold" id="205">
                      <p:stCondLst>
                        <p:cond delay="indefinite"/>
                      </p:stCondLst>
                      <p:childTnLst>
                        <p:par>
                          <p:cTn fill="hold" id="206">
                            <p:stCondLst>
                              <p:cond delay="0"/>
                            </p:stCondLst>
                            <p:childTnLst>
                              <p:par>
                                <p:cTn fill="hold" id="2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9">
                      <p:stCondLst>
                        <p:cond delay="indefinite"/>
                      </p:stCondLst>
                      <p:childTnLst>
                        <p:par>
                          <p:cTn fill="hold" id="210">
                            <p:stCondLst>
                              <p:cond delay="0"/>
                            </p:stCondLst>
                            <p:childTnLst>
                              <p:par>
                                <p:cTn fill="hold" id="2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52" st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3">
                      <p:stCondLst>
                        <p:cond delay="indefinite"/>
                      </p:stCondLst>
                      <p:childTnLst>
                        <p:par>
                          <p:cTn fill="hold" id="214">
                            <p:stCondLst>
                              <p:cond delay="0"/>
                            </p:stCondLst>
                            <p:childTnLst>
                              <p:par>
                                <p:cTn fill="hold" id="2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96" st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7">
                      <p:stCondLst>
                        <p:cond delay="indefinite"/>
                      </p:stCondLst>
                      <p:childTnLst>
                        <p:par>
                          <p:cTn fill="hold" id="218">
                            <p:stCondLst>
                              <p:cond delay="0"/>
                            </p:stCondLst>
                            <p:childTnLst>
                              <p:par>
                                <p:cTn fill="hold" id="2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62" st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1">
                      <p:stCondLst>
                        <p:cond delay="indefinite"/>
                      </p:stCondLst>
                      <p:childTnLst>
                        <p:par>
                          <p:cTn fill="hold" id="222">
                            <p:stCondLst>
                              <p:cond delay="0"/>
                            </p:stCondLst>
                            <p:childTnLst>
                              <p:par>
                                <p:cTn fill="hold" id="2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19" st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Einführung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5016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Javascript ist eine interpretierte Programmiersprache mit objektorientierten Fähigkeiten.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Javascript ist nicht Java!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ECMAScript ist der offizielle Name laut des ECMA-262-Standards.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Wurde ursprünglich von Sun und Netscape entwickelt und erstmals am 18. September 1995 unter dem Namen LiveScript im Navigator 2.0 eingebettet.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sh dir="d"/>
  </p:transition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9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17" st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81" st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24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Array Methoden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Zahlen.join(" ")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wandelt das Array Zahlen in eine Zeichenkette um.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Zahlen.pop()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entfernt den letzten Eintrag aus dem Array Zahlen.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Zahlen.push(3)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fügt einen weiteren eintrag an das Array Zahlen.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Zahlen.reverse()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kehrt die Reihenfolge des Arrays um.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Zahlen.splice(2,1)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entfernt den 2. Eintrag.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Zahlen.concat(AndereZahlen)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Verkettet die Arrays Zahlen und AndereZahlen.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sh dir="d"/>
  </p:transition>
  <p:timing>
    <p:tnLst>
      <p:par>
        <p:cTn dur="indefinite" id="225" nodeType="tmRoot" restart="never">
          <p:childTnLst>
            <p:seq>
              <p:cTn dur="indefinite" id="226" nodeType="mainSeq">
                <p:childTnLst>
                  <p:par>
                    <p:cTn fill="hold" id="227">
                      <p:stCondLst>
                        <p:cond delay="indefinite"/>
                      </p:stCondLst>
                      <p:childTnLst>
                        <p:par>
                          <p:cTn fill="hold" id="228">
                            <p:stCondLst>
                              <p:cond delay="0"/>
                            </p:stCondLst>
                            <p:childTnLst>
                              <p:par>
                                <p:cTn fill="hold" id="2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1">
                      <p:stCondLst>
                        <p:cond delay="indefinite"/>
                      </p:stCondLst>
                      <p:childTnLst>
                        <p:par>
                          <p:cTn fill="hold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31" st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5">
                      <p:stCondLst>
                        <p:cond delay="indefinite"/>
                      </p:stCondLst>
                      <p:childTnLst>
                        <p:par>
                          <p:cTn fill="hold" id="236">
                            <p:stCondLst>
                              <p:cond delay="0"/>
                            </p:stCondLst>
                            <p:childTnLst>
                              <p:par>
                                <p:cTn fill="hold" id="2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96" st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9">
                      <p:stCondLst>
                        <p:cond delay="indefinite"/>
                      </p:stCondLst>
                      <p:childTnLst>
                        <p:par>
                          <p:cTn fill="hold" id="240">
                            <p:stCondLst>
                              <p:cond delay="0"/>
                            </p:stCondLst>
                            <p:childTnLst>
                              <p:par>
                                <p:cTn fill="hold" id="2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50" st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3">
                      <p:stCondLst>
                        <p:cond delay="indefinite"/>
                      </p:stCondLst>
                      <p:childTnLst>
                        <p:par>
                          <p:cTn fill="hold" id="244">
                            <p:stCondLst>
                              <p:cond delay="0"/>
                            </p:stCondLst>
                            <p:childTnLst>
                              <p:par>
                                <p:cTn fill="hold" id="2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94" st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7">
                      <p:stCondLst>
                        <p:cond delay="indefinite"/>
                      </p:stCondLst>
                      <p:childTnLst>
                        <p:par>
                          <p:cTn fill="hold" id="248">
                            <p:stCondLst>
                              <p:cond delay="0"/>
                            </p:stCondLst>
                            <p:childTnLst>
                              <p:par>
                                <p:cTn fill="hold" id="2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68" st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Date Objekt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Mit dem Date Objekt können Datum und Zeit ausgegeben und / oder berechnet werden.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 u="sng">
                <a:solidFill>
                  <a:srgbClr val="000000"/>
                </a:solidFill>
                <a:latin typeface="Calibri"/>
              </a:rPr>
              <a:t>Methoden: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Mit 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new Date()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wird ein neues Date Objekt erstellt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getFullYear()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aktuelles Jahr (2010)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getMonth()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gibt das aktuelle Monat zurück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getDay() –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gibt den Wochentag zurück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getDate() –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liefert den Tag (z.b. 30.)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getHours() –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Stunden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getMinutes() –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Minuten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getSeconds() –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Sekunden</a:t>
            </a:r>
            <a:endParaRPr/>
          </a:p>
        </p:txBody>
      </p:sp>
    </p:spTree>
  </p:cSld>
  <p:transition spd="med">
    <p:push dir="d"/>
  </p:transition>
  <p:timing>
    <p:tnLst>
      <p:par>
        <p:cTn dur="indefinite" id="251" nodeType="tmRoot" restart="never">
          <p:childTnLst>
            <p:seq>
              <p:cTn dur="indefinite" id="252" nodeType="mainSeq">
                <p:childTnLst>
                  <p:par>
                    <p:cTn fill="hold" id="253">
                      <p:stCondLst>
                        <p:cond delay="indefinite"/>
                      </p:stCondLst>
                      <p:childTnLst>
                        <p:par>
                          <p:cTn fill="hold" id="254">
                            <p:stCondLst>
                              <p:cond delay="0"/>
                            </p:stCondLst>
                            <p:childTnLst>
                              <p:par>
                                <p:cTn fill="hold" id="2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7">
                      <p:stCondLst>
                        <p:cond delay="indefinite"/>
                      </p:stCondLst>
                      <p:childTnLst>
                        <p:par>
                          <p:cTn fill="hold" id="258">
                            <p:stCondLst>
                              <p:cond delay="0"/>
                            </p:stCondLst>
                            <p:childTnLst>
                              <p:par>
                                <p:cTn fill="hold" id="2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3" st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1">
                      <p:stCondLst>
                        <p:cond delay="indefinite"/>
                      </p:stCondLst>
                      <p:childTnLst>
                        <p:par>
                          <p:cTn fill="hold" id="262">
                            <p:stCondLst>
                              <p:cond delay="0"/>
                            </p:stCondLst>
                            <p:childTnLst>
                              <p:par>
                                <p:cTn fill="hold" id="2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44" st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5">
                      <p:stCondLst>
                        <p:cond delay="indefinite"/>
                      </p:stCondLst>
                      <p:childTnLst>
                        <p:par>
                          <p:cTn fill="hold" id="266">
                            <p:stCondLst>
                              <p:cond delay="0"/>
                            </p:stCondLst>
                            <p:childTnLst>
                              <p:par>
                                <p:cTn fill="hold" id="2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80" st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9">
                      <p:stCondLst>
                        <p:cond delay="indefinite"/>
                      </p:stCondLst>
                      <p:childTnLst>
                        <p:par>
                          <p:cTn fill="hold" id="270">
                            <p:stCondLst>
                              <p:cond delay="0"/>
                            </p:stCondLst>
                            <p:childTnLst>
                              <p:par>
                                <p:cTn fill="hold" id="2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22" st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3">
                      <p:stCondLst>
                        <p:cond delay="indefinite"/>
                      </p:stCondLst>
                      <p:childTnLst>
                        <p:par>
                          <p:cTn fill="hold" id="274">
                            <p:stCondLst>
                              <p:cond delay="0"/>
                            </p:stCondLst>
                            <p:childTnLst>
                              <p:par>
                                <p:cTn fill="hold" id="2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59" st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7">
                      <p:stCondLst>
                        <p:cond delay="indefinite"/>
                      </p:stCondLst>
                      <p:childTnLst>
                        <p:par>
                          <p:cTn fill="hold" id="278">
                            <p:stCondLst>
                              <p:cond delay="0"/>
                            </p:stCondLst>
                            <p:childTnLst>
                              <p:par>
                                <p:cTn fill="hold" id="2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98" st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1">
                      <p:stCondLst>
                        <p:cond delay="indefinite"/>
                      </p:stCondLst>
                      <p:childTnLst>
                        <p:par>
                          <p:cTn fill="hold" id="282">
                            <p:stCondLst>
                              <p:cond delay="0"/>
                            </p:stCondLst>
                            <p:childTnLst>
                              <p:par>
                                <p:cTn fill="hold" id="2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19" st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5">
                      <p:stCondLst>
                        <p:cond delay="indefinite"/>
                      </p:stCondLst>
                      <p:childTnLst>
                        <p:par>
                          <p:cTn fill="hold" id="286">
                            <p:stCondLst>
                              <p:cond delay="0"/>
                            </p:stCondLst>
                            <p:childTnLst>
                              <p:par>
                                <p:cTn fill="hold" id="2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42" st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9">
                      <p:stCondLst>
                        <p:cond delay="indefinite"/>
                      </p:stCondLst>
                      <p:childTnLst>
                        <p:par>
                          <p:cTn fill="hold" id="290">
                            <p:stCondLst>
                              <p:cond delay="0"/>
                            </p:stCondLst>
                            <p:childTnLst>
                              <p:par>
                                <p:cTn fill="hold" id="2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66" st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Zeitgesteuerte Scripte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setTimeout()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führt eine bestimmte Anweisung nach einer definierten Zeit aus (Angabe in Millisekunden)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
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3200" u="sng">
                <a:solidFill>
                  <a:srgbClr val="000000"/>
                </a:solidFill>
                <a:latin typeface="Calibri"/>
              </a:rPr>
              <a:t>Beispiel: 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window.setTimeout(“myFunction()", 2000);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Calibri"/>
              </a:rPr>
              <a:t>setInterval()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Führt eine Anweisung in einem bestimmten Intervall aus, bis die Methode 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clearInterval()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aufgerufen wird.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
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3200" u="sng">
                <a:solidFill>
                  <a:srgbClr val="000000"/>
                </a:solidFill>
                <a:latin typeface="Calibri"/>
              </a:rPr>
              <a:t>Beispiel: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var aktiv = window.setInterval("Farbe()", 1000); window.clearInterval(aktiv);</a:t>
            </a:r>
            <a:r>
              <a:rPr b="1" lang="de-DE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sh dir="d"/>
  </p:transition>
  <p:timing>
    <p:tnLst>
      <p:par>
        <p:cTn dur="indefinite" id="293" nodeType="tmRoot" restart="never">
          <p:childTnLst>
            <p:seq>
              <p:cTn dur="indefinite" id="294" nodeType="mainSeq">
                <p:childTnLst>
                  <p:par>
                    <p:cTn fill="hold" id="295">
                      <p:stCondLst>
                        <p:cond delay="indefinite"/>
                      </p:stCondLst>
                      <p:childTnLst>
                        <p:par>
                          <p:cTn fill="hold" id="296">
                            <p:stCondLst>
                              <p:cond delay="0"/>
                            </p:stCondLst>
                            <p:childTnLst>
                              <p:par>
                                <p:cTn fill="hold" id="2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5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9">
                      <p:stCondLst>
                        <p:cond delay="indefinite"/>
                      </p:stCondLst>
                      <p:childTnLst>
                        <p:par>
                          <p:cTn fill="hold" id="300">
                            <p:stCondLst>
                              <p:cond delay="0"/>
                            </p:stCondLst>
                            <p:childTnLst>
                              <p:par>
                                <p:cTn fill="hold" id="3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65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cookies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Mithilfe von Cookies können Informationen (z.b. Eingaben oder Einstellungen) auf dem Rechner des Clients gespeichert werden.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Beispiel: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document.cookie = ‘Text der gespeichert wird‘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sh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Anwendungsgebiete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4145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Eigenschaften von HTML-Elementen zur Laufzeit ändern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Überprüfung von Formularen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User Interfaces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Applikationen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Senden und Empfangen von Daten (Ajax)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sh dir="d"/>
  </p:transition>
  <p:timing>
    <p:tnLst>
      <p:par>
        <p:cTn dur="indefinite" id="19" nodeType="tmRoot" restart="never">
          <p:childTnLst>
            <p:seq>
              <p:cTn id="20" nodeType="mainSeq">
                <p:childTnLst>
                  <p:par>
                    <p:cTn fill="freeze" id="21">
                      <p:stCondLst>
                        <p:cond delay="indefinite"/>
                      </p:stCondLst>
                      <p:childTnLst>
                        <p:par>
                          <p:cTn fill="freeze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5">
                      <p:stCondLst>
                        <p:cond delay="indefinite"/>
                      </p:stCondLst>
                      <p:childTnLst>
                        <p:par>
                          <p:cTn fill="freeze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0" st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9">
                      <p:stCondLst>
                        <p:cond delay="indefinite"/>
                      </p:stCondLst>
                      <p:childTnLst>
                        <p:par>
                          <p:cTn fill="freeze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96" st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Lexikalische Struktur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5016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Javascript unterscheidet zwischen Groß- und Kleinschreibung.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Whitespace und Zeilenenden werden ignoriert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Das Semikolon trennt einzelne Anweisungen voneinander.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Kommentare werden bis zum Zeilenende mit // eingeleitet, über mehrere Zeilen mit /* begonnen und mit */ beendet.</a:t>
            </a:r>
            <a:endParaRPr/>
          </a:p>
        </p:txBody>
      </p:sp>
    </p:spTree>
  </p:cSld>
  <p:transition spd="med">
    <p:push dir="d"/>
  </p:transition>
  <p:timing>
    <p:tnLst>
      <p:par>
        <p:cTn dur="indefinite" id="33" nodeType="tmRoot" restart="never">
          <p:childTnLst>
            <p:seq>
              <p:cTn dur="indefinite" id="34" nodeType="mainSeq">
                <p:childTnLst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05" st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60" st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73" st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Javascript in HTML einbetten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Zwischen den Tags &lt;script&gt; und &lt;/script&gt;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Aus einer externen Datei (&lt;script src=““&gt;)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 einem Event-Handler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Durch eine Url, die das Protokoll javascript: verwendet.</a:t>
            </a:r>
            <a:endParaRPr/>
          </a:p>
        </p:txBody>
      </p:sp>
    </p:spTree>
  </p:cSld>
  <p:transition spd="med">
    <p:push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4400">
                <a:solidFill>
                  <a:srgbClr val="000000"/>
                </a:solidFill>
                <a:latin typeface="Calibri"/>
              </a:rPr>
              <a:t>Variablen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JavaScript-Variablen können beliebige werte speichern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Variablen werden mit dem Schlüsselwort var deklariert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Globale Variablen haben einen globalen Geltungsbereich, Variablen die innerhalb eine function definiert wurden sind ausserhalb der function nicht deklariert!</a:t>
            </a:r>
            <a:endParaRPr/>
          </a:p>
        </p:txBody>
      </p:sp>
    </p:spTree>
  </p:cSld>
  <p:transition spd="med">
    <p:push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Reservierte Wörter</a:t>
            </a:r>
            <a:endParaRPr/>
          </a:p>
        </p:txBody>
      </p:sp>
      <p:graphicFrame>
        <p:nvGraphicFramePr>
          <p:cNvPr id="87" name="Table 2"/>
          <p:cNvGraphicFramePr/>
          <p:nvPr/>
        </p:nvGraphicFramePr>
        <p:xfrm>
          <a:off x="754200" y="1600200"/>
          <a:ext cx="8229240" cy="22248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560"/>
              </a:tblGrid>
              <a:tr h="3592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break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do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switch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typeof</a:t>
                      </a:r>
                      <a:endParaRPr/>
                    </a:p>
                  </a:txBody>
                  <a:tcPr/>
                </a:tc>
              </a:tr>
              <a:tr h="3592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case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else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in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/>
                    </a:p>
                  </a:txBody>
                  <a:tcPr/>
                </a:tc>
              </a:tr>
              <a:tr h="3592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catch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instanceof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throw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void</a:t>
                      </a:r>
                      <a:endParaRPr/>
                    </a:p>
                  </a:txBody>
                  <a:tcPr/>
                </a:tc>
              </a:tr>
              <a:tr h="3592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continue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finally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new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while</a:t>
                      </a:r>
                      <a:endParaRPr/>
                    </a:p>
                  </a:txBody>
                  <a:tcPr/>
                </a:tc>
              </a:tr>
              <a:tr h="3592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default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for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try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Calibri"/>
                        </a:rPr>
                        <a:t>return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ransition spd="med">
    <p:push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Event Handler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onclick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onmousedown, onmouseup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onmouseover, onmouseout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onchange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onload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0000"/>
                </a:solidFill>
                <a:latin typeface="Calibri"/>
              </a:rPr>
              <a:t>Beispiel: </a:t>
            </a:r>
            <a:endParaRPr/>
          </a:p>
          <a:p>
            <a:pPr>
              <a:lnSpc>
                <a:spcPct val="100000"/>
              </a:lnSpc>
            </a:pPr>
            <a:r>
              <a:rPr lang="de-DE" sz="2600">
                <a:solidFill>
                  <a:srgbClr val="000000"/>
                </a:solidFill>
                <a:latin typeface="Calibri"/>
              </a:rPr>
              <a:t>&lt;a href=“#“ onclick=“alert(‘click‘)“&gt;link&lt;/a&gt;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sh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4400">
                <a:solidFill>
                  <a:srgbClr val="000000"/>
                </a:solidFill>
                <a:latin typeface="Calibri"/>
              </a:rPr>
              <a:t>Datentypen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boolean (true / false)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Number (1.333222)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String (Hallo Welt)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undefined (null)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function(function meineFunktion())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object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array</a:t>
            </a:r>
            <a:endParaRPr/>
          </a:p>
        </p:txBody>
      </p:sp>
    </p:spTree>
  </p:cSld>
  <p:transition spd="med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