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71" r:id="rId11"/>
    <p:sldId id="272" r:id="rId12"/>
    <p:sldId id="273" r:id="rId13"/>
    <p:sldId id="274" r:id="rId14"/>
    <p:sldId id="275" r:id="rId15"/>
    <p:sldId id="276" r:id="rId16"/>
    <p:sldId id="267" r:id="rId17"/>
    <p:sldId id="268" r:id="rId18"/>
    <p:sldId id="269" r:id="rId19"/>
    <p:sldId id="270" r:id="rId20"/>
    <p:sldId id="277" r:id="rId21"/>
    <p:sldId id="278" r:id="rId22"/>
    <p:sldId id="281" r:id="rId23"/>
    <p:sldId id="282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077"/>
  </p:normalViewPr>
  <p:slideViewPr>
    <p:cSldViewPr>
      <p:cViewPr varScale="1">
        <p:scale>
          <a:sx n="59" d="100"/>
          <a:sy n="59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9FEA88C-85B5-4B1B-9BE4-F1B609083ACE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FD5C37F-DAF2-45BF-A92F-000272C76E92}" type="slidenum">
              <a:rPr lang="pt-BR" smtClean="0"/>
              <a:t>‹n.º›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Representa um passo-a-passo no desenvolvimento de software, ou seja, descreve o ciclo de vida do projeto.</a:t>
            </a:r>
            <a:endParaRPr lang="pt-BR" sz="3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 smtClean="0"/>
              <a:t>Processo </a:t>
            </a:r>
            <a:r>
              <a:rPr lang="pt-BR" sz="3600" b="1" dirty="0"/>
              <a:t>de </a:t>
            </a:r>
            <a:r>
              <a:rPr lang="pt-BR" sz="3600" b="1" dirty="0" smtClean="0"/>
              <a:t>Desenvolvimento de Software</a:t>
            </a:r>
            <a:r>
              <a:rPr lang="pt-BR" sz="3600" dirty="0"/>
              <a:t/>
            </a:r>
            <a:br>
              <a:rPr lang="pt-BR" sz="36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000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Produz versões intermediárias até chegar a versão final. </a:t>
            </a:r>
          </a:p>
          <a:p>
            <a:r>
              <a:rPr lang="pt-BR" dirty="0" smtClean="0"/>
              <a:t>Usa uma abordagem iterativa.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Evolucionário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58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Evolucionário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6" y="1556792"/>
            <a:ext cx="8067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Modelo </a:t>
            </a:r>
            <a:r>
              <a:rPr lang="pt-BR" b="1" dirty="0" smtClean="0"/>
              <a:t>Incremental</a:t>
            </a:r>
          </a:p>
          <a:p>
            <a:r>
              <a:rPr lang="pt-BR" dirty="0" smtClean="0"/>
              <a:t> </a:t>
            </a:r>
            <a:r>
              <a:rPr lang="pt-BR" b="1" dirty="0"/>
              <a:t>Modelo Espiral </a:t>
            </a:r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/>
              <a:t>Modelo Baseado em </a:t>
            </a:r>
            <a:r>
              <a:rPr lang="pt-BR" b="1" dirty="0" smtClean="0"/>
              <a:t>componentes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Evolucionários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7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Combina os elementos do modelo linear sequencial com a interatividade do modelo de prototipação.</a:t>
            </a:r>
          </a:p>
          <a:p>
            <a:r>
              <a:rPr lang="pt-BR" sz="2800" dirty="0" smtClean="0"/>
              <a:t>Testes </a:t>
            </a:r>
            <a:r>
              <a:rPr lang="pt-BR" sz="2800" dirty="0"/>
              <a:t>e integrações sejam aplicados desde o início do projeto. </a:t>
            </a:r>
            <a:endParaRPr lang="pt-BR" sz="2800" dirty="0" smtClean="0"/>
          </a:p>
          <a:p>
            <a:r>
              <a:rPr lang="pt-BR" sz="2800" dirty="0" smtClean="0"/>
              <a:t>É </a:t>
            </a:r>
            <a:r>
              <a:rPr lang="pt-BR" sz="2800" dirty="0"/>
              <a:t>desenvolvido </a:t>
            </a:r>
            <a:r>
              <a:rPr lang="pt-BR" sz="2800" dirty="0" err="1"/>
              <a:t>incrementalmente</a:t>
            </a:r>
            <a:r>
              <a:rPr lang="pt-BR" sz="2800" dirty="0"/>
              <a:t>, e a cada incremento, uma funcionalidade é adicionada ao </a:t>
            </a:r>
            <a:r>
              <a:rPr lang="pt-BR" sz="2800" dirty="0" smtClean="0"/>
              <a:t>sistema.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Incremental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06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dirty="0"/>
              <a:t>A diferença fundamental deste modelo em relação à prototipação é que o modelo iterativo fornece um produto operacional a cada </a:t>
            </a:r>
            <a:r>
              <a:rPr lang="pt-BR" sz="3200" dirty="0" smtClean="0"/>
              <a:t>incremento.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293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Iterativo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772816"/>
            <a:ext cx="74961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3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Foca a análise e o controle de riscos.</a:t>
            </a:r>
          </a:p>
          <a:p>
            <a:r>
              <a:rPr lang="pt-BR" dirty="0"/>
              <a:t>Em cada iteração, a análise </a:t>
            </a:r>
            <a:r>
              <a:rPr lang="pt-BR" dirty="0" smtClean="0"/>
              <a:t>de riscos </a:t>
            </a:r>
            <a:r>
              <a:rPr lang="pt-BR" dirty="0"/>
              <a:t>avalia as alternativas em relação aos requisitos e restrições da iteração em questão (PFLEEGER, 2004).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Espiral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58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Espiral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1"/>
            <a:ext cx="8477391" cy="487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9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 ser difícil convencer o cliente de que a abordagem evolucionária pode ser controlada.</a:t>
            </a:r>
          </a:p>
          <a:p>
            <a:r>
              <a:rPr lang="pt-BR" dirty="0"/>
              <a:t>A gestão do projeto deve ser sofisticada para ser previsível e confiável. </a:t>
            </a:r>
            <a:endParaRPr lang="pt-BR" dirty="0" smtClean="0"/>
          </a:p>
          <a:p>
            <a:r>
              <a:rPr lang="pt-BR" dirty="0" smtClean="0"/>
              <a:t>Exige </a:t>
            </a:r>
            <a:r>
              <a:rPr lang="pt-BR" dirty="0"/>
              <a:t>muita competência do gerente de projeto na avaliação de riscos e depende dessa competência para </a:t>
            </a:r>
            <a:r>
              <a:rPr lang="pt-BR" dirty="0" smtClean="0"/>
              <a:t>ter sucesso</a:t>
            </a:r>
            <a:r>
              <a:rPr lang="pt-BR" dirty="0"/>
              <a:t>.</a:t>
            </a:r>
          </a:p>
          <a:p>
            <a:r>
              <a:rPr lang="pt-BR" dirty="0"/>
              <a:t>Se riscos importantes não forem identificados e gerenciados, certamente ocasionarão problemas.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deste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59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reusabilidade</a:t>
            </a:r>
            <a:r>
              <a:rPr lang="pt-BR" dirty="0" smtClean="0"/>
              <a:t> é o fator chave deste modelo. </a:t>
            </a:r>
          </a:p>
          <a:p>
            <a:r>
              <a:rPr lang="pt-BR" dirty="0" smtClean="0"/>
              <a:t>Usa a criação </a:t>
            </a:r>
            <a:r>
              <a:rPr lang="pt-BR" dirty="0"/>
              <a:t>das classes que encapsulam dados e métodos utilizados para manipular </a:t>
            </a:r>
            <a:r>
              <a:rPr lang="pt-BR" dirty="0" smtClean="0"/>
              <a:t>os dados.</a:t>
            </a:r>
          </a:p>
          <a:p>
            <a:r>
              <a:rPr lang="pt-BR" dirty="0" err="1"/>
              <a:t>Sommerville</a:t>
            </a:r>
            <a:r>
              <a:rPr lang="pt-BR" dirty="0"/>
              <a:t> (2007) afirma que a abordagem orientada para reuso </a:t>
            </a:r>
            <a:r>
              <a:rPr lang="pt-BR" dirty="0" smtClean="0"/>
              <a:t>depende de </a:t>
            </a:r>
            <a:r>
              <a:rPr lang="pt-BR" dirty="0"/>
              <a:t>uma grande base de componentes de </a:t>
            </a:r>
            <a:r>
              <a:rPr lang="pt-BR" i="1" dirty="0"/>
              <a:t>software </a:t>
            </a:r>
            <a:r>
              <a:rPr lang="pt-BR" dirty="0" smtClean="0"/>
              <a:t>reusáveis </a:t>
            </a:r>
            <a:r>
              <a:rPr lang="pt-BR" dirty="0"/>
              <a:t>e algum </a:t>
            </a:r>
            <a:r>
              <a:rPr lang="pt-BR" i="1" dirty="0" smtClean="0"/>
              <a:t>framework </a:t>
            </a:r>
            <a:r>
              <a:rPr lang="pt-BR" dirty="0" smtClean="0"/>
              <a:t>de integração </a:t>
            </a:r>
            <a:r>
              <a:rPr lang="pt-BR" dirty="0"/>
              <a:t>desses </a:t>
            </a:r>
            <a:r>
              <a:rPr lang="pt-BR" dirty="0" smtClean="0"/>
              <a:t>componentes.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Modelo </a:t>
            </a:r>
            <a:r>
              <a:rPr lang="pt-BR" b="1" dirty="0" smtClean="0"/>
              <a:t>Baseado </a:t>
            </a:r>
            <a:r>
              <a:rPr lang="pt-BR" b="1" dirty="0"/>
              <a:t>em Componentes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1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	Um dos primeiros modelos, pode ser chamado também de modelo linear ou sequencial. Sugere uma abordagem sistemática e sequencial.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2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Baseado em Componentes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8643"/>
            <a:ext cx="860594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55576" y="609329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Sommerville</a:t>
            </a:r>
            <a:r>
              <a:rPr lang="pt-BR" dirty="0"/>
              <a:t> (</a:t>
            </a:r>
            <a:r>
              <a:rPr lang="pt-BR" dirty="0" smtClean="0"/>
              <a:t>2007)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5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uma </a:t>
            </a:r>
            <a:r>
              <a:rPr lang="pt-BR" dirty="0" smtClean="0"/>
              <a:t>adaptação de </a:t>
            </a:r>
            <a:r>
              <a:rPr lang="pt-BR" dirty="0"/>
              <a:t>“alta velocidade” do modelo em </a:t>
            </a:r>
            <a:r>
              <a:rPr lang="pt-BR" dirty="0" smtClean="0"/>
              <a:t>cascata.</a:t>
            </a:r>
          </a:p>
          <a:p>
            <a:r>
              <a:rPr lang="pt-BR" dirty="0" smtClean="0"/>
              <a:t>Enfatiza </a:t>
            </a:r>
            <a:r>
              <a:rPr lang="pt-BR" dirty="0"/>
              <a:t>um ciclo </a:t>
            </a:r>
            <a:r>
              <a:rPr lang="pt-BR" dirty="0" smtClean="0"/>
              <a:t>de desenvolvimento </a:t>
            </a:r>
            <a:r>
              <a:rPr lang="pt-BR" dirty="0"/>
              <a:t>extremamente </a:t>
            </a:r>
            <a:r>
              <a:rPr lang="pt-BR" dirty="0" smtClean="0"/>
              <a:t>curto.</a:t>
            </a:r>
          </a:p>
          <a:p>
            <a:r>
              <a:rPr lang="pt-BR" dirty="0" smtClean="0"/>
              <a:t>Construção modular</a:t>
            </a:r>
          </a:p>
          <a:p>
            <a:r>
              <a:rPr lang="pt-BR" dirty="0" smtClean="0"/>
              <a:t>Melhor </a:t>
            </a:r>
            <a:r>
              <a:rPr lang="pt-BR" dirty="0"/>
              <a:t>utilizado em projetos de software onde os requisitos já estão bem </a:t>
            </a:r>
            <a:r>
              <a:rPr lang="pt-BR" dirty="0" smtClean="0"/>
              <a:t>entendidos</a:t>
            </a:r>
            <a:endParaRPr lang="pt-BR" dirty="0"/>
          </a:p>
          <a:p>
            <a:r>
              <a:rPr lang="pt-BR" dirty="0" smtClean="0"/>
              <a:t>Com </a:t>
            </a:r>
            <a:r>
              <a:rPr lang="pt-BR" dirty="0"/>
              <a:t>o uso de uma abordagem de </a:t>
            </a:r>
            <a:r>
              <a:rPr lang="pt-BR" dirty="0" smtClean="0"/>
              <a:t>construção </a:t>
            </a:r>
            <a:r>
              <a:rPr lang="pt-BR" dirty="0"/>
              <a:t>baseada em componentes.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/>
              <a:t>Modelo de Desenvolvimento Rápido de Aplicações (RAD)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54755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Segundo Pressman (2006), todos os modelos de processo de software se enquadram nas atividades </a:t>
            </a:r>
            <a:r>
              <a:rPr lang="pt-BR" sz="3600" dirty="0" smtClean="0"/>
              <a:t>de processo </a:t>
            </a:r>
            <a:r>
              <a:rPr lang="pt-BR" sz="3600" dirty="0"/>
              <a:t>da Engenharia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216018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124744"/>
            <a:ext cx="7745505" cy="387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Caberá </a:t>
            </a:r>
            <a:r>
              <a:rPr lang="pt-BR" dirty="0"/>
              <a:t>ao engenheiro de software definir qual é o modelo mais adequado, considerando fatores como o tipo de software a ser desenvolvido, equipe disponível e também com base na disponibilidade do cliente.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Além </a:t>
            </a:r>
            <a:r>
              <a:rPr lang="pt-BR" dirty="0"/>
              <a:t>disso, o engenheiro de software pode, e deve, adaptar os modelos existentes de acordo com as suas necessidades. </a:t>
            </a:r>
          </a:p>
        </p:txBody>
      </p:sp>
    </p:spTree>
    <p:extLst>
      <p:ext uri="{BB962C8B-B14F-4D97-AF65-F5344CB8AC3E}">
        <p14:creationId xmlns:p14="http://schemas.microsoft.com/office/powerpoint/2010/main" val="84942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PRESSMAN, R. S. Engenharia de software. 6. ed. </a:t>
            </a:r>
            <a:r>
              <a:rPr lang="pt-BR" dirty="0" smtClean="0"/>
              <a:t>São </a:t>
            </a:r>
            <a:r>
              <a:rPr lang="pt-BR" dirty="0"/>
              <a:t>Paulo: </a:t>
            </a:r>
            <a:r>
              <a:rPr lang="pt-BR" dirty="0" smtClean="0"/>
              <a:t>McGraw-Hill, 2006</a:t>
            </a:r>
            <a:r>
              <a:rPr lang="pt-BR" dirty="0"/>
              <a:t>.</a:t>
            </a:r>
          </a:p>
          <a:p>
            <a:r>
              <a:rPr lang="pt-BR" dirty="0"/>
              <a:t>SOMMERVILLE, I. Engenharia de software. 8. ed. </a:t>
            </a:r>
            <a:r>
              <a:rPr lang="pt-BR" dirty="0" smtClean="0"/>
              <a:t>São </a:t>
            </a:r>
            <a:r>
              <a:rPr lang="pt-BR" dirty="0"/>
              <a:t>Paulo: Pearson </a:t>
            </a:r>
            <a:r>
              <a:rPr lang="pt-BR" dirty="0" err="1" smtClean="0"/>
              <a:t>Addison</a:t>
            </a:r>
            <a:r>
              <a:rPr lang="pt-BR" dirty="0" smtClean="0"/>
              <a:t>-Wesley</a:t>
            </a:r>
            <a:r>
              <a:rPr lang="pt-BR" dirty="0"/>
              <a:t>, 2007.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65283" cy="412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71600" y="587727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Adaptado de Pressman (2006)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1054250"/>
          </a:xfrm>
        </p:spPr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7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 ser considerado um processo rígido e burocrático, pois as atividades de requisitos, análise e projeto devem </a:t>
            </a:r>
            <a:r>
              <a:rPr lang="pt-BR" dirty="0" smtClean="0"/>
              <a:t>ser bem </a:t>
            </a:r>
            <a:r>
              <a:rPr lang="pt-BR" dirty="0"/>
              <a:t>dominadas.</a:t>
            </a:r>
          </a:p>
          <a:p>
            <a:r>
              <a:rPr lang="pt-BR" dirty="0" smtClean="0"/>
              <a:t>Projetos </a:t>
            </a:r>
            <a:r>
              <a:rPr lang="pt-BR" dirty="0"/>
              <a:t>reais raramente seguem o fluxo </a:t>
            </a:r>
            <a:r>
              <a:rPr lang="pt-BR" dirty="0" smtClean="0"/>
              <a:t>sequencial </a:t>
            </a:r>
            <a:r>
              <a:rPr lang="pt-BR" dirty="0"/>
              <a:t>proposto pelo modelo. </a:t>
            </a:r>
            <a:endParaRPr lang="pt-BR" dirty="0" smtClean="0"/>
          </a:p>
          <a:p>
            <a:r>
              <a:rPr lang="pt-BR" dirty="0" smtClean="0"/>
              <a:t>Não </a:t>
            </a:r>
            <a:r>
              <a:rPr lang="pt-BR" dirty="0"/>
              <a:t>fornece para os gerentes e desenvolvedores a orientação de como tratar as mudanças nos produtos e </a:t>
            </a:r>
            <a:r>
              <a:rPr lang="pt-BR" dirty="0" smtClean="0"/>
              <a:t>atividades que </a:t>
            </a:r>
            <a:r>
              <a:rPr lang="pt-BR" dirty="0"/>
              <a:t>provavelmente ocorrerão durante o desenvolvimento.</a:t>
            </a:r>
          </a:p>
          <a:p>
            <a:r>
              <a:rPr lang="pt-BR" dirty="0"/>
              <a:t>Oferece baixa visibilidade para o cliente, que só recebe o resultado no final do projeto.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Alguns Problemas do Modelo Cascata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9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</a:t>
            </a:r>
            <a:r>
              <a:rPr lang="pt-BR" dirty="0" err="1"/>
              <a:t>Pfleeger</a:t>
            </a:r>
            <a:r>
              <a:rPr lang="pt-BR" dirty="0"/>
              <a:t> (2004), o objetivo geral desse modelo de processo é reduzir os riscos e a incerteza do </a:t>
            </a:r>
            <a:r>
              <a:rPr lang="pt-BR" dirty="0" smtClean="0"/>
              <a:t>desenvolvimento.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Prototipação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2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" y="1412776"/>
            <a:ext cx="88427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Prototipação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600" y="64440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Adaptado de Pressman (2006)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60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 ser usada como uma técnica de levantamento de requisitos dentro do contexto dos outros modelos </a:t>
            </a:r>
            <a:r>
              <a:rPr lang="pt-BR" dirty="0" smtClean="0"/>
              <a:t>de processos </a:t>
            </a:r>
            <a:r>
              <a:rPr lang="pt-BR" dirty="0"/>
              <a:t>de software.</a:t>
            </a:r>
          </a:p>
          <a:p>
            <a:r>
              <a:rPr lang="pt-BR" dirty="0"/>
              <a:t>Ajuda a equipe de desenvolvimento a entender melhor o que deve ser desenvolvido quando os requisitos não </a:t>
            </a:r>
            <a:r>
              <a:rPr lang="pt-BR" dirty="0" smtClean="0"/>
              <a:t>estão muito </a:t>
            </a:r>
            <a:r>
              <a:rPr lang="pt-BR" dirty="0"/>
              <a:t>claros.</a:t>
            </a:r>
          </a:p>
          <a:p>
            <a:r>
              <a:rPr lang="pt-BR" dirty="0" smtClean="0"/>
              <a:t>Apresenta </a:t>
            </a:r>
            <a:r>
              <a:rPr lang="pt-BR" dirty="0"/>
              <a:t>flexibilidade e visibilidade para os clientes.</a:t>
            </a:r>
          </a:p>
          <a:p>
            <a:r>
              <a:rPr lang="pt-BR" dirty="0"/>
              <a:t>Partes do protótipo podem ser usadas para gerar programas executáveis rapidamente.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características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87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usuários têm participação ativa na definição dos requisitos </a:t>
            </a:r>
            <a:r>
              <a:rPr lang="pt-BR" dirty="0" smtClean="0"/>
              <a:t>e na usabilidade do sistema.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deste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03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clientes podem erroneamente aceitar o protótipo como uma versão funcional.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Os desenvolvedores ficam tentados a implementar um protótipo funcional sem </a:t>
            </a:r>
            <a:r>
              <a:rPr lang="pt-BR" dirty="0" smtClean="0"/>
              <a:t>pensar em </a:t>
            </a:r>
            <a:r>
              <a:rPr lang="pt-BR" dirty="0"/>
              <a:t>futuras expansões ou manutenções.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80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1011</TotalTime>
  <Words>706</Words>
  <Application>Microsoft Macintosh PowerPoint</Application>
  <PresentationFormat>Apresentação na tela (4:3)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Book Antiqua</vt:lpstr>
      <vt:lpstr>Wingdings</vt:lpstr>
      <vt:lpstr>Capa Dura</vt:lpstr>
      <vt:lpstr>Processo de Desenvolvimento de Software </vt:lpstr>
      <vt:lpstr>Modelo Cascata</vt:lpstr>
      <vt:lpstr>Modelo Cascata</vt:lpstr>
      <vt:lpstr>Alguns Problemas do Modelo Cascata</vt:lpstr>
      <vt:lpstr>Prototipação</vt:lpstr>
      <vt:lpstr>Modelo de Prototipação</vt:lpstr>
      <vt:lpstr>Principais características</vt:lpstr>
      <vt:lpstr>Vantagens deste processo</vt:lpstr>
      <vt:lpstr>Desvantagens</vt:lpstr>
      <vt:lpstr>Modelo Evolucionário</vt:lpstr>
      <vt:lpstr>Modelo Evolucionário</vt:lpstr>
      <vt:lpstr>Modelos Evolucionários</vt:lpstr>
      <vt:lpstr>Modelo Incremental</vt:lpstr>
      <vt:lpstr>Apresentação do PowerPoint</vt:lpstr>
      <vt:lpstr>Modelo Iterativo</vt:lpstr>
      <vt:lpstr>Modelo Espiral</vt:lpstr>
      <vt:lpstr>Modelo Espiral</vt:lpstr>
      <vt:lpstr>Problemas deste Modelo</vt:lpstr>
      <vt:lpstr>Modelo Baseado em Componentes</vt:lpstr>
      <vt:lpstr>Modelo Baseado em Componentes</vt:lpstr>
      <vt:lpstr>Modelo de Desenvolvimento Rápido de Aplicações (RAD)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Bruno Rafael de Oliveira Rodrigues</dc:creator>
  <cp:lastModifiedBy>Sandro Laudares</cp:lastModifiedBy>
  <cp:revision>17</cp:revision>
  <dcterms:created xsi:type="dcterms:W3CDTF">2012-02-10T12:13:33Z</dcterms:created>
  <dcterms:modified xsi:type="dcterms:W3CDTF">2020-02-10T23:55:40Z</dcterms:modified>
</cp:coreProperties>
</file>