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9"/>
  </p:notesMasterIdLst>
  <p:handoutMasterIdLst>
    <p:handoutMasterId r:id="rId40"/>
  </p:handoutMasterIdLst>
  <p:sldIdLst>
    <p:sldId id="256" r:id="rId2"/>
    <p:sldId id="452" r:id="rId3"/>
    <p:sldId id="257" r:id="rId4"/>
    <p:sldId id="527" r:id="rId5"/>
    <p:sldId id="530" r:id="rId6"/>
    <p:sldId id="531" r:id="rId7"/>
    <p:sldId id="546" r:id="rId8"/>
    <p:sldId id="529" r:id="rId9"/>
    <p:sldId id="524" r:id="rId10"/>
    <p:sldId id="509" r:id="rId11"/>
    <p:sldId id="511" r:id="rId12"/>
    <p:sldId id="532" r:id="rId13"/>
    <p:sldId id="512" r:id="rId14"/>
    <p:sldId id="533" r:id="rId15"/>
    <p:sldId id="534" r:id="rId16"/>
    <p:sldId id="537" r:id="rId17"/>
    <p:sldId id="536" r:id="rId18"/>
    <p:sldId id="541" r:id="rId19"/>
    <p:sldId id="513" r:id="rId20"/>
    <p:sldId id="535" r:id="rId21"/>
    <p:sldId id="528" r:id="rId22"/>
    <p:sldId id="538" r:id="rId23"/>
    <p:sldId id="539" r:id="rId24"/>
    <p:sldId id="526" r:id="rId25"/>
    <p:sldId id="514" r:id="rId26"/>
    <p:sldId id="543" r:id="rId27"/>
    <p:sldId id="544" r:id="rId28"/>
    <p:sldId id="542" r:id="rId29"/>
    <p:sldId id="540" r:id="rId30"/>
    <p:sldId id="545" r:id="rId31"/>
    <p:sldId id="551" r:id="rId32"/>
    <p:sldId id="515" r:id="rId33"/>
    <p:sldId id="547" r:id="rId34"/>
    <p:sldId id="550" r:id="rId35"/>
    <p:sldId id="548" r:id="rId36"/>
    <p:sldId id="552" r:id="rId37"/>
    <p:sldId id="553" r:id="rId3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5" autoAdjust="0"/>
    <p:restoredTop sz="88493" autoAdjust="0"/>
  </p:normalViewPr>
  <p:slideViewPr>
    <p:cSldViewPr>
      <p:cViewPr varScale="1">
        <p:scale>
          <a:sx n="112" d="100"/>
          <a:sy n="112" d="100"/>
        </p:scale>
        <p:origin x="16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3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26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C0AE5A-9654-48D8-9260-E4E5B9842897}" type="datetimeFigureOut">
              <a:rPr lang="en-US" smtClean="0"/>
              <a:t>3/6/25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596675-4FFE-4F64-AB55-59CF3BC7D5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4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5941131-3BFC-4CC6-B240-DD5B3F3A0FF2}" type="datetimeFigureOut">
              <a:rPr lang="en-US" smtClean="0"/>
              <a:t>3/6/25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35769B-9363-4DD0-8493-07C028EAD7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60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key distinction</a:t>
            </a:r>
            <a:r>
              <a:rPr lang="en-US" baseline="0" dirty="0"/>
              <a:t> here is that consumption depends only on total wealth, while savings depends on the distribution of income over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Consumption smoothing: saving and borrowing allows the agent to choose consumption that is not affected by consumption fluctuations.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Experiment: imagine that y_1 increases and y_2 decreases so that W stays the same. Then consumption stays the same and s_1 therefore increases to save part of the higher income in period 1 for period 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5769B-9363-4DD0-8493-07C028EAD75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10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9DBB3-3265-24B2-6D4C-E18F274C7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39DCEB-E7B0-101C-2ACD-7DB38DEED2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57AA10-15D9-41F1-E130-77A409C60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key distinction</a:t>
            </a:r>
            <a:r>
              <a:rPr lang="en-US" baseline="0" dirty="0"/>
              <a:t> here is that consumption depends only on total wealth, while savings depends on the distribution of income over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Consumption smoothing: saving and borrowing allows the agent to choose consumption that is not affected by consumption fluctuations.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Experiment: imagine that y_1 increases and y_2 decreases so that W stays the same. Then consumption stays the same and s_1 therefore increases to save part of the higher income in period 1 for period 2.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451D3-ECA4-C20F-D1E9-2F3F7B81EC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5769B-9363-4DD0-8493-07C028EAD75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04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Decide whether the original slide in dropped slides isn’t better.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on board that c_1</a:t>
            </a:r>
            <a:r>
              <a:rPr lang="en-US" baseline="0" dirty="0"/>
              <a:t> indeed decreases and c_2 increases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Explain that the magnitude of the wealth effect depends on how large y_2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Explain that the substitution and wealth effects operate in the budget constraint, holding W constant.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5769B-9363-4DD0-8493-07C028EAD75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3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22BAC-9864-7B9B-960E-2280A417C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F966E7-8AB3-9829-A59D-69AA9D57F1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91775D-639C-6BD8-DC9B-CFE7599E0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Decide whether the original slide in dropped slides isn’t better.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on board that c_1</a:t>
            </a:r>
            <a:r>
              <a:rPr lang="en-US" baseline="0" dirty="0"/>
              <a:t> indeed decreases and c_2 increases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Explain that the magnitude of the wealth effect depends on how large y_2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Explain that the substitution and wealth effects operate in the budget constraint, holding W constant.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A69C3-B6CA-1097-867E-CBB2BF0F43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5769B-9363-4DD0-8493-07C028EAD75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4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CF472-52CA-1961-DF97-4FD5A18B9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49C340-DE03-5A9C-0DCD-0BC2C9429A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5E06CA-18E6-555F-AB48-B91C585AC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Decide whether the original slide in dropped slides isn’t better.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on board that c_1</a:t>
            </a:r>
            <a:r>
              <a:rPr lang="en-US" baseline="0" dirty="0"/>
              <a:t> indeed decreases and c_2 increases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Explain that the magnitude of the wealth effect depends on how large y_2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Explain that the substitution and wealth effects operate in the budget constraint, holding W constant.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F5AB0-677A-9201-9541-81EB0F048D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5769B-9363-4DD0-8493-07C028EAD75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6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276600"/>
            <a:ext cx="6858000" cy="15240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086350"/>
            <a:ext cx="6858000" cy="8572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82C50F8-018F-4CEF-A1C0-2A49F1DFF0F3}" type="datetime1">
              <a:rPr lang="en-US" smtClean="0"/>
              <a:t>3/6/25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0935799-1D9E-4510-B317-BE6250590C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124200"/>
            <a:ext cx="7315200" cy="175260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10150"/>
            <a:ext cx="7315200" cy="10096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124200"/>
            <a:ext cx="228600" cy="17526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10150"/>
            <a:ext cx="228600" cy="10096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18F2-3AA9-40BE-AA86-11395C579535}" type="datetime1">
              <a:rPr lang="en-US" smtClean="0"/>
              <a:t>3/6/25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5799-1D9E-4510-B317-BE6250590C0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3C99-1FE9-4837-8ED7-44DC885FFDF9}" type="datetime1">
              <a:rPr lang="en-US" smtClean="0"/>
              <a:t>3/6/25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5799-1D9E-4510-B317-BE6250590C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39840"/>
            <a:ext cx="2289048" cy="365760"/>
          </a:xfrm>
        </p:spPr>
        <p:txBody>
          <a:bodyPr/>
          <a:lstStyle/>
          <a:p>
            <a:fld id="{09BC6BCF-1A42-4D2E-BEC2-755B69D7203C}" type="datetime1">
              <a:rPr lang="en-US" smtClean="0"/>
              <a:t>3/6/25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05600" y="6339840"/>
            <a:ext cx="1981200" cy="36576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[ </a:t>
            </a:r>
            <a:fld id="{20935799-1D9E-4510-B317-BE6250590C04}" type="slidenum">
              <a:rPr lang="en-US" smtClean="0"/>
              <a:pPr/>
              <a:t>‹#›</a:t>
            </a:fld>
            <a:r>
              <a:rPr lang="en-US" dirty="0"/>
              <a:t> ]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07E3C8-18AA-4DB6-B947-6529C485E259}" type="datetime1">
              <a:rPr lang="en-US" smtClean="0"/>
              <a:t>3/6/25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0935799-1D9E-4510-B317-BE6250590C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0268-D8A1-4014-A3C9-7F9B436AF03B}" type="datetime1">
              <a:rPr lang="en-US" smtClean="0"/>
              <a:t>3/6/25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5799-1D9E-4510-B317-BE6250590C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8337-7D1D-4D80-AED0-E918AD94A3A2}" type="datetime1">
              <a:rPr lang="en-US" smtClean="0"/>
              <a:t>3/6/25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5799-1D9E-4510-B317-BE6250590C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FF39-D8D7-437A-80EC-75C59148C536}" type="datetime1">
              <a:rPr lang="en-US" smtClean="0"/>
              <a:t>3/6/25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5799-1D9E-4510-B317-BE6250590C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3F39-D513-49B5-8E80-7D13DB3CA913}" type="datetime1">
              <a:rPr lang="en-US" smtClean="0"/>
              <a:t>3/6/25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5799-1D9E-4510-B317-BE6250590C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A375-A3AE-45BE-95E9-668D2A4764FA}" type="datetime1">
              <a:rPr lang="en-US" smtClean="0"/>
              <a:t>3/6/25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5799-1D9E-4510-B317-BE6250590C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AE9A-08A7-427F-B2B8-C4F6123D96E3}" type="datetime1">
              <a:rPr lang="en-US" smtClean="0"/>
              <a:t>3/6/25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35799-1D9E-4510-B317-BE6250590C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0C922C-39CF-4BCE-BE6A-7618120046DB}" type="datetime1">
              <a:rPr lang="en-US" smtClean="0"/>
              <a:t>3/6/25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r>
              <a:rPr lang="en-US" dirty="0"/>
              <a:t>[ </a:t>
            </a:r>
            <a:fld id="{20935799-1D9E-4510-B317-BE6250590C04}" type="slidenum">
              <a:rPr lang="en-US" smtClean="0"/>
              <a:pPr algn="r"/>
              <a:t>‹#›</a:t>
            </a:fld>
            <a:r>
              <a:rPr lang="en-US" dirty="0"/>
              <a:t> ]</a:t>
            </a: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Intermediate Macroeconomics</a:t>
            </a:r>
            <a:br>
              <a:rPr lang="en-US" sz="1600" dirty="0"/>
            </a:br>
            <a:br>
              <a:rPr lang="cs-CZ" sz="100" dirty="0"/>
            </a:br>
            <a:br>
              <a:rPr lang="cs-CZ" sz="100" dirty="0"/>
            </a:br>
            <a:br>
              <a:rPr lang="cs-CZ" sz="100" dirty="0"/>
            </a:br>
            <a:br>
              <a:rPr lang="cs-CZ" sz="100" dirty="0"/>
            </a:br>
            <a:br>
              <a:rPr lang="cs-CZ" sz="100" dirty="0"/>
            </a:br>
            <a:br>
              <a:rPr lang="cs-CZ" sz="100" dirty="0"/>
            </a:br>
            <a:br>
              <a:rPr lang="cs-CZ" sz="100" dirty="0"/>
            </a:br>
            <a:br>
              <a:rPr lang="cs-CZ" sz="100" dirty="0"/>
            </a:br>
            <a:br>
              <a:rPr lang="cs-CZ" sz="100" dirty="0"/>
            </a:br>
            <a:br>
              <a:rPr lang="cs-CZ" sz="100" dirty="0"/>
            </a:br>
            <a:r>
              <a:rPr lang="en-US" sz="1600" dirty="0"/>
              <a:t>Axelle </a:t>
            </a:r>
            <a:r>
              <a:rPr lang="en-US" sz="1600" dirty="0" err="1"/>
              <a:t>Ferriere</a:t>
            </a:r>
            <a:r>
              <a:rPr lang="en-US" sz="1600" dirty="0"/>
              <a:t>, Sciences Po, Spring 2025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6</a:t>
            </a:r>
          </a:p>
          <a:p>
            <a:r>
              <a:rPr lang="en-US" b="1"/>
              <a:t>Consumption and Savings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740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Neoclassical consumption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Basic ingredients</a:t>
                </a:r>
              </a:p>
              <a:p>
                <a:pPr lvl="1"/>
                <a:r>
                  <a:rPr lang="en-US" dirty="0"/>
                  <a:t>Dynamic model: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=0,1,2,…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Households receive income over time: exogenous</a:t>
                </a:r>
              </a:p>
              <a:p>
                <a:pPr lvl="1"/>
                <a:r>
                  <a:rPr lang="en-US" dirty="0"/>
                  <a:t>Can borrow or save at a given interest rate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Maximize utility from consumption …</a:t>
                </a:r>
              </a:p>
              <a:p>
                <a:pPr lvl="1"/>
                <a:r>
                  <a:rPr lang="en-US" dirty="0"/>
                  <a:t>… subject to a budget constraint.</a:t>
                </a:r>
              </a:p>
              <a:p>
                <a:r>
                  <a:rPr lang="en-US" dirty="0"/>
                  <a:t>Can be extended to think of taxes, endogenous income with labor supply decisions, etc.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72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10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3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of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Two periods: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=0,1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These periods can </a:t>
                </a:r>
                <a:r>
                  <a:rPr lang="en-US" dirty="0">
                    <a:solidFill>
                      <a:srgbClr val="B83232"/>
                    </a:solidFill>
                  </a:rPr>
                  <a:t>alternatively</a:t>
                </a:r>
                <a:r>
                  <a:rPr lang="en-US" dirty="0"/>
                  <a:t> symbolize two years; young vs old age; two different phases of the business cycle; short run vs long run; … .</a:t>
                </a:r>
              </a:p>
              <a:p>
                <a:r>
                  <a:rPr lang="en-US" dirty="0"/>
                  <a:t>Budget constraints</a:t>
                </a:r>
              </a:p>
              <a:p>
                <a:pPr lvl="1"/>
                <a:r>
                  <a:rPr lang="en-US" dirty="0"/>
                  <a:t>Period 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B83232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B83232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B8323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B83232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B83232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plus initial financial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B83232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spent on consumption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saving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B83232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Period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B83232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B83232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Saving including interest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plus income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spent on consumption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can be positive (saving) or negative (borrowing) – assume no </a:t>
                </a:r>
                <a:r>
                  <a:rPr lang="en-US" dirty="0">
                    <a:solidFill>
                      <a:srgbClr val="B83232"/>
                    </a:solidFill>
                  </a:rPr>
                  <a:t>borrowing constraints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72" t="-1222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11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1D59B-C83A-E6D5-56CB-A82634B01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0CDE-49FF-B9B3-6160-2F9C743F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of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EB92D-563C-F146-BA22-E1DC053184C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Household maximizes utility of consumption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B83232"/>
                                  </a:solidFill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B8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B83232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B8323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B83232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B8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B83232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B8323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B8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B83232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B8323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B8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B83232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B8323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i="1" dirty="0">
                  <a:solidFill>
                    <a:srgbClr val="B83232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is an increasing and concave function</a:t>
                </a:r>
              </a:p>
              <a:p>
                <a:pPr lvl="1"/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B83232"/>
                            </a:solidFill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fr-FR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i="1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Why increasing? Why concave?</a:t>
                </a:r>
              </a:p>
              <a:p>
                <a:pPr lvl="1"/>
                <a:r>
                  <a:rPr lang="en-US" dirty="0"/>
                  <a:t>Typical example: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B83232"/>
                        </a:solidFill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b="0" i="0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i="1" dirty="0">
                  <a:solidFill>
                    <a:srgbClr val="B83232"/>
                  </a:solidFill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/>
                  <a:t> is the time preference coefficient</a:t>
                </a:r>
              </a:p>
              <a:p>
                <a:pPr lvl="1"/>
                <a:r>
                  <a:rPr lang="en-US" dirty="0"/>
                  <a:t>Should it be smaller or larger than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/>
                      </a:rPr>
                      <m:t>1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EB92D-563C-F146-BA22-E1DC05318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72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72838-CAD1-5399-31BE-8046FC1B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12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9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Intertemporal</a:t>
            </a:r>
            <a:r>
              <a:rPr lang="en-US" dirty="0"/>
              <a:t> budget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066800"/>
                <a:ext cx="8305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from the period 1 budget constraint</a:t>
                </a:r>
              </a:p>
              <a:p>
                <a:pPr lvl="1"/>
                <a:r>
                  <a:rPr lang="en-US" dirty="0"/>
                  <a:t>Substitute into the period 1 budget constraint.</a:t>
                </a:r>
              </a:p>
              <a:p>
                <a:r>
                  <a:rPr lang="en-US" dirty="0" err="1">
                    <a:solidFill>
                      <a:srgbClr val="B83232"/>
                    </a:solidFill>
                  </a:rPr>
                  <a:t>Intertemporal</a:t>
                </a:r>
                <a:r>
                  <a:rPr lang="en-US" dirty="0">
                    <a:solidFill>
                      <a:srgbClr val="B83232"/>
                    </a:solidFill>
                  </a:rPr>
                  <a:t> budget constraint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B83232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B83232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fr-FR" b="0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i="1">
                          <a:solidFill>
                            <a:srgbClr val="B8323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B83232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B83232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B83232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fr-FR" b="0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B83232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The right-hand side is total wealth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B83232"/>
                        </a:solidFill>
                        <a:latin typeface="Cambria Math"/>
                      </a:rPr>
                      <m:t>𝑊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financial wealth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B83232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/>
                  <a:t> - </a:t>
                </a:r>
                <a:r>
                  <a:rPr lang="en-US" dirty="0">
                    <a:solidFill>
                      <a:srgbClr val="C00000"/>
                    </a:solidFill>
                  </a:rPr>
                  <a:t>present discounted value of income </a:t>
                </a:r>
                <a:r>
                  <a:rPr lang="en-US" dirty="0"/>
                  <a:t>= human wealth </a:t>
                </a:r>
              </a:p>
              <a:p>
                <a:r>
                  <a:rPr lang="en-US" dirty="0"/>
                  <a:t>The left-hand side is the </a:t>
                </a:r>
                <a:r>
                  <a:rPr lang="en-US" dirty="0">
                    <a:solidFill>
                      <a:srgbClr val="C00000"/>
                    </a:solidFill>
                  </a:rPr>
                  <a:t>present discounted value of consumption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066800"/>
                <a:ext cx="8305800" cy="5181600"/>
              </a:xfrm>
              <a:blipFill>
                <a:blip r:embed="rId2"/>
                <a:stretch>
                  <a:fillRect l="-763" t="-1222" r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13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4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F60C9-392C-5851-435B-C9D5B01A5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F7C0-3923-3D5D-B82B-71BB92BE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Intertemporal</a:t>
            </a:r>
            <a:r>
              <a:rPr lang="en-US" dirty="0"/>
              <a:t> budget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1A356-33C2-829F-0B65-7503AC2E558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066800"/>
                <a:ext cx="8305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B83232"/>
                    </a:solidFill>
                  </a:rPr>
                  <a:t>Intertemporal budget constraint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B83232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B83232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fr-FR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i="1">
                          <a:solidFill>
                            <a:srgbClr val="B8323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B83232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B83232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B83232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fr-FR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B83232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Does the timing of income matter for consumption? </a:t>
                </a:r>
              </a:p>
              <a:p>
                <a:pPr lvl="1"/>
                <a:r>
                  <a:rPr lang="en-US" dirty="0"/>
                  <a:t>All that matters is the </a:t>
                </a:r>
                <a:r>
                  <a:rPr lang="en-US" dirty="0">
                    <a:solidFill>
                      <a:srgbClr val="C00000"/>
                    </a:solidFill>
                  </a:rPr>
                  <a:t>present discounted value of income</a:t>
                </a:r>
              </a:p>
              <a:p>
                <a:pPr lvl="1"/>
                <a:r>
                  <a:rPr lang="en-US" dirty="0"/>
                  <a:t>Not whether the income is received in period 0 or 1</a:t>
                </a:r>
              </a:p>
              <a:p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What’s the crucial assumption for this result?</a:t>
                </a:r>
              </a:p>
              <a:p>
                <a:pPr lvl="1"/>
                <a:r>
                  <a:rPr lang="en-US" dirty="0"/>
                  <a:t>Household can </a:t>
                </a:r>
                <a:r>
                  <a:rPr lang="en-US" dirty="0">
                    <a:solidFill>
                      <a:srgbClr val="B83232"/>
                    </a:solidFill>
                  </a:rPr>
                  <a:t>freely borrow and lend </a:t>
                </a:r>
                <a:r>
                  <a:rPr lang="en-US" dirty="0"/>
                  <a:t>at interest rate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1A356-33C2-829F-0B65-7503AC2E5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066800"/>
                <a:ext cx="8305800" cy="5181600"/>
              </a:xfrm>
              <a:blipFill>
                <a:blip r:embed="rId2"/>
                <a:stretch>
                  <a:fillRect l="-763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13580-6D0C-157A-D6A0-460BA33C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14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9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0F913-67BD-DFD5-3275-60C4B6BFA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FE4C-27AC-F724-8959-08E391D1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0A947-51B6-B825-2260-7F3CEFDCB9A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066800"/>
                <a:ext cx="8305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Household </a:t>
                </a:r>
                <a:r>
                  <a:rPr lang="fr-FR" dirty="0" err="1">
                    <a:solidFill>
                      <a:schemeClr val="tx2"/>
                    </a:solidFill>
                  </a:rPr>
                  <a:t>choose</a:t>
                </a:r>
                <a:r>
                  <a:rPr lang="fr-FR" dirty="0">
                    <a:solidFill>
                      <a:schemeClr val="tx2"/>
                    </a:solidFill>
                  </a:rPr>
                  <a:t> </a:t>
                </a:r>
                <a:r>
                  <a:rPr lang="fr-FR" dirty="0" err="1">
                    <a:solidFill>
                      <a:schemeClr val="tx2"/>
                    </a:solidFill>
                  </a:rPr>
                  <a:t>consumption</a:t>
                </a:r>
                <a:r>
                  <a:rPr lang="fr-FR" dirty="0">
                    <a:solidFill>
                      <a:schemeClr val="tx2"/>
                    </a:solidFill>
                  </a:rPr>
                  <a:t> </a:t>
                </a:r>
                <a:r>
                  <a:rPr lang="fr-FR" dirty="0" err="1">
                    <a:solidFill>
                      <a:schemeClr val="tx2"/>
                    </a:solidFill>
                  </a:rPr>
                  <a:t>under</a:t>
                </a:r>
                <a:r>
                  <a:rPr lang="fr-FR" dirty="0">
                    <a:solidFill>
                      <a:schemeClr val="tx2"/>
                    </a:solidFill>
                  </a:rPr>
                  <a:t> </a:t>
                </a:r>
                <a:r>
                  <a:rPr lang="fr-FR" dirty="0" err="1">
                    <a:solidFill>
                      <a:schemeClr val="tx2"/>
                    </a:solidFill>
                  </a:rPr>
                  <a:t>constraints</a:t>
                </a:r>
                <a:endParaRPr lang="fr-FR" dirty="0">
                  <a:solidFill>
                    <a:schemeClr val="tx2"/>
                  </a:solidFill>
                </a:endParaRPr>
              </a:p>
              <a:p>
                <a:r>
                  <a:rPr lang="fr-FR" dirty="0" err="1">
                    <a:solidFill>
                      <a:schemeClr val="tx2"/>
                    </a:solidFill>
                  </a:rPr>
                  <a:t>Maximization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B83232"/>
                                  </a:solidFill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B8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B83232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B8323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B83232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B8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B83232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B8323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B8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B83232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B8323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B8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B83232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solidFill>
                                        <a:srgbClr val="B8323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fr-FR" dirty="0" err="1">
                    <a:solidFill>
                      <a:schemeClr val="tx2"/>
                    </a:solidFill>
                  </a:rPr>
                  <a:t>Constraint</a:t>
                </a:r>
                <a:r>
                  <a:rPr lang="fr-FR" dirty="0">
                    <a:solidFill>
                      <a:schemeClr val="tx2"/>
                    </a:solidFill>
                  </a:rPr>
                  <a:t> </a:t>
                </a:r>
                <a:endParaRPr lang="fr-FR" i="1" dirty="0">
                  <a:solidFill>
                    <a:srgbClr val="B83232"/>
                  </a:solidFill>
                  <a:latin typeface="Cambria Math" panose="020405030504060302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B83232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B83232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fr-FR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i="1">
                          <a:solidFill>
                            <a:srgbClr val="B8323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B83232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B83232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B83232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1+</m:t>
                          </m:r>
                          <m:r>
                            <a:rPr lang="fr-FR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fr-FR" dirty="0"/>
              </a:p>
              <a:p>
                <a:r>
                  <a:rPr lang="fr-FR" dirty="0"/>
                  <a:t>How to </a:t>
                </a:r>
                <a:r>
                  <a:rPr lang="fr-FR" dirty="0" err="1"/>
                  <a:t>find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 First-order conditions.</a:t>
                </a:r>
              </a:p>
              <a:p>
                <a:pPr lvl="1"/>
                <a:r>
                  <a:rPr lang="en-US" dirty="0"/>
                  <a:t>Brut force with two periods only</a:t>
                </a:r>
              </a:p>
              <a:p>
                <a:pPr lvl="1"/>
                <a:r>
                  <a:rPr lang="en-US" dirty="0" err="1"/>
                  <a:t>Lagrangian</a:t>
                </a:r>
                <a:r>
                  <a:rPr lang="en-US" dirty="0"/>
                  <a:t> and first-order conditions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periods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0A947-51B6-B825-2260-7F3CEFDCB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066800"/>
                <a:ext cx="8305800" cy="5181600"/>
              </a:xfrm>
              <a:blipFill>
                <a:blip r:embed="rId2"/>
                <a:stretch>
                  <a:fillRect l="-763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FD9BD-4D57-0497-A45F-38F81734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15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65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C45D3-DEAD-8F08-0E88-55B3A66CF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FB8E-F136-694C-ED47-79AB1199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optimization: two periods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336D7-2239-3331-9D07-1EE89351736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066800"/>
                <a:ext cx="8305800" cy="5181600"/>
              </a:xfrm>
            </p:spPr>
            <p:txBody>
              <a:bodyPr>
                <a:normAutofit/>
              </a:bodyPr>
              <a:lstStyle/>
              <a:p>
                <a:r>
                  <a:rPr lang="fr-FR" dirty="0" err="1">
                    <a:solidFill>
                      <a:schemeClr val="tx2"/>
                    </a:solidFill>
                  </a:rPr>
                  <a:t>Two</a:t>
                </a:r>
                <a:r>
                  <a:rPr lang="fr-FR" dirty="0">
                    <a:solidFill>
                      <a:schemeClr val="tx2"/>
                    </a:solidFill>
                  </a:rPr>
                  <a:t> </a:t>
                </a:r>
                <a:r>
                  <a:rPr lang="fr-FR" dirty="0" err="1">
                    <a:solidFill>
                      <a:schemeClr val="tx2"/>
                    </a:solidFill>
                  </a:rPr>
                  <a:t>periods</a:t>
                </a:r>
                <a:r>
                  <a:rPr lang="fr-FR" dirty="0">
                    <a:solidFill>
                      <a:schemeClr val="tx2"/>
                    </a:solidFill>
                  </a:rPr>
                  <a:t>: use the budget </a:t>
                </a:r>
                <a:r>
                  <a:rPr lang="fr-FR" dirty="0" err="1">
                    <a:solidFill>
                      <a:schemeClr val="tx2"/>
                    </a:solidFill>
                  </a:rPr>
                  <a:t>constraint</a:t>
                </a:r>
                <a:r>
                  <a:rPr lang="fr-FR" dirty="0">
                    <a:solidFill>
                      <a:schemeClr val="tx2"/>
                    </a:solidFill>
                  </a:rPr>
                  <a:t> to </a:t>
                </a:r>
                <a:r>
                  <a:rPr lang="fr-FR" dirty="0" err="1">
                    <a:solidFill>
                      <a:schemeClr val="tx2"/>
                    </a:solidFill>
                  </a:rPr>
                  <a:t>get</a:t>
                </a:r>
                <a:r>
                  <a:rPr lang="fr-FR" dirty="0">
                    <a:solidFill>
                      <a:schemeClr val="tx2"/>
                    </a:solidFill>
                  </a:rPr>
                  <a:t> </a:t>
                </a:r>
                <a:r>
                  <a:rPr lang="fr-FR" dirty="0" err="1">
                    <a:solidFill>
                      <a:schemeClr val="tx2"/>
                    </a:solidFill>
                  </a:rPr>
                  <a:t>rid</a:t>
                </a:r>
                <a:r>
                  <a:rPr lang="fr-FR" dirty="0">
                    <a:solidFill>
                      <a:schemeClr val="tx2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2"/>
                    </a:solidFill>
                  </a:rPr>
                  <a:t> and </a:t>
                </a:r>
                <a:r>
                  <a:rPr lang="fr-FR" dirty="0" err="1">
                    <a:solidFill>
                      <a:schemeClr val="tx2"/>
                    </a:solidFill>
                  </a:rPr>
                  <a:t>maximize</a:t>
                </a:r>
                <a:r>
                  <a:rPr lang="fr-FR" dirty="0">
                    <a:solidFill>
                      <a:schemeClr val="tx2"/>
                    </a:solidFill>
                  </a:rPr>
                  <a:t> the </a:t>
                </a:r>
                <a:r>
                  <a:rPr lang="fr-FR" dirty="0" err="1">
                    <a:solidFill>
                      <a:schemeClr val="tx2"/>
                    </a:solidFill>
                  </a:rPr>
                  <a:t>following</a:t>
                </a:r>
                <a:r>
                  <a:rPr lang="fr-FR" dirty="0">
                    <a:solidFill>
                      <a:schemeClr val="tx2"/>
                    </a:solidFill>
                  </a:rPr>
                  <a:t> expression</a:t>
                </a:r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solidFill>
                            <a:srgbClr val="B8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fr-FR" sz="2800" b="0" i="1" smtClean="0">
                          <a:solidFill>
                            <a:srgbClr val="B8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rgbClr val="B83232"/>
                          </a:solidFill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B83232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sz="2800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fr-FR" sz="2800" b="0" i="1" smtClean="0">
                          <a:solidFill>
                            <a:srgbClr val="B8323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rgbClr val="B83232"/>
                          </a:solidFill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sz="2800" i="1">
                          <a:solidFill>
                            <a:srgbClr val="B83232"/>
                          </a:solidFill>
                          <a:latin typeface="Cambria Math"/>
                        </a:rPr>
                        <m:t>𝑢</m:t>
                      </m:r>
                      <m:r>
                        <a:rPr lang="fr-FR" sz="2800" i="1">
                          <a:solidFill>
                            <a:srgbClr val="B8323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fr-FR" sz="2800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sz="2800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d>
                        <m:dPr>
                          <m:ctrlPr>
                            <a:rPr lang="fr-FR" sz="2800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2800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2800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sz="2800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fr-FR" sz="2800" b="0" i="1" smtClean="0">
                          <a:solidFill>
                            <a:srgbClr val="B8323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2"/>
                  </a:solidFill>
                </a:endParaRPr>
              </a:p>
              <a:p>
                <a:pPr lvl="1"/>
                <a:endParaRPr lang="fr-FR" dirty="0">
                  <a:solidFill>
                    <a:schemeClr val="tx2"/>
                  </a:solidFill>
                </a:endParaRPr>
              </a:p>
              <a:p>
                <a:r>
                  <a:rPr lang="fr-FR" dirty="0" err="1">
                    <a:solidFill>
                      <a:schemeClr val="tx2"/>
                    </a:solidFill>
                  </a:rPr>
                  <a:t>Larger</a:t>
                </a:r>
                <a:r>
                  <a:rPr lang="fr-FR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sz="2400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2"/>
                    </a:solidFill>
                  </a:rPr>
                  <a:t> </a:t>
                </a:r>
                <a:r>
                  <a:rPr lang="fr-FR" dirty="0" err="1">
                    <a:solidFill>
                      <a:schemeClr val="tx2"/>
                    </a:solidFill>
                  </a:rPr>
                  <a:t>is</a:t>
                </a:r>
                <a:r>
                  <a:rPr lang="fr-FR" dirty="0">
                    <a:solidFill>
                      <a:schemeClr val="tx2"/>
                    </a:solidFill>
                  </a:rPr>
                  <a:t> good for </a:t>
                </a:r>
                <a:r>
                  <a:rPr lang="fr-FR" dirty="0" err="1">
                    <a:solidFill>
                      <a:schemeClr val="tx2"/>
                    </a:solidFill>
                  </a:rPr>
                  <a:t>today</a:t>
                </a:r>
                <a:r>
                  <a:rPr lang="fr-FR" dirty="0">
                    <a:solidFill>
                      <a:schemeClr val="tx2"/>
                    </a:solidFill>
                  </a:rPr>
                  <a:t> but </a:t>
                </a:r>
                <a:r>
                  <a:rPr lang="fr-FR" dirty="0" err="1">
                    <a:solidFill>
                      <a:schemeClr val="tx2"/>
                    </a:solidFill>
                  </a:rPr>
                  <a:t>bad</a:t>
                </a:r>
                <a:r>
                  <a:rPr lang="fr-FR" dirty="0">
                    <a:solidFill>
                      <a:schemeClr val="tx2"/>
                    </a:solidFill>
                  </a:rPr>
                  <a:t> for </a:t>
                </a:r>
                <a:r>
                  <a:rPr lang="fr-FR" dirty="0" err="1">
                    <a:solidFill>
                      <a:schemeClr val="tx2"/>
                    </a:solidFill>
                  </a:rPr>
                  <a:t>tomorrow</a:t>
                </a:r>
                <a:endParaRPr lang="fr-FR" dirty="0">
                  <a:solidFill>
                    <a:schemeClr val="tx2"/>
                  </a:solidFill>
                </a:endParaRPr>
              </a:p>
              <a:p>
                <a:r>
                  <a:rPr lang="fr-FR" dirty="0" err="1">
                    <a:solidFill>
                      <a:schemeClr val="tx2"/>
                    </a:solidFill>
                  </a:rPr>
                  <a:t>Derivative</a:t>
                </a:r>
                <a:r>
                  <a:rPr lang="fr-FR" dirty="0">
                    <a:solidFill>
                      <a:schemeClr val="tx2"/>
                    </a:solidFill>
                  </a:rPr>
                  <a:t> </a:t>
                </a:r>
                <a:r>
                  <a:rPr lang="fr-FR" dirty="0" err="1">
                    <a:solidFill>
                      <a:schemeClr val="tx2"/>
                    </a:solidFill>
                  </a:rPr>
                  <a:t>w.r.t</a:t>
                </a:r>
                <a:r>
                  <a:rPr lang="fr-FR" dirty="0">
                    <a:solidFill>
                      <a:schemeClr val="tx2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i="1" dirty="0">
                    <a:solidFill>
                      <a:srgbClr val="B8323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fr-FR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to </a:t>
                </a:r>
                <a:r>
                  <a:rPr lang="fr-FR" dirty="0" err="1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obtain</a:t>
                </a:r>
                <a:r>
                  <a:rPr lang="fr-FR" i="1" dirty="0">
                    <a:solidFill>
                      <a:srgbClr val="B83232"/>
                    </a:solidFill>
                    <a:latin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b="0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solidFill>
                            <a:srgbClr val="B8323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B83232"/>
                          </a:solidFill>
                          <a:latin typeface="Cambria Math"/>
                          <a:ea typeface="Cambria Math"/>
                        </a:rPr>
                        <m:t>𝛽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1+</m:t>
                          </m:r>
                          <m:r>
                            <a:rPr lang="fr-FR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e>
                      </m:d>
                      <m:sSup>
                        <m:sSupPr>
                          <m:ctrlPr>
                            <a:rPr lang="fr-FR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fr-FR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fr-FR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d>
                            <m:dPr>
                              <m:ctrlPr>
                                <a:rPr lang="fr-FR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fr-FR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B8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B83232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B83232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FR" i="1">
                          <a:solidFill>
                            <a:srgbClr val="B8323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  <a:p>
                <a:endParaRPr lang="en-US" dirty="0"/>
              </a:p>
              <a:p>
                <a:r>
                  <a:rPr lang="en-US" dirty="0"/>
                  <a:t>First-order equation leads to the Euler equation: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B83232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rgbClr val="B83232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B83232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B83232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B83232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fr-FR" b="1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𝒓</m:t>
                          </m:r>
                        </m:e>
                      </m:d>
                      <m:sSup>
                        <m:sSupPr>
                          <m:ctrlPr>
                            <a:rPr lang="en-US" b="1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B83232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336D7-2239-3331-9D07-1EE8935173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066800"/>
                <a:ext cx="8305800" cy="5181600"/>
              </a:xfrm>
              <a:blipFill>
                <a:blip r:embed="rId2"/>
                <a:stretch>
                  <a:fillRect l="-763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892C3-759F-48DF-36CC-42DA9BCE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16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0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98462-3CD7-D94A-B82B-0EA998E2F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095E-12A2-5942-CCF5-C74D2829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with two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DCE3-99EC-82E1-92BE-99F2DFE3B3F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305800" cy="518160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2"/>
                </a:solidFill>
              </a:rPr>
              <a:t>Why</a:t>
            </a:r>
            <a:r>
              <a:rPr lang="fr-FR" dirty="0">
                <a:solidFill>
                  <a:schemeClr val="tx2"/>
                </a:solidFill>
              </a:rPr>
              <a:t> first-</a:t>
            </a:r>
            <a:r>
              <a:rPr lang="fr-FR" dirty="0" err="1">
                <a:solidFill>
                  <a:schemeClr val="tx2"/>
                </a:solidFill>
              </a:rPr>
              <a:t>order</a:t>
            </a:r>
            <a:r>
              <a:rPr lang="fr-FR" dirty="0">
                <a:solidFill>
                  <a:schemeClr val="tx2"/>
                </a:solidFill>
              </a:rPr>
              <a:t> conditions?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8B11E-9DD5-5012-AAB3-DD24F0D8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17</a:t>
            </a:fld>
            <a:r>
              <a:rPr lang="en-US"/>
              <a:t> ]</a:t>
            </a:r>
            <a:endParaRPr lang="en-US" dirty="0"/>
          </a:p>
        </p:txBody>
      </p:sp>
      <p:pic>
        <p:nvPicPr>
          <p:cNvPr id="6" name="Picture 5" descr="A graph with a blue line&#10;&#10;AI-generated content may be incorrect.">
            <a:extLst>
              <a:ext uri="{FF2B5EF4-FFF2-40B4-BE49-F238E27FC236}">
                <a16:creationId xmlns:a16="http://schemas.microsoft.com/office/drawing/2014/main" id="{473830A6-5C31-8030-1FBE-C40B13298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63145"/>
            <a:ext cx="7772400" cy="463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7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31DA4-DC83-74C0-F0BE-D6BFEBB53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0213-0F67-2BBA-D6C4-46D1F762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optimization: </a:t>
            </a:r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E2B11-3DDF-7885-FDCB-293419006A0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066800"/>
                <a:ext cx="8305800" cy="5181600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Lagrangian: </a:t>
                </a:r>
              </a:p>
              <a:p>
                <a:pPr lvl="1"/>
                <a:r>
                  <a:rPr lang="fr-FR" dirty="0"/>
                  <a:t>Attach multiplier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to the </a:t>
                </a:r>
                <a:r>
                  <a:rPr lang="en-US" dirty="0" err="1"/>
                  <a:t>intermporal</a:t>
                </a:r>
                <a:r>
                  <a:rPr lang="en-US" dirty="0"/>
                  <a:t> budget constraint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rgbClr val="B8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fr-FR" b="0" i="1" smtClean="0">
                          <a:solidFill>
                            <a:srgbClr val="B8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B83232"/>
                          </a:solidFill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B83232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solidFill>
                            <a:srgbClr val="B8323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B83232"/>
                          </a:solidFill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i="1">
                          <a:solidFill>
                            <a:srgbClr val="B83232"/>
                          </a:solidFill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solidFill>
                            <a:srgbClr val="B8323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rgbClr val="B8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fr-FR" b="0" i="1" smtClean="0">
                          <a:solidFill>
                            <a:srgbClr val="B8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fr-FR" b="0" i="1" smtClean="0">
                          <a:solidFill>
                            <a:srgbClr val="B8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fr-FR" b="0" i="1" smtClean="0">
                          <a:solidFill>
                            <a:srgbClr val="B8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B8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fr-FR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fr-FR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  <m:r>
                        <a:rPr lang="fr-FR" b="0" i="1" smtClean="0">
                          <a:solidFill>
                            <a:srgbClr val="B83232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fr-FR" dirty="0">
                    <a:solidFill>
                      <a:srgbClr val="B83232"/>
                    </a:solidFill>
                    <a:ea typeface="Cambria Math" panose="02040503050406030204" pitchFamily="18" charset="0"/>
                  </a:rPr>
                  <a:t>     	</a:t>
                </a:r>
                <a:r>
                  <a:rPr lang="fr-FR" b="0" dirty="0" err="1">
                    <a:ea typeface="Cambria Math" panose="02040503050406030204" pitchFamily="18" charset="0"/>
                  </a:rPr>
                  <a:t>with</a:t>
                </a:r>
                <a:r>
                  <a:rPr lang="fr-FR" b="0" dirty="0">
                    <a:solidFill>
                      <a:srgbClr val="B8323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(as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fr-FR" b="0" i="0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b="0" i="0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Take derivatives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 and </a:t>
                </a:r>
                <a:r>
                  <a:rPr lang="fr-FR" dirty="0" err="1"/>
                  <a:t>obtain</a:t>
                </a:r>
                <a:r>
                  <a:rPr lang="fr-FR" dirty="0"/>
                  <a:t> the </a:t>
                </a:r>
                <a:r>
                  <a:rPr lang="fr-FR" dirty="0" err="1"/>
                  <a:t>same</a:t>
                </a:r>
                <a:r>
                  <a:rPr lang="fr-FR" dirty="0"/>
                  <a:t> </a:t>
                </a:r>
                <a:r>
                  <a:rPr lang="fr-FR" dirty="0" err="1"/>
                  <a:t>result</a:t>
                </a:r>
                <a:r>
                  <a:rPr lang="fr-FR" dirty="0"/>
                  <a:t> </a:t>
                </a:r>
              </a:p>
              <a:p>
                <a:pPr lvl="2"/>
                <a:r>
                  <a:rPr lang="fr-FR" dirty="0"/>
                  <a:t>(in class)</a:t>
                </a:r>
              </a:p>
              <a:p>
                <a:pPr lvl="1"/>
                <a:endParaRPr lang="fr-FR" dirty="0"/>
              </a:p>
              <a:p>
                <a:r>
                  <a:rPr lang="fr-FR" dirty="0" err="1"/>
                  <a:t>Advantage</a:t>
                </a:r>
                <a:r>
                  <a:rPr lang="fr-FR" dirty="0"/>
                  <a:t>: can </a:t>
                </a:r>
                <a:r>
                  <a:rPr lang="fr-FR" dirty="0" err="1"/>
                  <a:t>be</a:t>
                </a:r>
                <a:r>
                  <a:rPr lang="fr-FR" dirty="0"/>
                  <a:t> </a:t>
                </a:r>
                <a:r>
                  <a:rPr lang="fr-FR" dirty="0" err="1"/>
                  <a:t>used</a:t>
                </a:r>
                <a:r>
                  <a:rPr lang="fr-FR" dirty="0"/>
                  <a:t> for </a:t>
                </a:r>
                <a:r>
                  <a:rPr lang="fr-FR" dirty="0" err="1"/>
                  <a:t>any</a:t>
                </a:r>
                <a:r>
                  <a:rPr lang="fr-FR" dirty="0"/>
                  <a:t> </a:t>
                </a:r>
                <a:r>
                  <a:rPr lang="fr-FR" dirty="0" err="1"/>
                  <a:t>number</a:t>
                </a:r>
                <a:r>
                  <a:rPr lang="fr-FR" dirty="0"/>
                  <a:t> of </a:t>
                </a:r>
                <a:r>
                  <a:rPr lang="fr-FR" dirty="0" err="1"/>
                  <a:t>periods</a:t>
                </a:r>
                <a:endParaRPr lang="fr-FR" dirty="0"/>
              </a:p>
              <a:p>
                <a:pPr marL="274320" lvl="1" indent="0">
                  <a:buNone/>
                </a:pPr>
                <a:endParaRPr lang="fr-FR" dirty="0"/>
              </a:p>
              <a:p>
                <a:r>
                  <a:rPr lang="en-US" dirty="0"/>
                  <a:t>First-order equation leads to the Euler equation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B83232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rgbClr val="B83232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B83232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B83232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B83232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fr-FR" b="1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𝒓</m:t>
                          </m:r>
                        </m:e>
                      </m:d>
                      <m:sSup>
                        <m:sSupPr>
                          <m:ctrlPr>
                            <a:rPr lang="en-US" b="1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B83232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E2B11-3DDF-7885-FDCB-293419006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066800"/>
                <a:ext cx="8305800" cy="5181600"/>
              </a:xfrm>
              <a:blipFill>
                <a:blip r:embed="rId2"/>
                <a:stretch>
                  <a:fillRect l="-763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C633B-5A2A-4F5D-EBD6-E06DB20E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18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2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Euler equation to equate marginal benefit and marginal cost of postponing consumption from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i="1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B83232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b="1" i="1">
                          <a:solidFill>
                            <a:srgbClr val="B83232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B83232"/>
                          </a:solidFill>
                          <a:latin typeface="Cambria Math"/>
                          <a:ea typeface="Cambria Math"/>
                        </a:rPr>
                        <m:t>𝜷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B83232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B83232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fr-FR" b="1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𝒓</m:t>
                          </m:r>
                        </m:e>
                      </m:d>
                      <m:sSup>
                        <m:sSupPr>
                          <m:ctrlPr>
                            <a:rPr lang="en-US" b="1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B83232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fr-FR" b="1" i="1" smtClean="0">
                                  <a:solidFill>
                                    <a:srgbClr val="B8323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  <a:p>
                <a:r>
                  <a:rPr lang="en-US" dirty="0"/>
                  <a:t>For logarithmic utility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B83232"/>
                            </a:solidFill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</m:func>
                  </m:oMath>
                </a14:m>
                <a:r>
                  <a:rPr lang="en-US" dirty="0"/>
                  <a:t>, we obtain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B83232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B83232"/>
                          </a:solidFill>
                          <a:latin typeface="Cambria Math"/>
                          <a:ea typeface="Cambria Math"/>
                        </a:rPr>
                        <m:t>𝛽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  <a:ea typeface="Cambria Math"/>
                            </a:rPr>
                            <m:t>1+</m:t>
                          </m:r>
                          <m:r>
                            <a:rPr lang="fr-FR" b="0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B83232"/>
                  </a:solidFill>
                  <a:ea typeface="Cambria Math"/>
                </a:endParaRPr>
              </a:p>
              <a:p>
                <a:endParaRPr lang="fr-FR" dirty="0">
                  <a:solidFill>
                    <a:srgbClr val="B83232"/>
                  </a:solidFill>
                  <a:ea typeface="Cambria Math"/>
                </a:endParaRPr>
              </a:p>
              <a:p>
                <a:r>
                  <a:rPr lang="fr-FR" dirty="0" err="1">
                    <a:solidFill>
                      <a:srgbClr val="B83232"/>
                    </a:solidFill>
                    <a:ea typeface="Cambria Math"/>
                  </a:rPr>
                  <a:t>Consumption</a:t>
                </a:r>
                <a:r>
                  <a:rPr lang="fr-FR" dirty="0">
                    <a:solidFill>
                      <a:srgbClr val="B83232"/>
                    </a:solidFill>
                    <a:ea typeface="Cambria Math"/>
                  </a:rPr>
                  <a:t> </a:t>
                </a:r>
                <a:r>
                  <a:rPr lang="fr-FR" dirty="0" err="1">
                    <a:solidFill>
                      <a:srgbClr val="B83232"/>
                    </a:solidFill>
                    <a:ea typeface="Cambria Math"/>
                  </a:rPr>
                  <a:t>smoothing</a:t>
                </a:r>
                <a:endParaRPr lang="fr-FR" dirty="0">
                  <a:solidFill>
                    <a:srgbClr val="B83232"/>
                  </a:solidFill>
                  <a:ea typeface="Cambria Math"/>
                </a:endParaRPr>
              </a:p>
              <a:p>
                <a:pPr lvl="1"/>
                <a:r>
                  <a:rPr lang="fr-FR" dirty="0">
                    <a:ea typeface="Cambria Math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B83232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fr-FR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B83232"/>
                                </a:solidFill>
                                <a:latin typeface="Cambria Math"/>
                                <a:ea typeface="Cambria Math"/>
                              </a:rPr>
                              <m:t>1+</m:t>
                            </m:r>
                            <m:r>
                              <a:rPr lang="fr-FR" b="0" i="1" smtClean="0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fr-FR" dirty="0">
                    <a:ea typeface="Cambria Math"/>
                  </a:rPr>
                  <a:t>, </a:t>
                </a:r>
                <a:r>
                  <a:rPr lang="fr-FR" dirty="0" err="1">
                    <a:ea typeface="Cambria Math"/>
                  </a:rPr>
                  <a:t>what</a:t>
                </a:r>
                <a:r>
                  <a:rPr lang="fr-FR" dirty="0">
                    <a:ea typeface="Cambria Math"/>
                  </a:rPr>
                  <a:t> can </a:t>
                </a:r>
                <a:r>
                  <a:rPr lang="fr-FR" dirty="0" err="1">
                    <a:ea typeface="Cambria Math"/>
                  </a:rPr>
                  <a:t>you</a:t>
                </a:r>
                <a:r>
                  <a:rPr lang="fr-FR" dirty="0">
                    <a:ea typeface="Cambria Math"/>
                  </a:rPr>
                  <a:t> </a:t>
                </a:r>
                <a:r>
                  <a:rPr lang="fr-FR" dirty="0" err="1">
                    <a:ea typeface="Cambria Math"/>
                  </a:rPr>
                  <a:t>say</a:t>
                </a:r>
                <a:r>
                  <a:rPr lang="fr-FR" dirty="0">
                    <a:ea typeface="Cambria Math"/>
                  </a:rPr>
                  <a:t>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>
                    <a:ea typeface="Cambria Math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>
                    <a:ea typeface="Cambria Math"/>
                  </a:rPr>
                  <a:t>?</a:t>
                </a:r>
              </a:p>
              <a:p>
                <a:pPr lvl="1"/>
                <a:r>
                  <a:rPr lang="fr-FR" dirty="0" err="1">
                    <a:ea typeface="Cambria Math"/>
                  </a:rPr>
                  <a:t>Smoothing</a:t>
                </a:r>
                <a:r>
                  <a:rPr lang="fr-FR" dirty="0">
                    <a:ea typeface="Cambria Math"/>
                  </a:rPr>
                  <a:t>: intuition </a:t>
                </a:r>
                <a:r>
                  <a:rPr lang="fr-FR" dirty="0" err="1">
                    <a:ea typeface="Cambria Math"/>
                  </a:rPr>
                  <a:t>with</a:t>
                </a:r>
                <a:r>
                  <a:rPr lang="fr-FR" dirty="0">
                    <a:ea typeface="Cambria Math"/>
                  </a:rPr>
                  <a:t> a graph</a:t>
                </a:r>
              </a:p>
              <a:p>
                <a:pPr lvl="1"/>
                <a:r>
                  <a:rPr lang="fr-FR" dirty="0" err="1">
                    <a:ea typeface="Cambria Math"/>
                  </a:rPr>
                  <a:t>What</a:t>
                </a:r>
                <a:r>
                  <a:rPr lang="fr-FR" dirty="0">
                    <a:ea typeface="Cambria Math"/>
                  </a:rPr>
                  <a:t> if </a:t>
                </a:r>
                <a:r>
                  <a:rPr lang="fr-FR" dirty="0" err="1">
                    <a:ea typeface="Cambria Math"/>
                  </a:rPr>
                  <a:t>we</a:t>
                </a:r>
                <a:r>
                  <a:rPr lang="fr-FR" dirty="0">
                    <a:ea typeface="Cambria Math"/>
                  </a:rPr>
                  <a:t> </a:t>
                </a:r>
                <a:r>
                  <a:rPr lang="fr-FR" dirty="0" err="1">
                    <a:ea typeface="Cambria Math"/>
                  </a:rPr>
                  <a:t>had</a:t>
                </a:r>
                <a:r>
                  <a:rPr lang="fr-FR" dirty="0">
                    <a:ea typeface="Cambria Math"/>
                  </a:rPr>
                  <a:t> a </a:t>
                </a:r>
                <a:r>
                  <a:rPr lang="fr-FR" dirty="0" err="1">
                    <a:ea typeface="Cambria Math"/>
                  </a:rPr>
                  <a:t>linear</a:t>
                </a:r>
                <a:r>
                  <a:rPr lang="fr-FR" dirty="0">
                    <a:ea typeface="Cambria Math"/>
                  </a:rPr>
                  <a:t> utility </a:t>
                </a:r>
                <a:r>
                  <a:rPr lang="fr-FR" dirty="0" err="1">
                    <a:ea typeface="Cambria Math"/>
                  </a:rPr>
                  <a:t>function</a:t>
                </a:r>
                <a:r>
                  <a:rPr lang="fr-F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/>
                      </a:rPr>
                      <m:t>𝑢</m:t>
                    </m:r>
                    <m:d>
                      <m:dPr>
                        <m:ctrlP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</m:e>
                    </m:d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/>
                      </a:rPr>
                      <m:t>𝑐</m:t>
                    </m:r>
                  </m:oMath>
                </a14:m>
                <a:r>
                  <a:rPr lang="fr-FR" dirty="0">
                    <a:ea typeface="Cambria Math"/>
                  </a:rPr>
                  <a:t>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72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19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2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B83232"/>
                </a:solidFill>
              </a:rPr>
              <a:t>Why consumption? Why savings?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Neoclassical consumption model</a:t>
            </a:r>
          </a:p>
          <a:p>
            <a:pPr lvl="1"/>
            <a:r>
              <a:rPr lang="en-US" dirty="0"/>
              <a:t>Utility maximization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Implications of the neoclassical consumption model</a:t>
            </a:r>
          </a:p>
          <a:p>
            <a:pPr lvl="1"/>
            <a:r>
              <a:rPr lang="en-US" dirty="0"/>
              <a:t>Permanent income hypothesis</a:t>
            </a:r>
          </a:p>
          <a:p>
            <a:pPr lvl="1"/>
            <a:r>
              <a:rPr lang="en-US" dirty="0" err="1"/>
              <a:t>Ricardian</a:t>
            </a:r>
            <a:r>
              <a:rPr lang="en-US" dirty="0"/>
              <a:t> equivalence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MPC and borrowing constraints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2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95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8AE57-2300-5C6E-F73D-88CE86A3E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2D7C-6B7B-77CE-913B-E22154CD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Euler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67005-C211-57F3-6CC4-EEDD5630276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using the intertemporal budget constraint</a:t>
                </a:r>
              </a:p>
              <a:p>
                <a:pPr marL="27432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B8323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B83232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B83232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B83232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den>
                    </m:f>
                    <m:r>
                      <a:rPr lang="en-US" b="0" i="1" smtClean="0">
                        <a:solidFill>
                          <a:srgbClr val="B83232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/>
                  <a:t>		</a:t>
                </a:r>
                <a:r>
                  <a:rPr lang="en-US" dirty="0">
                    <a:solidFill>
                      <a:srgbClr val="B8323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  <a:ea typeface="Cambria Math"/>
                          </a:rPr>
                          <m:t>1+</m:t>
                        </m:r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𝑟</m:t>
                        </m:r>
                      </m:e>
                    </m:d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𝑊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Consumption depends only on total wealth</a:t>
                </a:r>
              </a:p>
              <a:p>
                <a:pPr lvl="1"/>
                <a:r>
                  <a:rPr lang="en-US" dirty="0"/>
                  <a:t>(Consumption is not affected by income fluctuations!)</a:t>
                </a:r>
              </a:p>
              <a:p>
                <a:endParaRPr lang="en-US" dirty="0"/>
              </a:p>
              <a:p>
                <a:r>
                  <a:rPr lang="en-US" dirty="0"/>
                  <a:t>Determine saving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B83232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B83232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B83232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B83232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B83232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B8323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Saving and borrowing isolate consumption from income fluctuations.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E67005-C211-57F3-6CC4-EEDD563027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72" t="-1222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68C52-ECD4-015B-18E4-3FC868FB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20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7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and interest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Effect of an increase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/>
                      </a:rPr>
                      <m:t>𝑟</m:t>
                    </m:r>
                  </m:oMath>
                </a14:m>
                <a:r>
                  <a:rPr lang="en-US" dirty="0"/>
                  <a:t> on household consumption choice?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Role of interest rate</a:t>
                </a:r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fr-FR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fr-FR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fr-FR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  <a:ea typeface="Cambria Math"/>
                        <a:sym typeface="Symbol"/>
                      </a:rPr>
                      <m:t></m:t>
                    </m:r>
                  </m:oMath>
                </a14:m>
                <a:r>
                  <a:rPr lang="en-US" dirty="0"/>
                  <a:t> higher reward for saving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  <a:ea typeface="Cambria Math"/>
                        <a:sym typeface="Symbol"/>
                      </a:rPr>
                      <m:t></m:t>
                    </m:r>
                  </m:oMath>
                </a14:m>
                <a:r>
                  <a:rPr lang="en-US" dirty="0"/>
                  <a:t> household willing to postpone consumption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  <a:ea typeface="Cambria Math"/>
                        <a:sym typeface="Symbol"/>
                      </a:rPr>
                      <m:t>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B83232"/>
                    </a:solidFill>
                  </a:rPr>
                  <a:t>higher consumption growth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Three effects of a change in interest rate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/>
                      </a:rPr>
                      <m:t>𝑟</m:t>
                    </m:r>
                  </m:oMath>
                </a14:m>
                <a:r>
                  <a:rPr lang="en-US" dirty="0"/>
                  <a:t> on consumption today and tomorrow</a:t>
                </a:r>
              </a:p>
              <a:p>
                <a:pPr lvl="1"/>
                <a:r>
                  <a:rPr lang="en-US" dirty="0"/>
                  <a:t>Fixing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rgbClr val="B83232"/>
                    </a:solidFill>
                  </a:rPr>
                  <a:t>income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rgbClr val="C00000"/>
                    </a:solidFill>
                  </a:rPr>
                  <a:t>substitution effects</a:t>
                </a:r>
              </a:p>
              <a:p>
                <a:pPr lvl="1"/>
                <a:r>
                  <a:rPr lang="en-US" dirty="0"/>
                  <a:t>Interest rate also changes the value of total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rgbClr val="C00000"/>
                    </a:solidFill>
                  </a:rPr>
                  <a:t>wealth effect</a:t>
                </a:r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72" t="-1222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21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0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2A1EB-BEE5-5EBB-B715-12D9F45F3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6C21-A1EA-353B-E536-AA7CDE46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and income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BF738-CDC6-BAB9-3D0E-E7CDC774CA3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First, fixing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, when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increases… </a:t>
                </a:r>
                <a:endParaRPr lang="en-US" dirty="0"/>
              </a:p>
              <a:p>
                <a:r>
                  <a:rPr lang="en-US" dirty="0">
                    <a:solidFill>
                      <a:srgbClr val="B83232"/>
                    </a:solidFill>
                  </a:rPr>
                  <a:t>Substitution effect </a:t>
                </a:r>
                <a:r>
                  <a:rPr lang="en-US" dirty="0"/>
                  <a:t>– future consumption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cheaper</a:t>
                </a:r>
              </a:p>
              <a:p>
                <a:pPr lvl="1"/>
                <a:r>
                  <a:rPr lang="en-US" dirty="0"/>
                  <a:t>Cheaper from today’s perspective since discounted using a higher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/>
                      </a:rPr>
                      <m:t>𝑟</m:t>
                    </m:r>
                  </m:oMath>
                </a14:m>
                <a:r>
                  <a:rPr lang="en-US" dirty="0"/>
                  <a:t>: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=0 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1/(1+</m:t>
                    </m:r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Substitute away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toward cheaper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B83232"/>
                    </a:solidFill>
                  </a:rPr>
                  <a:t>Income effect </a:t>
                </a:r>
                <a:r>
                  <a:rPr lang="en-US" dirty="0"/>
                  <a:t>– whole consumption bundle cheaper</a:t>
                </a:r>
              </a:p>
              <a:p>
                <a:pPr lvl="1"/>
                <a:r>
                  <a:rPr lang="en-US" dirty="0"/>
                  <a:t>Price is a combination of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(that is,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/>
                      </a:rPr>
                      <m:t>1</m:t>
                    </m:r>
                  </m:oMath>
                </a14:m>
                <a:r>
                  <a:rPr lang="en-US" dirty="0"/>
                  <a:t>) and price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(that is,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1/(1+</m:t>
                    </m:r>
                    <m:r>
                      <a:rPr lang="fr-FR" i="1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i="1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Real income higher: increase consumption of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Logarithmic utility – income and substitution effects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exactly offset each other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  <a:ea typeface="Cambria Math"/>
                        <a:sym typeface="Symbol"/>
                      </a:rPr>
                      <m:t>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does not depend directly on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/>
                        <a:sym typeface="Symbol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Both effects push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higher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  <a:ea typeface="Cambria Math"/>
                        <a:sym typeface="Symbol"/>
                      </a:rPr>
                      <m:t>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increases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BF738-CDC6-BAB9-3D0E-E7CDC774C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17" t="-978" b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B66AB-0E3B-29D4-EB0E-774DF8B0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22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0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1F220-1289-D710-4DB2-D01C1E555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81CF-69B5-B872-5EAB-3BD76078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Wealth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37E099-83DD-1400-2786-3B3E89B30B7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B83232"/>
                    </a:solidFill>
                  </a:rPr>
                  <a:t>Wealth effect </a:t>
                </a:r>
                <a:r>
                  <a:rPr lang="en-US" dirty="0"/>
                  <a:t>– in addition,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/>
                  <a:t> also depends 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  <a:ea typeface="Cambria Math"/>
                        <a:sym typeface="Symbol"/>
                      </a:rPr>
                      <m:t></m:t>
                    </m:r>
                  </m:oMath>
                </a14:m>
                <a:r>
                  <a:rPr lang="en-US" dirty="0"/>
                  <a:t> lower wealth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𝑊</m:t>
                    </m:r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B83232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Depends on how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is!</a:t>
                </a:r>
              </a:p>
              <a:p>
                <a:pPr lvl="1"/>
                <a:r>
                  <a:rPr lang="en-US" dirty="0"/>
                  <a:t>This negative </a:t>
                </a:r>
                <a:r>
                  <a:rPr lang="en-US" dirty="0">
                    <a:solidFill>
                      <a:srgbClr val="B83232"/>
                    </a:solidFill>
                  </a:rPr>
                  <a:t>wealth effect </a:t>
                </a:r>
                <a:r>
                  <a:rPr lang="en-US" dirty="0"/>
                  <a:t>lowers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r>
                  <a:rPr lang="en-US" dirty="0"/>
                  <a:t>Overall, with income, substitution and wealth effects,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decreases,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increases (for logarithmic utility)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37E099-83DD-1400-2786-3B3E89B30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72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B9B2F-37F6-B071-66D2-0FEF7C80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23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Aggregate demand and its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Neoclassical consumption model</a:t>
            </a:r>
          </a:p>
          <a:p>
            <a:pPr lvl="1"/>
            <a:r>
              <a:rPr lang="en-US" dirty="0"/>
              <a:t>Utility maximization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B83232"/>
                </a:solidFill>
              </a:rPr>
              <a:t>Implications of the neoclassical consumption model</a:t>
            </a:r>
          </a:p>
          <a:p>
            <a:pPr lvl="1"/>
            <a:r>
              <a:rPr lang="en-US" dirty="0"/>
              <a:t>Permanent income hypothesis</a:t>
            </a:r>
          </a:p>
          <a:p>
            <a:pPr lvl="1"/>
            <a:r>
              <a:rPr lang="en-US" dirty="0" err="1"/>
              <a:t>Ricardian</a:t>
            </a:r>
            <a:r>
              <a:rPr lang="en-US" dirty="0"/>
              <a:t> equivalence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MPC and borrowing constraints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24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1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Permanent income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Theory: consumption choices only depend on total wealth</a:t>
                </a:r>
              </a:p>
              <a:p>
                <a:pPr lvl="2"/>
                <a:r>
                  <a:rPr lang="en-US" sz="2400" dirty="0">
                    <a:solidFill>
                      <a:schemeClr val="tx2"/>
                    </a:solidFill>
                  </a:rPr>
                  <a:t>Total wealth</a:t>
                </a:r>
                <a:r>
                  <a:rPr lang="en-US" sz="2400" dirty="0">
                    <a:solidFill>
                      <a:srgbClr val="B8323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fr-FR" sz="2400" b="0" i="0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sz="2400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B83232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sz="2400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B83232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B83232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2400" i="1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B83232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fr-FR" sz="2400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2400" dirty="0"/>
                  <a:t> = total present value of lifetime resources = permanent income</a:t>
                </a:r>
              </a:p>
              <a:p>
                <a:pPr lvl="2"/>
                <a:r>
                  <a:rPr lang="en-US" sz="2400" dirty="0">
                    <a:solidFill>
                      <a:srgbClr val="C00000"/>
                    </a:solidFill>
                  </a:rPr>
                  <a:t>Consumption does not depend on income fluctuations</a:t>
                </a:r>
              </a:p>
              <a:p>
                <a:pPr lvl="2"/>
                <a:r>
                  <a:rPr lang="en-US" sz="2400" dirty="0">
                    <a:solidFill>
                      <a:schemeClr val="tx2"/>
                    </a:solidFill>
                  </a:rPr>
                  <a:t>Friedman, Modigliani (1950s)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Implications for savings dynamics over the </a:t>
                </a:r>
                <a:r>
                  <a:rPr lang="en-US" dirty="0">
                    <a:solidFill>
                      <a:srgbClr val="C00000"/>
                    </a:solidFill>
                  </a:rPr>
                  <a:t>lifecycle</a:t>
                </a:r>
              </a:p>
              <a:p>
                <a:pPr lvl="1"/>
                <a:r>
                  <a:rPr lang="en-US" dirty="0"/>
                  <a:t>Young individuals except their income to increase over time</a:t>
                </a:r>
              </a:p>
              <a:p>
                <a:pPr lvl="1"/>
                <a:r>
                  <a:rPr lang="en-US" dirty="0"/>
                  <a:t>Should borrow initially to smooth consumption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72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25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1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BADF4-93D5-71B7-5D19-F50768453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3AC8-987C-00A3-F211-FECD5256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PHI and lifecycle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4749E-1F95-A6C9-0AFD-75962834F1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Implications for savings dynamics over the </a:t>
            </a:r>
            <a:r>
              <a:rPr lang="en-US" dirty="0">
                <a:solidFill>
                  <a:srgbClr val="C00000"/>
                </a:solidFill>
              </a:rPr>
              <a:t>lifecycle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16519-52B2-02BE-085A-DB05ACA3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26</a:t>
            </a:fld>
            <a:r>
              <a:rPr lang="en-US"/>
              <a:t> ]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D2EBD-5B5D-C12D-331D-880BE047B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72009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17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75236-9986-03E9-C9D6-779756D4C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EE32-9D92-0B5B-4976-0E483265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 and lifecycle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A2F7-1D4E-9F23-D6CB-467A4BD84C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Implications for savings dynamics over the </a:t>
            </a:r>
            <a:r>
              <a:rPr lang="en-US" dirty="0">
                <a:solidFill>
                  <a:srgbClr val="C00000"/>
                </a:solidFill>
              </a:rPr>
              <a:t>lifecycle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A8143-7099-B493-DC0C-77CE3AD7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27</a:t>
            </a:fld>
            <a:r>
              <a:rPr lang="en-US"/>
              <a:t> ]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3D864D-6F0B-A16C-CD2A-2FD9D243C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7700"/>
            <a:ext cx="74295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15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3A2AD-91F1-1FD5-5694-DC5F520E1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8BA3-0D8B-FBD9-8968-1DA52C3A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PIH and MPC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9D7D1E-E80D-3B48-5BF9-FD7819B0459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Implications for fiscal policy: think of a government that gives a check of $100 to a household; how much will be consumed? How much will be saved?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Marginal propensity to consume (MPC)</a:t>
                </a:r>
              </a:p>
              <a:p>
                <a:pPr lvl="1"/>
                <a:r>
                  <a:rPr lang="en-US" dirty="0"/>
                  <a:t>Suppose an unexpected transitory transfer of $1. How much will the household consume out of it?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r>
                  <a:rPr lang="en-US" dirty="0"/>
                  <a:t>MPC in the two-period neoclassical model</a:t>
                </a:r>
              </a:p>
              <a:p>
                <a:pPr lvl="1"/>
                <a:r>
                  <a:rPr lang="en-US" dirty="0"/>
                  <a:t>Assume the household weights both periods equally: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US" dirty="0"/>
                  <a:t> (or close to 1)</a:t>
                </a:r>
              </a:p>
              <a:p>
                <a:pPr lvl="1"/>
                <a:r>
                  <a:rPr lang="en-US" dirty="0"/>
                  <a:t>Consider a government that gives a check of $100</a:t>
                </a:r>
              </a:p>
              <a:p>
                <a:pPr lvl="1"/>
                <a:r>
                  <a:rPr lang="en-US" dirty="0"/>
                  <a:t>Household wealth gets larger: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b="0" i="1" dirty="0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dirty="0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fr-FR" b="0" i="1" dirty="0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dirty="0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fr-FR" b="0" i="1" dirty="0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fr-FR" b="0" dirty="0">
                  <a:solidFill>
                    <a:srgbClr val="B83232"/>
                  </a:solidFill>
                </a:endParaRPr>
              </a:p>
              <a:p>
                <a:pPr lvl="1"/>
                <a:r>
                  <a:rPr lang="en-US" dirty="0"/>
                  <a:t>Consumption increases: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i="1" dirty="0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dirty="0" smtClean="0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den>
                    </m:f>
                    <m:acc>
                      <m:accPr>
                        <m:chr m:val="̂"/>
                        <m:ctrlPr>
                          <a:rPr lang="fr-FR" i="1" dirty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 dirty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fr-FR" b="0" i="0" dirty="0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dirty="0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dirty="0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dirty="0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b="0" i="1" dirty="0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fr-FR" b="0" i="1" dirty="0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 dirty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 dirty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i="1" dirty="0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b="0" i="1" dirty="0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100=</m:t>
                    </m:r>
                    <m:sSub>
                      <m:sSubPr>
                        <m:ctrlPr>
                          <a:rPr lang="fr-FR" b="0" i="1" dirty="0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dirty="0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dirty="0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+50</m:t>
                    </m:r>
                  </m:oMath>
                </a14:m>
                <a:endParaRPr lang="fr-FR" b="0" dirty="0">
                  <a:solidFill>
                    <a:srgbClr val="B83232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What will be consumed in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FR" b="0" i="1" dirty="0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=1? </m:t>
                    </m:r>
                  </m:oMath>
                </a14:m>
                <a:r>
                  <a:rPr lang="fr-FR" b="0" dirty="0">
                    <a:solidFill>
                      <a:srgbClr val="B83232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fr-FR" b="0" dirty="0" err="1">
                    <a:ea typeface="Cambria Math" panose="02040503050406030204" pitchFamily="18" charset="0"/>
                  </a:rPr>
                  <a:t>We</a:t>
                </a:r>
                <a:r>
                  <a:rPr lang="fr-FR" b="0" dirty="0">
                    <a:ea typeface="Cambria Math" panose="02040503050406030204" pitchFamily="18" charset="0"/>
                  </a:rPr>
                  <a:t> </a:t>
                </a:r>
                <a:r>
                  <a:rPr lang="fr-FR" b="0" dirty="0" err="1">
                    <a:ea typeface="Cambria Math" panose="02040503050406030204" pitchFamily="18" charset="0"/>
                  </a:rPr>
                  <a:t>get</a:t>
                </a:r>
                <a:r>
                  <a:rPr lang="fr-FR" b="0" dirty="0">
                    <a:ea typeface="Cambria Math" panose="02040503050406030204" pitchFamily="18" charset="0"/>
                  </a:rPr>
                  <a:t>:</a:t>
                </a:r>
                <a:r>
                  <a:rPr lang="fr-FR" b="0" dirty="0">
                    <a:solidFill>
                      <a:srgbClr val="B8323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i="1" dirty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 dirty="0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b="0" i="1" dirty="0" smtClean="0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 dirty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dirty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dirty="0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 dirty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+50×</m:t>
                    </m:r>
                    <m:r>
                      <a:rPr lang="fr-FR" b="0" i="1" dirty="0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fr-FR" b="0" i="1" dirty="0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fr-FR" b="0" i="1" dirty="0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>
                  <a:solidFill>
                    <a:srgbClr val="B83232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9D7D1E-E80D-3B48-5BF9-FD7819B04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17" t="-1711" r="-1235" b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2AF35-3420-4852-ADA4-E61B6367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28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8E7F9-9128-72FC-D311-F0D4AD6E7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336B-65BB-4233-2A37-1FC5B451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PIH and MPC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726B8-65AE-0891-07BE-FE0DC363E5D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 our two-period setup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  <a:ea typeface="Cambria Math"/>
                      </a:rPr>
                      <m:t>=1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household consumes half of the check when receiving the check in </a:t>
                </a:r>
                <a14:m>
                  <m:oMath xmlns:m="http://schemas.openxmlformats.org/officeDocument/2006/math">
                    <m:r>
                      <a:rPr lang="fr-FR" i="1" dirty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FR" i="1" dirty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and saves half of it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Permanent income hypothesis:  Increases in wealth should not be consumed immediately but rather consumed (smoothed) over time</a:t>
                </a:r>
              </a:p>
              <a:p>
                <a:r>
                  <a:rPr lang="en-US" dirty="0"/>
                  <a:t>What if there are more periods (say 50 years of lifetime)?</a:t>
                </a:r>
              </a:p>
              <a:p>
                <a:pPr lvl="1"/>
                <a:r>
                  <a:rPr lang="en-US" dirty="0"/>
                  <a:t>Then an extra $100 of wealth should be spread out roughly equally across all periods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  <a:ea typeface="Cambria Math"/>
                        <a:sym typeface="Symbol"/>
                      </a:rPr>
                      <m:t></m:t>
                    </m:r>
                  </m:oMath>
                </a14:m>
                <a:r>
                  <a:rPr lang="en-US" dirty="0"/>
                  <a:t> increase consumption in each period by roughly $2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  <a:ea typeface="Cambria Math"/>
                        <a:sym typeface="Symbol"/>
                      </a:rPr>
                      <m:t>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MPC = 0.02</a:t>
                </a:r>
                <a:r>
                  <a:rPr lang="en-US" dirty="0"/>
                  <a:t>, very low!</a:t>
                </a:r>
              </a:p>
              <a:p>
                <a:r>
                  <a:rPr lang="en-US" dirty="0"/>
                  <a:t>What if infinite horizon? </a:t>
                </a:r>
              </a:p>
              <a:p>
                <a:pPr lvl="1"/>
                <a:r>
                  <a:rPr lang="en-US" dirty="0"/>
                  <a:t>Save it all and just consume the interest rate out of 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726B8-65AE-0891-07BE-FE0DC363E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72" t="-1222" r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9CB05-50E4-4E2F-C9E4-9855D9C5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29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1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>
                    <a:solidFill>
                      <a:schemeClr val="tx2"/>
                    </a:solidFill>
                  </a:rPr>
                  <a:t>“Consumption is the sole end and purpose of all production.” </a:t>
                </a:r>
                <a:r>
                  <a:rPr lang="en-US" dirty="0">
                    <a:effectLst/>
                  </a:rPr>
                  <a:t>Adam Smith </a:t>
                </a:r>
                <a:endParaRPr lang="en-US" dirty="0">
                  <a:solidFill>
                    <a:srgbClr val="B83232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B83232"/>
                  </a:solidFill>
                </a:endParaRPr>
              </a:p>
              <a:p>
                <a:r>
                  <a:rPr lang="en-US" dirty="0">
                    <a:solidFill>
                      <a:srgbClr val="B83232"/>
                    </a:solidFill>
                  </a:rPr>
                  <a:t>Aggregate demand</a:t>
                </a:r>
                <a:r>
                  <a:rPr lang="en-US" dirty="0">
                    <a:solidFill>
                      <a:schemeClr val="tx2"/>
                    </a:solidFill>
                  </a:rPr>
                  <a:t> and its components</a:t>
                </a:r>
              </a:p>
              <a:p>
                <a:pPr lvl="1"/>
                <a:r>
                  <a:rPr lang="en-US" b="0" dirty="0"/>
                  <a:t>Total output: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2"/>
                    </a:solidFill>
                  </a:rPr>
                  <a:t>Consumption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2/3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of GDP</a:t>
                </a:r>
              </a:p>
              <a:p>
                <a:pPr lvl="2"/>
                <a:r>
                  <a:rPr lang="en-US" dirty="0">
                    <a:solidFill>
                      <a:schemeClr val="tx2"/>
                    </a:solidFill>
                  </a:rPr>
                  <a:t>Increase over time, from 59% in 1970s to 69% in 2000s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72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3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2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E87BC-89E9-53B4-F2F2-80C6C2DEA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7352-8847-F84E-637D-1FE76B32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PIH and fiscal stimulus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C562CB-DC73-27C9-AB9D-03213DB6F81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/>
                  <a:t>Think of a </a:t>
                </a:r>
                <a:r>
                  <a:rPr lang="fr-FR" dirty="0" err="1"/>
                  <a:t>government</a:t>
                </a:r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 err="1"/>
                  <a:t>wants</a:t>
                </a:r>
                <a:r>
                  <a:rPr lang="fr-FR" dirty="0"/>
                  <a:t> to </a:t>
                </a:r>
                <a:r>
                  <a:rPr lang="fr-FR" dirty="0" err="1"/>
                  <a:t>increase</a:t>
                </a:r>
                <a:r>
                  <a:rPr lang="fr-FR" dirty="0"/>
                  <a:t> </a:t>
                </a:r>
                <a:r>
                  <a:rPr lang="fr-FR" dirty="0" err="1"/>
                  <a:t>aggregate</a:t>
                </a:r>
                <a:r>
                  <a:rPr lang="fr-FR" dirty="0"/>
                  <a:t> </a:t>
                </a:r>
                <a:r>
                  <a:rPr lang="fr-FR" dirty="0" err="1"/>
                  <a:t>demand</a:t>
                </a:r>
                <a:r>
                  <a:rPr lang="fr-FR" dirty="0"/>
                  <a:t> in a </a:t>
                </a:r>
                <a:r>
                  <a:rPr lang="fr-FR" dirty="0" err="1"/>
                  <a:t>recession</a:t>
                </a:r>
                <a:r>
                  <a:rPr lang="fr-FR" dirty="0"/>
                  <a:t>… </a:t>
                </a:r>
              </a:p>
              <a:p>
                <a:pPr lvl="1"/>
                <a:r>
                  <a:rPr lang="fr-FR" dirty="0" err="1"/>
                  <a:t>Aggregate</a:t>
                </a:r>
                <a:r>
                  <a:rPr lang="fr-FR" dirty="0"/>
                  <a:t> </a:t>
                </a:r>
                <a:r>
                  <a:rPr lang="fr-FR" dirty="0" err="1"/>
                  <a:t>demand</a:t>
                </a:r>
                <a:r>
                  <a:rPr lang="fr-F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government can </a:t>
                </a:r>
                <a:r>
                  <a:rPr lang="en-US" dirty="0">
                    <a:solidFill>
                      <a:srgbClr val="C00000"/>
                    </a:solidFill>
                  </a:rPr>
                  <a:t>spend an additional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</a:p>
              <a:p>
                <a:pPr lvl="2"/>
                <a:r>
                  <a:rPr lang="en-US" dirty="0"/>
                  <a:t>Will stimulate aggregate demand: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𝐴𝐷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:r>
                  <a:rPr lang="en-US" dirty="0"/>
                  <a:t>Or the government can </a:t>
                </a:r>
                <a:r>
                  <a:rPr lang="en-US" dirty="0">
                    <a:solidFill>
                      <a:srgbClr val="C00000"/>
                    </a:solidFill>
                  </a:rPr>
                  <a:t>send a check </a:t>
                </a:r>
                <a:r>
                  <a:rPr lang="en-US" dirty="0"/>
                  <a:t>of a same amount to all households</a:t>
                </a:r>
              </a:p>
              <a:p>
                <a:pPr lvl="2"/>
                <a:r>
                  <a:rPr lang="en-US" dirty="0"/>
                  <a:t>They will consume only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≈0.02</m:t>
                    </m:r>
                  </m:oMath>
                </a14:m>
                <a:r>
                  <a:rPr lang="en-US" dirty="0"/>
                  <a:t> out of it!</a:t>
                </a:r>
              </a:p>
              <a:p>
                <a:pPr lvl="2"/>
                <a:r>
                  <a:rPr lang="en-US" dirty="0"/>
                  <a:t>Less efficient to stimulate aggregate demand: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𝐴𝐷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+0.02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Because of the PIH, sending checks to households may not be so efficient to fight a demand-driven recession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Savings</a:t>
                </a:r>
                <a:r>
                  <a:rPr lang="en-US" dirty="0"/>
                  <a:t> will increase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C562CB-DC73-27C9-AB9D-03213DB6F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72" t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D0FA5-3962-8273-BF07-102164DE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30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3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3D831-6E4F-4F6C-2C42-CF03AA0EE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1304-2DE6-4B66-03E2-A2207AAB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PIH and fiscal stimulus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5240-4D62-5826-E77A-EC2343C43B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Think of a </a:t>
            </a:r>
            <a:r>
              <a:rPr lang="fr-FR" dirty="0" err="1"/>
              <a:t>government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wants</a:t>
            </a:r>
            <a:r>
              <a:rPr lang="fr-FR" dirty="0"/>
              <a:t> to </a:t>
            </a:r>
            <a:r>
              <a:rPr lang="fr-FR" dirty="0" err="1"/>
              <a:t>increase</a:t>
            </a:r>
            <a:r>
              <a:rPr lang="fr-FR" dirty="0"/>
              <a:t> </a:t>
            </a:r>
            <a:r>
              <a:rPr lang="fr-FR" dirty="0" err="1"/>
              <a:t>aggregate</a:t>
            </a:r>
            <a:r>
              <a:rPr lang="fr-FR" dirty="0"/>
              <a:t> </a:t>
            </a:r>
            <a:r>
              <a:rPr lang="fr-FR" dirty="0" err="1"/>
              <a:t>demand</a:t>
            </a:r>
            <a:r>
              <a:rPr lang="fr-FR" dirty="0"/>
              <a:t> in a </a:t>
            </a:r>
            <a:r>
              <a:rPr lang="fr-FR" dirty="0" err="1"/>
              <a:t>recession</a:t>
            </a:r>
            <a:r>
              <a:rPr lang="fr-FR" dirty="0"/>
              <a:t>…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about </a:t>
            </a:r>
            <a:r>
              <a:rPr lang="fr-FR" dirty="0" err="1"/>
              <a:t>announcing</a:t>
            </a:r>
            <a:r>
              <a:rPr lang="fr-FR" dirty="0"/>
              <a:t> a check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period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?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are the </a:t>
            </a:r>
            <a:r>
              <a:rPr lang="fr-FR" dirty="0" err="1"/>
              <a:t>effects</a:t>
            </a:r>
            <a:r>
              <a:rPr lang="fr-FR" dirty="0"/>
              <a:t> of </a:t>
            </a:r>
            <a:r>
              <a:rPr lang="fr-FR" b="1" dirty="0">
                <a:solidFill>
                  <a:srgbClr val="C00000"/>
                </a:solidFill>
              </a:rPr>
              <a:t>news</a:t>
            </a:r>
            <a:r>
              <a:rPr lang="fr-FR" dirty="0"/>
              <a:t>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E43F6-BE89-9585-4DB4-D0B58D9E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31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9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PIH and Ricardian Equivalence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Imagine the government needs to raise taxes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/>
                      </a:rPr>
                      <m:t>T</m:t>
                    </m:r>
                    <m:r>
                      <a:rPr lang="fr-FR" b="0" i="0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pay for </a:t>
                </a:r>
                <a:r>
                  <a:rPr lang="en-US" dirty="0">
                    <a:solidFill>
                      <a:srgbClr val="C00000"/>
                    </a:solidFill>
                  </a:rPr>
                  <a:t>government expenditures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B83232"/>
                            </a:solidFill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Option 1: </a:t>
                </a:r>
                <a:r>
                  <a:rPr lang="en-US" dirty="0">
                    <a:solidFill>
                      <a:srgbClr val="C00000"/>
                    </a:solidFill>
                  </a:rPr>
                  <a:t>Tax</a:t>
                </a:r>
                <a:r>
                  <a:rPr lang="en-US" dirty="0"/>
                  <a:t> the household </a:t>
                </a:r>
                <a:r>
                  <a:rPr lang="en-US" dirty="0">
                    <a:solidFill>
                      <a:srgbClr val="C00000"/>
                    </a:solidFill>
                  </a:rPr>
                  <a:t>in period 0 </a:t>
                </a:r>
                <a:r>
                  <a:rPr lang="en-US" dirty="0"/>
                  <a:t>(decrease the income of the household today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B83232"/>
                        </a:solidFill>
                        <a:latin typeface="Cambria Math"/>
                      </a:rPr>
                      <m:t>−</m:t>
                    </m:r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Impact on budget 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B83232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B83232"/>
                        </a:solidFill>
                        <a:latin typeface="Cambria Math"/>
                      </a:rPr>
                      <m:t>−</m:t>
                    </m:r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B83232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Option 2: </a:t>
                </a:r>
                <a:r>
                  <a:rPr lang="en-US" dirty="0">
                    <a:solidFill>
                      <a:srgbClr val="C00000"/>
                    </a:solidFill>
                  </a:rPr>
                  <a:t>Borrow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(say from abroad) at interest rate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then repay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  <a:ea typeface="Cambria Math"/>
                          </a:rPr>
                          <m:t>1+</m:t>
                        </m:r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in period 0 </a:t>
                </a:r>
                <a:r>
                  <a:rPr lang="en-US" dirty="0"/>
                  <a:t>by </a:t>
                </a:r>
                <a:r>
                  <a:rPr lang="en-US" dirty="0">
                    <a:solidFill>
                      <a:srgbClr val="C00000"/>
                    </a:solidFill>
                  </a:rPr>
                  <a:t>taxing</a:t>
                </a:r>
                <a:r>
                  <a:rPr lang="en-US" dirty="0"/>
                  <a:t> the household (decrease the income of the household in </a:t>
                </a:r>
                <a:r>
                  <a:rPr lang="en-US" dirty="0">
                    <a:solidFill>
                      <a:srgbClr val="C00000"/>
                    </a:solidFill>
                  </a:rPr>
                  <a:t>period 1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B83232"/>
                        </a:solidFill>
                        <a:latin typeface="Cambria Math"/>
                      </a:rPr>
                      <m:t>−</m:t>
                    </m:r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  <a:ea typeface="Cambria Math"/>
                          </a:rPr>
                          <m:t>1+</m:t>
                        </m:r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Impact on budget 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B83232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B83232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B83232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solidFill>
                              <a:srgbClr val="B83232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B83232"/>
                                </a:solidFill>
                                <a:latin typeface="Cambria Math"/>
                                <a:ea typeface="Cambria Math"/>
                              </a:rPr>
                              <m:t>1+</m:t>
                            </m:r>
                            <m:r>
                              <a:rPr lang="fr-FR" b="0" i="1" smtClean="0">
                                <a:solidFill>
                                  <a:srgbClr val="B83232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𝑟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rgbClr val="B83232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fr-FR" b="0" i="1" smtClean="0">
                            <a:solidFill>
                              <a:srgbClr val="B8323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The two intertemporal budget constraints are identical!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72" t="-1222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32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9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4C05B-6225-3CC0-7567-C6B1CAAE8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3EEA-79BB-9494-A9E3-06E2341A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PIH and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1019-AEEA-D3C0-2603-A75C0EE579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impact of both policies!</a:t>
            </a:r>
          </a:p>
          <a:p>
            <a:pPr lvl="1"/>
            <a:r>
              <a:rPr lang="en-US" dirty="0" err="1">
                <a:solidFill>
                  <a:srgbClr val="B83232"/>
                </a:solidFill>
              </a:rPr>
              <a:t>Ricardian</a:t>
            </a:r>
            <a:r>
              <a:rPr lang="en-US" dirty="0">
                <a:solidFill>
                  <a:srgbClr val="B83232"/>
                </a:solidFill>
              </a:rPr>
              <a:t> equivalence</a:t>
            </a:r>
            <a:r>
              <a:rPr lang="en-US" dirty="0"/>
              <a:t>: the timing of taxes does not matter, only the present value of taxes (which is the same in both cases).</a:t>
            </a:r>
          </a:p>
          <a:p>
            <a:pPr lvl="1"/>
            <a:r>
              <a:rPr lang="en-US" dirty="0"/>
              <a:t>Why? If households are taxed a lot today, they borrow to smooth out the impact of taxes on their income today, and vice versa.</a:t>
            </a:r>
          </a:p>
          <a:p>
            <a:r>
              <a:rPr lang="en-US" dirty="0"/>
              <a:t>What’s irrelevant is the </a:t>
            </a:r>
            <a:r>
              <a:rPr lang="en-US" dirty="0">
                <a:solidFill>
                  <a:srgbClr val="C00000"/>
                </a:solidFill>
              </a:rPr>
              <a:t>timing</a:t>
            </a:r>
            <a:r>
              <a:rPr lang="en-US" dirty="0"/>
              <a:t> of taxes, </a:t>
            </a:r>
            <a:r>
              <a:rPr lang="en-US" dirty="0">
                <a:solidFill>
                  <a:srgbClr val="C00000"/>
                </a:solidFill>
              </a:rPr>
              <a:t>not their amount</a:t>
            </a:r>
          </a:p>
          <a:p>
            <a:r>
              <a:rPr lang="en-US" dirty="0">
                <a:solidFill>
                  <a:srgbClr val="C00000"/>
                </a:solidFill>
              </a:rPr>
              <a:t>Supported by the data?</a:t>
            </a:r>
          </a:p>
          <a:p>
            <a:pPr lvl="1"/>
            <a:r>
              <a:rPr lang="en-US" dirty="0"/>
              <a:t>Hard to answer this question. Why?</a:t>
            </a:r>
          </a:p>
          <a:p>
            <a:pPr lvl="2"/>
            <a:r>
              <a:rPr lang="en-US" dirty="0"/>
              <a:t>All spending shocks happen at different points in time</a:t>
            </a:r>
          </a:p>
          <a:p>
            <a:pPr lvl="2"/>
            <a:r>
              <a:rPr lang="en-US" dirty="0"/>
              <a:t>Exogenous government spending but endogenous response of public finance?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F0C65-4B0A-E288-BA8C-DD242482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33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1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0DE2C-6442-0992-64E2-AEB842A44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0045-DE4D-0B5E-F81F-242D9EAE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33283-DCB9-3AF7-D12C-75F6F9533C8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Aggregate demand and its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Neoclassical consumption model</a:t>
            </a:r>
          </a:p>
          <a:p>
            <a:pPr lvl="1"/>
            <a:r>
              <a:rPr lang="en-US" dirty="0"/>
              <a:t>Utility maximization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Implications of the neoclassical consumption model</a:t>
            </a:r>
          </a:p>
          <a:p>
            <a:pPr lvl="1"/>
            <a:r>
              <a:rPr lang="en-US" dirty="0"/>
              <a:t>Permanent income hypothesis</a:t>
            </a:r>
          </a:p>
          <a:p>
            <a:pPr lvl="1"/>
            <a:r>
              <a:rPr lang="en-US" dirty="0" err="1"/>
              <a:t>Ricardian</a:t>
            </a:r>
            <a:r>
              <a:rPr lang="en-US" dirty="0"/>
              <a:t> equivalence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MPC and borrowing constraints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28C83-B337-2003-44E0-E7E85969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34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68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AAB84-8051-121F-B068-626E603FE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9096-D5A4-E3E3-0BE8-37934867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PIH in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ADD3-126F-3251-ED5D-775726C006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What is </a:t>
            </a:r>
            <a:r>
              <a:rPr lang="en-US" dirty="0">
                <a:solidFill>
                  <a:srgbClr val="C00000"/>
                </a:solidFill>
              </a:rPr>
              <a:t>MPC</a:t>
            </a:r>
            <a:r>
              <a:rPr lang="en-US" dirty="0"/>
              <a:t> in the data?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How much do households consume when receiving a check from the government?</a:t>
            </a:r>
          </a:p>
          <a:p>
            <a:pPr lvl="2"/>
            <a:r>
              <a:rPr lang="en-US" dirty="0"/>
              <a:t>Several examples in the data</a:t>
            </a:r>
          </a:p>
          <a:p>
            <a:pPr lvl="2"/>
            <a:r>
              <a:rPr lang="en-US" dirty="0"/>
              <a:t>Sending check is not an unusual policy in the United States</a:t>
            </a:r>
          </a:p>
          <a:p>
            <a:pPr lvl="3"/>
            <a:r>
              <a:rPr lang="en-US" dirty="0"/>
              <a:t>In 2001, in 2008, during Covid … 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Depends on </a:t>
            </a:r>
            <a:r>
              <a:rPr lang="en-US" dirty="0">
                <a:solidFill>
                  <a:srgbClr val="C00000"/>
                </a:solidFill>
              </a:rPr>
              <a:t>details</a:t>
            </a:r>
            <a:r>
              <a:rPr lang="en-US" dirty="0"/>
              <a:t> of implementation of the fiscal program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Persistent or temporary</a:t>
            </a:r>
            <a:r>
              <a:rPr lang="en-US" dirty="0"/>
              <a:t>; and known or not known</a:t>
            </a:r>
          </a:p>
          <a:p>
            <a:pPr lvl="2"/>
            <a:r>
              <a:rPr lang="en-US" dirty="0"/>
              <a:t>Typical program: temporary (one-off) and announced </a:t>
            </a:r>
          </a:p>
          <a:p>
            <a:pPr lvl="2"/>
            <a:r>
              <a:rPr lang="en-US" dirty="0"/>
              <a:t>MPC should be </a:t>
            </a:r>
            <a:r>
              <a:rPr lang="en-US" b="1" dirty="0">
                <a:solidFill>
                  <a:srgbClr val="C00000"/>
                </a:solidFill>
              </a:rPr>
              <a:t>small or 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56AA4-CCF6-63B5-E27D-F7DD1301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35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4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3404D-E0E9-BD1F-492A-C21F171DB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CBB9-8C41-315A-528C-91569AEE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in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9C0D-9434-26ED-45E8-785692F1116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/>
              <a:t>Booming</a:t>
            </a:r>
            <a:r>
              <a:rPr lang="fr-FR" dirty="0"/>
              <a:t> </a:t>
            </a:r>
            <a:r>
              <a:rPr lang="fr-FR" dirty="0" err="1"/>
              <a:t>literature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2000s</a:t>
            </a:r>
          </a:p>
          <a:p>
            <a:pPr lvl="1"/>
            <a:r>
              <a:rPr lang="fr-FR" sz="2600" dirty="0" err="1"/>
              <a:t>Using</a:t>
            </a:r>
            <a:r>
              <a:rPr lang="fr-FR" sz="2600" dirty="0"/>
              <a:t> US data</a:t>
            </a:r>
          </a:p>
          <a:p>
            <a:pPr lvl="1"/>
            <a:r>
              <a:rPr lang="fr-FR" sz="2600" dirty="0" err="1"/>
              <a:t>Using</a:t>
            </a:r>
            <a:r>
              <a:rPr lang="fr-FR" sz="2600" dirty="0"/>
              <a:t> </a:t>
            </a:r>
            <a:r>
              <a:rPr lang="fr-FR" sz="2600" dirty="0" err="1"/>
              <a:t>lotteries</a:t>
            </a:r>
            <a:r>
              <a:rPr lang="fr-FR" sz="2600" dirty="0"/>
              <a:t> in </a:t>
            </a:r>
            <a:r>
              <a:rPr lang="fr-FR" sz="2600" dirty="0" err="1"/>
              <a:t>Sweden</a:t>
            </a:r>
            <a:endParaRPr lang="fr-FR" sz="2600" dirty="0"/>
          </a:p>
          <a:p>
            <a:pPr lvl="1"/>
            <a:r>
              <a:rPr lang="fr-FR" sz="2600" dirty="0" err="1"/>
              <a:t>Using</a:t>
            </a:r>
            <a:r>
              <a:rPr lang="fr-FR" sz="2600" dirty="0"/>
              <a:t> UK data</a:t>
            </a:r>
          </a:p>
          <a:p>
            <a:pPr lvl="1"/>
            <a:r>
              <a:rPr lang="fr-FR" sz="2600" dirty="0"/>
              <a:t>… </a:t>
            </a:r>
          </a:p>
          <a:p>
            <a:pPr lvl="1"/>
            <a:endParaRPr lang="fr-FR" dirty="0"/>
          </a:p>
          <a:p>
            <a:pPr fontAlgn="auto"/>
            <a:r>
              <a:rPr lang="en-US" sz="2400" i="1" dirty="0"/>
              <a:t>“Consumer Spending and the Economic Stimulus Payments of 2008”,</a:t>
            </a:r>
            <a:r>
              <a:rPr lang="en-US" sz="2400" dirty="0"/>
              <a:t> by Parker, </a:t>
            </a:r>
            <a:r>
              <a:rPr lang="en-US" sz="2400" dirty="0" err="1"/>
              <a:t>Souleles</a:t>
            </a:r>
            <a:r>
              <a:rPr lang="en-US" sz="2400" dirty="0"/>
              <a:t>, Johnson and McClelland (2013) </a:t>
            </a:r>
          </a:p>
          <a:p>
            <a:r>
              <a:rPr lang="en-US" sz="2400" i="1" dirty="0"/>
              <a:t>“A Model of the Consumption Response to Fiscal Stimulus Payments”, </a:t>
            </a:r>
            <a:r>
              <a:rPr lang="en-US" sz="2400" dirty="0"/>
              <a:t>by Kaplan and Violante (2014)</a:t>
            </a:r>
          </a:p>
          <a:p>
            <a:r>
              <a:rPr lang="en-US" sz="2400" i="1" dirty="0"/>
              <a:t>“Consumption, Income Changes, and Heterogeneity: Evidence from Two Fiscal Stimulus Programs”, </a:t>
            </a:r>
            <a:r>
              <a:rPr lang="en-US" sz="2400" dirty="0"/>
              <a:t>by Misra and </a:t>
            </a:r>
            <a:r>
              <a:rPr lang="en-US" sz="2400" dirty="0" err="1"/>
              <a:t>Surico</a:t>
            </a:r>
            <a:r>
              <a:rPr lang="en-US" sz="2400" dirty="0"/>
              <a:t> (2014)</a:t>
            </a:r>
          </a:p>
          <a:p>
            <a:r>
              <a:rPr lang="en-US" sz="2400" i="1" dirty="0"/>
              <a:t>“Does Consumption Respond to Transitory Shocks? Reconciling Natural Experiments and </a:t>
            </a:r>
            <a:r>
              <a:rPr lang="en-US" sz="2400" i="1" dirty="0" err="1"/>
              <a:t>Semistructural</a:t>
            </a:r>
            <a:r>
              <a:rPr lang="en-US" sz="2400" i="1" dirty="0"/>
              <a:t> Methods”,</a:t>
            </a:r>
            <a:r>
              <a:rPr lang="en-US" sz="2400" dirty="0"/>
              <a:t> </a:t>
            </a:r>
            <a:r>
              <a:rPr lang="en-US" sz="2400" dirty="0" err="1"/>
              <a:t>Commault</a:t>
            </a:r>
            <a:r>
              <a:rPr lang="en-US" sz="2400" dirty="0"/>
              <a:t> (2022) </a:t>
            </a:r>
          </a:p>
          <a:p>
            <a:r>
              <a:rPr lang="en-US" sz="24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5406-5242-424A-EAAA-DA9A5C9F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36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22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EE060-1DB4-0E2A-B483-93B289839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3F0B-6B21-3ABE-5B50-345BDD38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in the data: Main findings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044CA-BC27-C614-78E9-95A9A92BD39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/>
                  <a:t>MPC </a:t>
                </a:r>
                <a:r>
                  <a:rPr lang="fr-FR" dirty="0" err="1"/>
                  <a:t>is</a:t>
                </a:r>
                <a:r>
                  <a:rPr lang="fr-FR" dirty="0"/>
                  <a:t> in </a:t>
                </a:r>
                <a:r>
                  <a:rPr lang="fr-FR" dirty="0" err="1"/>
                  <a:t>average</a:t>
                </a:r>
                <a:r>
                  <a:rPr lang="fr-FR" dirty="0"/>
                  <a:t> </a:t>
                </a:r>
                <a:r>
                  <a:rPr lang="fr-FR" dirty="0">
                    <a:solidFill>
                      <a:srgbClr val="C00000"/>
                    </a:solidFill>
                  </a:rPr>
                  <a:t>large</a:t>
                </a:r>
              </a:p>
              <a:p>
                <a:pPr lvl="1"/>
                <a:r>
                  <a:rPr lang="fr-FR" dirty="0"/>
                  <a:t>MPC out of a </a:t>
                </a:r>
                <a:r>
                  <a:rPr lang="fr-FR" dirty="0" err="1">
                    <a:solidFill>
                      <a:srgbClr val="C00000"/>
                    </a:solidFill>
                  </a:rPr>
                  <a:t>transitory</a:t>
                </a:r>
                <a:r>
                  <a:rPr lang="fr-FR" dirty="0">
                    <a:solidFill>
                      <a:srgbClr val="C00000"/>
                    </a:solidFill>
                  </a:rPr>
                  <a:t> </a:t>
                </a:r>
                <a:r>
                  <a:rPr lang="fr-FR" dirty="0" err="1">
                    <a:solidFill>
                      <a:srgbClr val="C00000"/>
                    </a:solidFill>
                  </a:rPr>
                  <a:t>unexpected</a:t>
                </a:r>
                <a:r>
                  <a:rPr lang="fr-FR" dirty="0">
                    <a:solidFill>
                      <a:srgbClr val="C00000"/>
                    </a:solidFill>
                  </a:rPr>
                  <a:t> check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fr-FR" b="0" i="0" smtClean="0">
                        <a:solidFill>
                          <a:srgbClr val="B83232"/>
                        </a:solidFill>
                        <a:latin typeface="Cambria Math" panose="02040503050406030204" pitchFamily="18" charset="0"/>
                        <a:ea typeface="Cambria Math"/>
                      </a:rPr>
                      <m:t>0.25</m:t>
                    </m:r>
                  </m:oMath>
                </a14:m>
                <a:r>
                  <a:rPr lang="en-US" dirty="0"/>
                  <a:t> in average</a:t>
                </a:r>
              </a:p>
              <a:p>
                <a:pPr lvl="1"/>
                <a:r>
                  <a:rPr lang="en-US" dirty="0"/>
                  <a:t>About 10 times larger than the model predicts!</a:t>
                </a:r>
              </a:p>
              <a:p>
                <a:endParaRPr lang="en-US" dirty="0"/>
              </a:p>
              <a:p>
                <a:r>
                  <a:rPr lang="en-US" dirty="0"/>
                  <a:t>It is large </a:t>
                </a:r>
                <a:r>
                  <a:rPr lang="en-US" dirty="0">
                    <a:solidFill>
                      <a:srgbClr val="C00000"/>
                    </a:solidFill>
                  </a:rPr>
                  <a:t>even when expected</a:t>
                </a:r>
              </a:p>
              <a:p>
                <a:pPr lvl="1"/>
                <a:r>
                  <a:rPr lang="en-US" dirty="0"/>
                  <a:t>Suggests that borrowing constraints matter</a:t>
                </a:r>
              </a:p>
              <a:p>
                <a:pPr lvl="1"/>
                <a:r>
                  <a:rPr lang="en-US" dirty="0"/>
                  <a:t>Or households are not rational?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It is </a:t>
                </a:r>
                <a:r>
                  <a:rPr lang="en-US" dirty="0">
                    <a:solidFill>
                      <a:srgbClr val="C00000"/>
                    </a:solidFill>
                  </a:rPr>
                  <a:t>very heterogeneous across households</a:t>
                </a:r>
              </a:p>
              <a:p>
                <a:pPr lvl="1"/>
                <a:r>
                  <a:rPr lang="en-US" dirty="0"/>
                  <a:t>Which dimension of heterogeneity matters most? When is MPC high?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044CA-BC27-C614-78E9-95A9A92BD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72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AA39C-4817-2BDA-A364-6F93101F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37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3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5FFF8-C95C-4AE0-8D0C-ABA9FA76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959740"/>
            <a:ext cx="7962900" cy="49366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Percentage shares of GDP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867400"/>
            <a:ext cx="8229600" cy="381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Consumption: largest share of GDP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4</a:t>
            </a:fld>
            <a:r>
              <a:rPr lang="en-US"/>
              <a:t> 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6400800"/>
            <a:ext cx="1988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Source</a:t>
            </a:r>
            <a:r>
              <a:rPr lang="en-US" sz="1400" dirty="0"/>
              <a:t>:  BEA NIPA data</a:t>
            </a:r>
          </a:p>
        </p:txBody>
      </p:sp>
    </p:spTree>
    <p:extLst>
      <p:ext uri="{BB962C8B-B14F-4D97-AF65-F5344CB8AC3E}">
        <p14:creationId xmlns:p14="http://schemas.microsoft.com/office/powerpoint/2010/main" val="51414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FF1CE-63F4-0133-B44D-C0CD1E622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B3A9-8D4C-A5B7-3678-F73E4A31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and savings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D8728-3DDA-3C44-E076-4AF4305780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Private consumption constitutes a large share of GDP</a:t>
            </a:r>
          </a:p>
          <a:p>
            <a:pPr lvl="1"/>
            <a:r>
              <a:rPr lang="en-US" dirty="0"/>
              <a:t>We want to understand how people decide to save and consume.</a:t>
            </a:r>
            <a:endParaRPr lang="fr-FR" dirty="0">
              <a:solidFill>
                <a:schemeClr val="tx2"/>
              </a:solidFill>
            </a:endParaRP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/>
              <a:t>Macro </a:t>
            </a:r>
            <a:r>
              <a:rPr lang="fr-FR" dirty="0" err="1"/>
              <a:t>interest</a:t>
            </a:r>
            <a:r>
              <a:rPr lang="fr-FR" dirty="0"/>
              <a:t> for </a:t>
            </a:r>
            <a:r>
              <a:rPr lang="fr-FR" dirty="0" err="1"/>
              <a:t>consumption</a:t>
            </a:r>
            <a:r>
              <a:rPr lang="fr-FR" dirty="0"/>
              <a:t> and </a:t>
            </a:r>
            <a:r>
              <a:rPr lang="fr-FR" dirty="0" err="1"/>
              <a:t>savings</a:t>
            </a:r>
            <a:endParaRPr lang="fr-FR" dirty="0"/>
          </a:p>
          <a:p>
            <a:pPr lvl="1"/>
            <a:r>
              <a:rPr lang="fr-FR" dirty="0"/>
              <a:t>Long-run </a:t>
            </a:r>
            <a:r>
              <a:rPr lang="fr-FR" dirty="0" err="1"/>
              <a:t>savings</a:t>
            </a:r>
            <a:r>
              <a:rPr lang="fr-FR" dirty="0"/>
              <a:t> rate, capital accumulation and </a:t>
            </a:r>
            <a:r>
              <a:rPr lang="fr-FR" dirty="0">
                <a:solidFill>
                  <a:srgbClr val="C00000"/>
                </a:solidFill>
              </a:rPr>
              <a:t>long-run </a:t>
            </a:r>
            <a:r>
              <a:rPr lang="fr-FR" dirty="0" err="1">
                <a:solidFill>
                  <a:srgbClr val="C00000"/>
                </a:solidFill>
              </a:rPr>
              <a:t>growth</a:t>
            </a:r>
            <a:r>
              <a:rPr lang="fr-FR" dirty="0"/>
              <a:t> (Solow)</a:t>
            </a:r>
          </a:p>
          <a:p>
            <a:pPr lvl="1"/>
            <a:r>
              <a:rPr lang="fr-FR" dirty="0" err="1">
                <a:solidFill>
                  <a:srgbClr val="C00000"/>
                </a:solidFill>
              </a:rPr>
              <a:t>Lifecycle</a:t>
            </a:r>
            <a:r>
              <a:rPr lang="fr-FR" dirty="0"/>
              <a:t> profile of </a:t>
            </a:r>
            <a:r>
              <a:rPr lang="fr-FR" dirty="0" err="1"/>
              <a:t>consumption</a:t>
            </a:r>
            <a:r>
              <a:rPr lang="fr-FR" dirty="0"/>
              <a:t>, retirement</a:t>
            </a:r>
          </a:p>
          <a:p>
            <a:pPr lvl="1"/>
            <a:r>
              <a:rPr lang="fr-FR" dirty="0" err="1">
                <a:solidFill>
                  <a:srgbClr val="C00000"/>
                </a:solidFill>
              </a:rPr>
              <a:t>Insurance</a:t>
            </a:r>
            <a:r>
              <a:rPr lang="fr-FR" dirty="0"/>
              <a:t> </a:t>
            </a:r>
            <a:r>
              <a:rPr lang="fr-FR" dirty="0" err="1"/>
              <a:t>against</a:t>
            </a:r>
            <a:r>
              <a:rPr lang="fr-FR" dirty="0"/>
              <a:t> </a:t>
            </a:r>
            <a:r>
              <a:rPr lang="fr-FR" dirty="0" err="1"/>
              <a:t>unemployment</a:t>
            </a:r>
            <a:r>
              <a:rPr lang="fr-FR" dirty="0"/>
              <a:t>, </a:t>
            </a:r>
            <a:r>
              <a:rPr lang="fr-FR" dirty="0" err="1"/>
              <a:t>health</a:t>
            </a:r>
            <a:r>
              <a:rPr lang="fr-FR" dirty="0"/>
              <a:t>, … </a:t>
            </a:r>
          </a:p>
          <a:p>
            <a:pPr lvl="1"/>
            <a:r>
              <a:rPr lang="fr-FR" dirty="0" err="1"/>
              <a:t>Response</a:t>
            </a:r>
            <a:r>
              <a:rPr lang="fr-FR" dirty="0"/>
              <a:t> of </a:t>
            </a:r>
            <a:r>
              <a:rPr lang="fr-FR" dirty="0" err="1"/>
              <a:t>consumption</a:t>
            </a:r>
            <a:r>
              <a:rPr lang="fr-FR" dirty="0"/>
              <a:t> to </a:t>
            </a:r>
            <a:r>
              <a:rPr lang="fr-FR" dirty="0">
                <a:solidFill>
                  <a:srgbClr val="C00000"/>
                </a:solidFill>
              </a:rPr>
              <a:t>business cycle </a:t>
            </a:r>
            <a:r>
              <a:rPr lang="fr-FR" dirty="0"/>
              <a:t>fluctuations</a:t>
            </a:r>
          </a:p>
          <a:p>
            <a:pPr lvl="2"/>
            <a:r>
              <a:rPr lang="fr-FR" dirty="0" err="1">
                <a:solidFill>
                  <a:schemeClr val="tx2"/>
                </a:solidFill>
              </a:rPr>
              <a:t>Consumption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fluctuates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less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than</a:t>
            </a:r>
            <a:r>
              <a:rPr lang="fr-FR" dirty="0">
                <a:solidFill>
                  <a:schemeClr val="tx2"/>
                </a:solidFill>
              </a:rPr>
              <a:t> GDP, </a:t>
            </a:r>
            <a:r>
              <a:rPr lang="fr-FR" dirty="0" err="1">
                <a:solidFill>
                  <a:schemeClr val="tx2"/>
                </a:solidFill>
              </a:rPr>
              <a:t>much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less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than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investment</a:t>
            </a:r>
            <a:endParaRPr lang="fr-FR" dirty="0">
              <a:solidFill>
                <a:schemeClr val="tx2"/>
              </a:solidFill>
            </a:endParaRPr>
          </a:p>
          <a:p>
            <a:pPr lvl="2"/>
            <a:r>
              <a:rPr lang="fr-FR" dirty="0">
                <a:solidFill>
                  <a:srgbClr val="C00000"/>
                </a:solidFill>
              </a:rPr>
              <a:t>Fiscal stimulus </a:t>
            </a:r>
            <a:r>
              <a:rPr lang="fr-FR" dirty="0" err="1">
                <a:solidFill>
                  <a:schemeClr val="tx2"/>
                </a:solidFill>
              </a:rPr>
              <a:t>during</a:t>
            </a:r>
            <a:r>
              <a:rPr lang="fr-FR" dirty="0">
                <a:solidFill>
                  <a:schemeClr val="tx2"/>
                </a:solidFill>
              </a:rPr>
              <a:t> recessions: </a:t>
            </a:r>
            <a:r>
              <a:rPr lang="fr-FR" dirty="0" err="1">
                <a:solidFill>
                  <a:schemeClr val="tx2"/>
                </a:solidFill>
              </a:rPr>
              <a:t>consumption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response</a:t>
            </a:r>
            <a:r>
              <a:rPr lang="fr-FR" dirty="0">
                <a:solidFill>
                  <a:schemeClr val="tx2"/>
                </a:solidFill>
              </a:rPr>
              <a:t> to checks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5DF71-13FA-EAA3-4917-BA5BD2B4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5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5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8FA82-D102-893B-0DBC-39A020ECC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8868-23F3-CBAD-3D4B-C9EF032A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Consumption in Old School Macro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72605F-9D33-7DDF-6406-E5504291542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>
                    <a:solidFill>
                      <a:schemeClr val="tx2"/>
                    </a:solidFill>
                  </a:rPr>
                  <a:t>Keynes, 1936, Solow, 1956, … </a:t>
                </a:r>
              </a:p>
              <a:p>
                <a:r>
                  <a:rPr lang="fr-FR" dirty="0" err="1">
                    <a:solidFill>
                      <a:srgbClr val="B83232"/>
                    </a:solidFill>
                  </a:rPr>
                  <a:t>Ad-hoc</a:t>
                </a:r>
                <a:r>
                  <a:rPr lang="fr-FR" dirty="0">
                    <a:solidFill>
                      <a:srgbClr val="B83232"/>
                    </a:solidFill>
                  </a:rPr>
                  <a:t> </a:t>
                </a:r>
                <a:r>
                  <a:rPr lang="fr-FR" dirty="0" err="1">
                    <a:solidFill>
                      <a:srgbClr val="B83232"/>
                    </a:solidFill>
                  </a:rPr>
                  <a:t>consumption</a:t>
                </a:r>
                <a:r>
                  <a:rPr lang="fr-FR" dirty="0">
                    <a:solidFill>
                      <a:srgbClr val="B83232"/>
                    </a:solidFill>
                  </a:rPr>
                  <a:t> </a:t>
                </a:r>
                <a:r>
                  <a:rPr lang="fr-FR" dirty="0" err="1">
                    <a:solidFill>
                      <a:srgbClr val="B83232"/>
                    </a:solidFill>
                  </a:rPr>
                  <a:t>function</a:t>
                </a:r>
                <a:r>
                  <a:rPr lang="fr-FR" dirty="0">
                    <a:solidFill>
                      <a:srgbClr val="B83232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fr-FR" dirty="0">
                  <a:solidFill>
                    <a:srgbClr val="B83232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2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income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some taxes</a:t>
                </a:r>
              </a:p>
              <a:p>
                <a:pPr lvl="1"/>
                <a:r>
                  <a:rPr lang="en-US" dirty="0">
                    <a:solidFill>
                      <a:schemeClr val="tx2"/>
                    </a:solidFill>
                  </a:rPr>
                  <a:t>Static and exogenous: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(Solow)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2"/>
                    </a:solidFill>
                  </a:rPr>
                  <a:t>Consumption </a:t>
                </a:r>
                <a:r>
                  <a:rPr lang="en-US" dirty="0"/>
                  <a:t>rule independent of </a:t>
                </a:r>
                <a:r>
                  <a:rPr lang="en-US" dirty="0">
                    <a:solidFill>
                      <a:schemeClr val="tx2"/>
                    </a:solidFill>
                  </a:rPr>
                  <a:t>future income, future taxes, interest rates are irrelevant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In real life…</a:t>
                </a:r>
              </a:p>
              <a:p>
                <a:pPr lvl="1"/>
                <a:r>
                  <a:rPr lang="en-US" dirty="0"/>
                  <a:t>Suppose you find 100€, how much do you spend out of it?</a:t>
                </a:r>
              </a:p>
              <a:p>
                <a:pPr lvl="1"/>
                <a:r>
                  <a:rPr lang="en-US" dirty="0">
                    <a:solidFill>
                      <a:schemeClr val="tx2"/>
                    </a:solidFill>
                  </a:rPr>
                  <a:t>What if you find 150k€?</a:t>
                </a:r>
              </a:p>
              <a:p>
                <a:pPr lvl="1"/>
                <a:r>
                  <a:rPr lang="en-US" dirty="0"/>
                  <a:t>Does it depend on what you earn today? On what you will earn tomorrow?</a:t>
                </a:r>
              </a:p>
              <a:p>
                <a:pPr lvl="1"/>
                <a:r>
                  <a:rPr lang="en-US" dirty="0">
                    <a:solidFill>
                      <a:schemeClr val="tx2"/>
                    </a:solidFill>
                  </a:rPr>
                  <a:t>Does it depend on the interest rate? …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72605F-9D33-7DDF-6406-E55042915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72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84121-B0DE-BD9B-E1CC-383B9E32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6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2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45497-C65B-CCBA-8B8B-454664411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44493B-25A3-C333-442A-26B7FF300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84932"/>
            <a:ext cx="8458200" cy="52147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B431C0-99F0-55A6-2CE7-41CE14A9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evidence – aggregate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43D37-6319-6301-3452-7CB299C6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7</a:t>
            </a:fld>
            <a:r>
              <a:rPr lang="en-US"/>
              <a:t> ]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6671B-DBC9-6396-975C-3FF23E2C148C}"/>
              </a:ext>
            </a:extLst>
          </p:cNvPr>
          <p:cNvSpPr txBox="1"/>
          <p:nvPr/>
        </p:nvSpPr>
        <p:spPr>
          <a:xfrm>
            <a:off x="381000" y="6400800"/>
            <a:ext cx="6558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Source</a:t>
            </a:r>
            <a:r>
              <a:rPr lang="en-US" sz="1400" dirty="0"/>
              <a:t>: Jones – Macroeconomics, Bureau of Economic Analysis, FRED (series PSAVERT)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59F30C-3BEF-D32B-1740-B9B75B54623A}"/>
              </a:ext>
            </a:extLst>
          </p:cNvPr>
          <p:cNvSpPr txBox="1"/>
          <p:nvPr/>
        </p:nvSpPr>
        <p:spPr>
          <a:xfrm>
            <a:off x="3581400" y="1143000"/>
            <a:ext cx="457200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B83232"/>
                </a:solidFill>
              </a:rPr>
              <a:t>Personal saving rate </a:t>
            </a:r>
            <a:r>
              <a:rPr lang="en-US" sz="1600" dirty="0"/>
              <a:t>decreasing over several decades, recovered somewhat after the financial crisis.</a:t>
            </a:r>
          </a:p>
          <a:p>
            <a:r>
              <a:rPr lang="en-US" sz="1600" dirty="0"/>
              <a:t>At the same time:</a:t>
            </a:r>
          </a:p>
          <a:p>
            <a:pPr marL="342900" indent="-342900">
              <a:buAutoNum type="arabicPeriod"/>
            </a:pPr>
            <a:r>
              <a:rPr lang="en-US" sz="1600" dirty="0"/>
              <a:t>Substantial borrowing from abroad.</a:t>
            </a:r>
          </a:p>
          <a:p>
            <a:pPr marL="342900" indent="-342900">
              <a:buAutoNum type="arabicPeriod"/>
            </a:pPr>
            <a:r>
              <a:rPr lang="en-US" sz="1600" dirty="0"/>
              <a:t>Accumulation of savings by firms.</a:t>
            </a:r>
          </a:p>
        </p:txBody>
      </p:sp>
    </p:spTree>
    <p:extLst>
      <p:ext uri="{BB962C8B-B14F-4D97-AF65-F5344CB8AC3E}">
        <p14:creationId xmlns:p14="http://schemas.microsoft.com/office/powerpoint/2010/main" val="260801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D25FB-A064-32FB-8231-4426D0C26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CABE-F1B5-E631-84D8-9088A45C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this chapter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64A18-03A6-F621-DF4A-5106B989C1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Optimal saving and consumption decision</a:t>
            </a:r>
          </a:p>
          <a:p>
            <a:pPr lvl="1"/>
            <a:r>
              <a:rPr lang="en-US" dirty="0"/>
              <a:t>Utility-maximizing household facing intertemporal budget constraint</a:t>
            </a:r>
          </a:p>
          <a:p>
            <a:pPr lvl="1"/>
            <a:r>
              <a:rPr lang="en-US" dirty="0"/>
              <a:t>Response of consumption to the real interest rate</a:t>
            </a:r>
          </a:p>
          <a:p>
            <a:r>
              <a:rPr lang="en-US" dirty="0">
                <a:solidFill>
                  <a:srgbClr val="C00000"/>
                </a:solidFill>
              </a:rPr>
              <a:t>Permanent income hypothesis</a:t>
            </a:r>
          </a:p>
          <a:p>
            <a:pPr lvl="1"/>
            <a:r>
              <a:rPr lang="en-US" dirty="0"/>
              <a:t>Consumption smoothing and precautionary saving</a:t>
            </a:r>
          </a:p>
          <a:p>
            <a:pPr lvl="1"/>
            <a:r>
              <a:rPr lang="en-US" dirty="0"/>
              <a:t>Transitory </a:t>
            </a:r>
            <a:r>
              <a:rPr lang="en-US" dirty="0" err="1"/>
              <a:t>vs</a:t>
            </a:r>
            <a:r>
              <a:rPr lang="en-US" dirty="0"/>
              <a:t> permanent income shocks</a:t>
            </a:r>
          </a:p>
          <a:p>
            <a:pPr lvl="1"/>
            <a:r>
              <a:rPr lang="en-US" dirty="0"/>
              <a:t>Role of borrowing constraints</a:t>
            </a:r>
          </a:p>
          <a:p>
            <a:pPr lvl="1"/>
            <a:r>
              <a:rPr lang="en-US" dirty="0"/>
              <a:t>Ricardian equivalence</a:t>
            </a:r>
          </a:p>
          <a:p>
            <a:pPr lvl="1"/>
            <a:endParaRPr lang="en-US" dirty="0"/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Utility maximization</a:t>
            </a:r>
          </a:p>
          <a:p>
            <a:pPr lvl="1"/>
            <a:r>
              <a:rPr lang="en-US" dirty="0"/>
              <a:t>Construction of the intertemporal budget constraint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D36F-730A-6B29-5A9D-4D981209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8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2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Why consumption? Why savings?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B83232"/>
                </a:solidFill>
              </a:rPr>
              <a:t>Neoclassical consumption model</a:t>
            </a:r>
          </a:p>
          <a:p>
            <a:pPr lvl="1"/>
            <a:r>
              <a:rPr lang="en-US" dirty="0"/>
              <a:t>Utility maximization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Implications of the neoclassical consumption model</a:t>
            </a:r>
          </a:p>
          <a:p>
            <a:pPr lvl="1"/>
            <a:r>
              <a:rPr lang="en-US" dirty="0"/>
              <a:t>Permanent income hypothesis</a:t>
            </a:r>
          </a:p>
          <a:p>
            <a:pPr lvl="1"/>
            <a:r>
              <a:rPr lang="en-US" dirty="0" err="1"/>
              <a:t>Ricardian</a:t>
            </a:r>
            <a:r>
              <a:rPr lang="en-US" dirty="0"/>
              <a:t> equivalence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MPC and borrowing constraints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[ </a:t>
            </a:r>
            <a:fld id="{20935799-1D9E-4510-B317-BE6250590C04}" type="slidenum">
              <a:rPr lang="en-US" smtClean="0"/>
              <a:pPr/>
              <a:t>9</a:t>
            </a:fld>
            <a:r>
              <a:rPr lang="en-US"/>
              <a:t>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91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43658</TotalTime>
  <Words>2910</Words>
  <Application>Microsoft Macintosh PowerPoint</Application>
  <PresentationFormat>On-screen Show (4:3)</PresentationFormat>
  <Paragraphs>373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 Intermediate Macroeconomics           Axelle Ferriere, Sciences Po, Spring 2025</vt:lpstr>
      <vt:lpstr>Outline</vt:lpstr>
      <vt:lpstr>Consumption</vt:lpstr>
      <vt:lpstr>Percentage shares of GDP</vt:lpstr>
      <vt:lpstr>Consumption and savings</vt:lpstr>
      <vt:lpstr>Consumption in Old School Macro</vt:lpstr>
      <vt:lpstr>Empirical evidence – aggregate data</vt:lpstr>
      <vt:lpstr>Goal of this chapter</vt:lpstr>
      <vt:lpstr>Outline</vt:lpstr>
      <vt:lpstr>Neoclassical consumption model</vt:lpstr>
      <vt:lpstr>Framework of the model</vt:lpstr>
      <vt:lpstr>Framework of the model</vt:lpstr>
      <vt:lpstr>Intertemporal budget constraint</vt:lpstr>
      <vt:lpstr>Intertemporal budget constraint</vt:lpstr>
      <vt:lpstr>Household optimization problem</vt:lpstr>
      <vt:lpstr>Household optimization: two periods</vt:lpstr>
      <vt:lpstr>Consumption with two periods</vt:lpstr>
      <vt:lpstr>Household optimization: Lagrangian</vt:lpstr>
      <vt:lpstr>Euler equation</vt:lpstr>
      <vt:lpstr>Analysis of the Euler equation</vt:lpstr>
      <vt:lpstr>Consumption and interest rate</vt:lpstr>
      <vt:lpstr>Substitution and income effects</vt:lpstr>
      <vt:lpstr>Wealth effects</vt:lpstr>
      <vt:lpstr>Outline</vt:lpstr>
      <vt:lpstr>Permanent income hypothesis</vt:lpstr>
      <vt:lpstr>PHI and lifecycle dynamics</vt:lpstr>
      <vt:lpstr>PHI and lifecycle dynamics</vt:lpstr>
      <vt:lpstr>PIH and MPC</vt:lpstr>
      <vt:lpstr>PIH and MPC</vt:lpstr>
      <vt:lpstr>PIH and fiscal stimulus</vt:lpstr>
      <vt:lpstr>PIH and fiscal stimulus</vt:lpstr>
      <vt:lpstr>PIH and Ricardian Equivalence</vt:lpstr>
      <vt:lpstr>PIH and RE</vt:lpstr>
      <vt:lpstr>Outline</vt:lpstr>
      <vt:lpstr>PIH in the data</vt:lpstr>
      <vt:lpstr>MPC in the data</vt:lpstr>
      <vt:lpstr>MPC in the data: Main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ECON-UA 12 Intermediate Macroeconomics</dc:title>
  <dc:creator>Jaroslav</dc:creator>
  <cp:lastModifiedBy>Axelle FERRIERE</cp:lastModifiedBy>
  <cp:revision>724</cp:revision>
  <cp:lastPrinted>2025-03-06T10:53:02Z</cp:lastPrinted>
  <dcterms:created xsi:type="dcterms:W3CDTF">2013-01-27T23:22:51Z</dcterms:created>
  <dcterms:modified xsi:type="dcterms:W3CDTF">2025-03-06T14:26:39Z</dcterms:modified>
</cp:coreProperties>
</file>