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2"/>
  </p:notesMasterIdLst>
  <p:handoutMasterIdLst>
    <p:handoutMasterId r:id="rId33"/>
  </p:handoutMasterIdLst>
  <p:sldIdLst>
    <p:sldId id="256" r:id="rId2"/>
    <p:sldId id="257" r:id="rId3"/>
    <p:sldId id="323" r:id="rId4"/>
    <p:sldId id="362" r:id="rId5"/>
    <p:sldId id="401" r:id="rId6"/>
    <p:sldId id="402" r:id="rId7"/>
    <p:sldId id="409" r:id="rId8"/>
    <p:sldId id="369" r:id="rId9"/>
    <p:sldId id="370" r:id="rId10"/>
    <p:sldId id="371" r:id="rId11"/>
    <p:sldId id="375" r:id="rId12"/>
    <p:sldId id="376" r:id="rId13"/>
    <p:sldId id="377" r:id="rId14"/>
    <p:sldId id="381" r:id="rId15"/>
    <p:sldId id="380" r:id="rId16"/>
    <p:sldId id="382" r:id="rId17"/>
    <p:sldId id="384" r:id="rId18"/>
    <p:sldId id="386" r:id="rId19"/>
    <p:sldId id="385" r:id="rId20"/>
    <p:sldId id="387" r:id="rId21"/>
    <p:sldId id="388" r:id="rId22"/>
    <p:sldId id="389" r:id="rId23"/>
    <p:sldId id="390" r:id="rId24"/>
    <p:sldId id="410" r:id="rId25"/>
    <p:sldId id="391" r:id="rId26"/>
    <p:sldId id="411" r:id="rId27"/>
    <p:sldId id="412" r:id="rId28"/>
    <p:sldId id="400" r:id="rId29"/>
    <p:sldId id="392" r:id="rId30"/>
    <p:sldId id="379"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90" autoAdjust="0"/>
    <p:restoredTop sz="91370" autoAdjust="0"/>
  </p:normalViewPr>
  <p:slideViewPr>
    <p:cSldViewPr>
      <p:cViewPr varScale="1">
        <p:scale>
          <a:sx n="116" d="100"/>
          <a:sy n="116" d="100"/>
        </p:scale>
        <p:origin x="1288" y="176"/>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FC0AE5A-9654-48D8-9260-E4E5B9842897}" type="datetimeFigureOut">
              <a:rPr lang="en-US" smtClean="0"/>
              <a:t>3/4/25</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17596675-4FFE-4F64-AB55-59CF3BC7D509}" type="slidenum">
              <a:rPr lang="en-US" smtClean="0"/>
              <a:t>‹#›</a:t>
            </a:fld>
            <a:endParaRPr lang="en-US" dirty="0"/>
          </a:p>
        </p:txBody>
      </p:sp>
    </p:spTree>
    <p:extLst>
      <p:ext uri="{BB962C8B-B14F-4D97-AF65-F5344CB8AC3E}">
        <p14:creationId xmlns:p14="http://schemas.microsoft.com/office/powerpoint/2010/main" val="2387143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35941131-3BFC-4CC6-B240-DD5B3F3A0FF2}" type="datetimeFigureOut">
              <a:rPr lang="en-US" smtClean="0"/>
              <a:t>3/4/25</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F35769B-9363-4DD0-8493-07C028EAD75B}" type="slidenum">
              <a:rPr lang="en-US" smtClean="0"/>
              <a:t>‹#›</a:t>
            </a:fld>
            <a:endParaRPr lang="en-US" dirty="0"/>
          </a:p>
        </p:txBody>
      </p:sp>
    </p:spTree>
    <p:extLst>
      <p:ext uri="{BB962C8B-B14F-4D97-AF65-F5344CB8AC3E}">
        <p14:creationId xmlns:p14="http://schemas.microsoft.com/office/powerpoint/2010/main" val="22770607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constitute intangible capital</a:t>
            </a:r>
          </a:p>
        </p:txBody>
      </p:sp>
      <p:sp>
        <p:nvSpPr>
          <p:cNvPr id="4" name="Slide Number Placeholder 3"/>
          <p:cNvSpPr>
            <a:spLocks noGrp="1"/>
          </p:cNvSpPr>
          <p:nvPr>
            <p:ph type="sldNum" sz="quarter" idx="5"/>
          </p:nvPr>
        </p:nvSpPr>
        <p:spPr/>
        <p:txBody>
          <a:bodyPr/>
          <a:lstStyle/>
          <a:p>
            <a:fld id="{CF35769B-9363-4DD0-8493-07C028EAD75B}" type="slidenum">
              <a:rPr lang="en-US" smtClean="0"/>
              <a:t>4</a:t>
            </a:fld>
            <a:endParaRPr lang="en-US" dirty="0"/>
          </a:p>
        </p:txBody>
      </p:sp>
    </p:spTree>
    <p:extLst>
      <p:ext uri="{BB962C8B-B14F-4D97-AF65-F5344CB8AC3E}">
        <p14:creationId xmlns:p14="http://schemas.microsoft.com/office/powerpoint/2010/main" val="115064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Cite Kremer - 1993 - Population growth and technological change - One million B.C. to 1990</a:t>
            </a:r>
          </a:p>
        </p:txBody>
      </p:sp>
      <p:sp>
        <p:nvSpPr>
          <p:cNvPr id="4" name="Slide Number Placeholder 3"/>
          <p:cNvSpPr>
            <a:spLocks noGrp="1"/>
          </p:cNvSpPr>
          <p:nvPr>
            <p:ph type="sldNum" sz="quarter" idx="5"/>
          </p:nvPr>
        </p:nvSpPr>
        <p:spPr/>
        <p:txBody>
          <a:bodyPr/>
          <a:lstStyle/>
          <a:p>
            <a:fld id="{CF35769B-9363-4DD0-8493-07C028EAD75B}" type="slidenum">
              <a:rPr lang="en-US" smtClean="0"/>
              <a:t>16</a:t>
            </a:fld>
            <a:endParaRPr lang="en-US" dirty="0"/>
          </a:p>
        </p:txBody>
      </p:sp>
    </p:spTree>
    <p:extLst>
      <p:ext uri="{BB962C8B-B14F-4D97-AF65-F5344CB8AC3E}">
        <p14:creationId xmlns:p14="http://schemas.microsoft.com/office/powerpoint/2010/main" val="3247671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Alternative experiments: Inflow of skilled and unskilled immigrants.</a:t>
            </a:r>
          </a:p>
        </p:txBody>
      </p:sp>
      <p:sp>
        <p:nvSpPr>
          <p:cNvPr id="4" name="Slide Number Placeholder 3"/>
          <p:cNvSpPr>
            <a:spLocks noGrp="1"/>
          </p:cNvSpPr>
          <p:nvPr>
            <p:ph type="sldNum" sz="quarter" idx="10"/>
          </p:nvPr>
        </p:nvSpPr>
        <p:spPr/>
        <p:txBody>
          <a:bodyPr/>
          <a:lstStyle/>
          <a:p>
            <a:fld id="{CF35769B-9363-4DD0-8493-07C028EAD75B}" type="slidenum">
              <a:rPr lang="en-US" smtClean="0"/>
              <a:t>17</a:t>
            </a:fld>
            <a:endParaRPr lang="en-US" dirty="0"/>
          </a:p>
        </p:txBody>
      </p:sp>
    </p:spTree>
    <p:extLst>
      <p:ext uri="{BB962C8B-B14F-4D97-AF65-F5344CB8AC3E}">
        <p14:creationId xmlns:p14="http://schemas.microsoft.com/office/powerpoint/2010/main" val="49806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A_t+1 = z*</a:t>
            </a:r>
            <a:r>
              <a:rPr lang="en-US" dirty="0" err="1"/>
              <a:t>A_t</a:t>
            </a:r>
            <a:r>
              <a:rPr lang="en-US" dirty="0"/>
              <a:t>^\gamma*</a:t>
            </a:r>
            <a:r>
              <a:rPr lang="en-US" dirty="0" err="1"/>
              <a:t>L_at</a:t>
            </a:r>
            <a:endParaRPr lang="en-US" dirty="0"/>
          </a:p>
        </p:txBody>
      </p:sp>
      <p:sp>
        <p:nvSpPr>
          <p:cNvPr id="4" name="Slide Number Placeholder 3"/>
          <p:cNvSpPr>
            <a:spLocks noGrp="1"/>
          </p:cNvSpPr>
          <p:nvPr>
            <p:ph type="sldNum" sz="quarter" idx="5"/>
          </p:nvPr>
        </p:nvSpPr>
        <p:spPr/>
        <p:txBody>
          <a:bodyPr/>
          <a:lstStyle/>
          <a:p>
            <a:fld id="{CF35769B-9363-4DD0-8493-07C028EAD75B}" type="slidenum">
              <a:rPr lang="en-US" smtClean="0"/>
              <a:t>18</a:t>
            </a:fld>
            <a:endParaRPr lang="en-US" dirty="0"/>
          </a:p>
        </p:txBody>
      </p:sp>
    </p:spTree>
    <p:extLst>
      <p:ext uri="{BB962C8B-B14F-4D97-AF65-F5344CB8AC3E}">
        <p14:creationId xmlns:p14="http://schemas.microsoft.com/office/powerpoint/2010/main" val="3571761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A7E90-5AE5-9D99-AFA5-E9ACDE925B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88FFA3-8FB7-5C1F-5AFB-5AF53C38B1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F50658-661F-0590-6045-9F2FA477C753}"/>
              </a:ext>
            </a:extLst>
          </p:cNvPr>
          <p:cNvSpPr>
            <a:spLocks noGrp="1"/>
          </p:cNvSpPr>
          <p:nvPr>
            <p:ph type="body" idx="1"/>
          </p:nvPr>
        </p:nvSpPr>
        <p:spPr/>
        <p:txBody>
          <a:bodyPr/>
          <a:lstStyle/>
          <a:p>
            <a:pPr marL="171450" indent="-171450">
              <a:buFont typeface="Arial" panose="020B0604020202020204" pitchFamily="34" charset="0"/>
              <a:buChar char="•"/>
            </a:pPr>
            <a:r>
              <a:rPr lang="en-US" dirty="0"/>
              <a:t>Derivation of scaled law of motion: Divide</a:t>
            </a:r>
            <a:r>
              <a:rPr lang="en-US" baseline="0" dirty="0"/>
              <a:t> the whole equation by A_{t+1}^{1/(1-\alpha)} and then </a:t>
            </a:r>
            <a:r>
              <a:rPr lang="en-US" baseline="0"/>
              <a:t>readjust the RHS.</a:t>
            </a:r>
            <a:endParaRPr lang="en-US"/>
          </a:p>
          <a:p>
            <a:pPr marL="171450" indent="-171450">
              <a:buFont typeface="Arial" panose="020B0604020202020204" pitchFamily="34" charset="0"/>
              <a:buChar char="•"/>
            </a:pPr>
            <a:r>
              <a:rPr lang="en-US" dirty="0"/>
              <a:t>Rewrite recitation problem 6.3 to</a:t>
            </a:r>
            <a:r>
              <a:rPr lang="en-US" baseline="0" dirty="0"/>
              <a:t> be in line with this.</a:t>
            </a:r>
            <a:endParaRPr lang="en-US" dirty="0"/>
          </a:p>
        </p:txBody>
      </p:sp>
      <p:sp>
        <p:nvSpPr>
          <p:cNvPr id="4" name="Slide Number Placeholder 3">
            <a:extLst>
              <a:ext uri="{FF2B5EF4-FFF2-40B4-BE49-F238E27FC236}">
                <a16:creationId xmlns:a16="http://schemas.microsoft.com/office/drawing/2014/main" id="{4006D34A-0E2E-C04E-DEFE-3CC227A6E89C}"/>
              </a:ext>
            </a:extLst>
          </p:cNvPr>
          <p:cNvSpPr>
            <a:spLocks noGrp="1"/>
          </p:cNvSpPr>
          <p:nvPr>
            <p:ph type="sldNum" sz="quarter" idx="10"/>
          </p:nvPr>
        </p:nvSpPr>
        <p:spPr/>
        <p:txBody>
          <a:bodyPr/>
          <a:lstStyle/>
          <a:p>
            <a:fld id="{CF35769B-9363-4DD0-8493-07C028EAD75B}" type="slidenum">
              <a:rPr lang="en-US" smtClean="0"/>
              <a:t>24</a:t>
            </a:fld>
            <a:endParaRPr lang="en-US" dirty="0"/>
          </a:p>
        </p:txBody>
      </p:sp>
    </p:spTree>
    <p:extLst>
      <p:ext uri="{BB962C8B-B14F-4D97-AF65-F5344CB8AC3E}">
        <p14:creationId xmlns:p14="http://schemas.microsoft.com/office/powerpoint/2010/main" val="623161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Derivation of scaled law of motion: Divide</a:t>
            </a:r>
            <a:r>
              <a:rPr lang="en-US" baseline="0" dirty="0"/>
              <a:t> the whole equation by A_{t+1}^{1/(1-\alpha)} and then </a:t>
            </a:r>
            <a:r>
              <a:rPr lang="en-US" baseline="0"/>
              <a:t>readjust the RHS.</a:t>
            </a:r>
            <a:endParaRPr lang="en-US"/>
          </a:p>
          <a:p>
            <a:pPr marL="171450" indent="-171450">
              <a:buFont typeface="Arial" panose="020B0604020202020204" pitchFamily="34" charset="0"/>
              <a:buChar char="•"/>
            </a:pPr>
            <a:r>
              <a:rPr lang="en-US" dirty="0"/>
              <a:t>Rewrite recitation problem 6.3 to</a:t>
            </a:r>
            <a:r>
              <a:rPr lang="en-US" baseline="0" dirty="0"/>
              <a:t> be in line with this.</a:t>
            </a:r>
            <a:endParaRPr lang="en-US" dirty="0"/>
          </a:p>
        </p:txBody>
      </p:sp>
      <p:sp>
        <p:nvSpPr>
          <p:cNvPr id="4" name="Slide Number Placeholder 3"/>
          <p:cNvSpPr>
            <a:spLocks noGrp="1"/>
          </p:cNvSpPr>
          <p:nvPr>
            <p:ph type="sldNum" sz="quarter" idx="10"/>
          </p:nvPr>
        </p:nvSpPr>
        <p:spPr/>
        <p:txBody>
          <a:bodyPr/>
          <a:lstStyle/>
          <a:p>
            <a:fld id="{CF35769B-9363-4DD0-8493-07C028EAD75B}" type="slidenum">
              <a:rPr lang="en-US" smtClean="0"/>
              <a:t>25</a:t>
            </a:fld>
            <a:endParaRPr lang="en-US" dirty="0"/>
          </a:p>
        </p:txBody>
      </p:sp>
    </p:spTree>
    <p:extLst>
      <p:ext uri="{BB962C8B-B14F-4D97-AF65-F5344CB8AC3E}">
        <p14:creationId xmlns:p14="http://schemas.microsoft.com/office/powerpoint/2010/main" val="281266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8C71E-0E5E-112A-BBF4-813A14037A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E0C865-BFCA-EA33-87F8-B1090B881A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3DA1A7-1F36-ABB1-39B4-C6733F8ABC96}"/>
              </a:ext>
            </a:extLst>
          </p:cNvPr>
          <p:cNvSpPr>
            <a:spLocks noGrp="1"/>
          </p:cNvSpPr>
          <p:nvPr>
            <p:ph type="body" idx="1"/>
          </p:nvPr>
        </p:nvSpPr>
        <p:spPr/>
        <p:txBody>
          <a:bodyPr/>
          <a:lstStyle/>
          <a:p>
            <a:pPr marL="171450" indent="-171450">
              <a:buFont typeface="Arial" panose="020B0604020202020204" pitchFamily="34" charset="0"/>
              <a:buChar char="•"/>
            </a:pPr>
            <a:r>
              <a:rPr lang="en-US" dirty="0"/>
              <a:t>Derivation of scaled law of motion: Divide</a:t>
            </a:r>
            <a:r>
              <a:rPr lang="en-US" baseline="0" dirty="0"/>
              <a:t> the whole equation by A_{t+1}^{1/(1-\alpha)} and then </a:t>
            </a:r>
            <a:r>
              <a:rPr lang="en-US" baseline="0"/>
              <a:t>readjust the RHS.</a:t>
            </a:r>
            <a:endParaRPr lang="en-US"/>
          </a:p>
          <a:p>
            <a:pPr marL="171450" indent="-171450">
              <a:buFont typeface="Arial" panose="020B0604020202020204" pitchFamily="34" charset="0"/>
              <a:buChar char="•"/>
            </a:pPr>
            <a:r>
              <a:rPr lang="en-US" dirty="0"/>
              <a:t>Rewrite recitation problem 6.3 to</a:t>
            </a:r>
            <a:r>
              <a:rPr lang="en-US" baseline="0" dirty="0"/>
              <a:t> be in line with this.</a:t>
            </a:r>
            <a:endParaRPr lang="en-US" dirty="0"/>
          </a:p>
        </p:txBody>
      </p:sp>
      <p:sp>
        <p:nvSpPr>
          <p:cNvPr id="4" name="Slide Number Placeholder 3">
            <a:extLst>
              <a:ext uri="{FF2B5EF4-FFF2-40B4-BE49-F238E27FC236}">
                <a16:creationId xmlns:a16="http://schemas.microsoft.com/office/drawing/2014/main" id="{DB1D4F73-5FF6-A811-62C1-755A6C0CF81D}"/>
              </a:ext>
            </a:extLst>
          </p:cNvPr>
          <p:cNvSpPr>
            <a:spLocks noGrp="1"/>
          </p:cNvSpPr>
          <p:nvPr>
            <p:ph type="sldNum" sz="quarter" idx="10"/>
          </p:nvPr>
        </p:nvSpPr>
        <p:spPr/>
        <p:txBody>
          <a:bodyPr/>
          <a:lstStyle/>
          <a:p>
            <a:fld id="{CF35769B-9363-4DD0-8493-07C028EAD75B}" type="slidenum">
              <a:rPr lang="en-US" smtClean="0"/>
              <a:t>26</a:t>
            </a:fld>
            <a:endParaRPr lang="en-US" dirty="0"/>
          </a:p>
        </p:txBody>
      </p:sp>
    </p:spTree>
    <p:extLst>
      <p:ext uri="{BB962C8B-B14F-4D97-AF65-F5344CB8AC3E}">
        <p14:creationId xmlns:p14="http://schemas.microsoft.com/office/powerpoint/2010/main" val="372051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BCDBE-5792-B8ED-BD12-F764E3760E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CE95E6-B460-069D-1069-7B423CCF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CE5634-6E3D-9DDB-54CA-476B97DCD454}"/>
              </a:ext>
            </a:extLst>
          </p:cNvPr>
          <p:cNvSpPr>
            <a:spLocks noGrp="1"/>
          </p:cNvSpPr>
          <p:nvPr>
            <p:ph type="body" idx="1"/>
          </p:nvPr>
        </p:nvSpPr>
        <p:spPr/>
        <p:txBody>
          <a:bodyPr/>
          <a:lstStyle/>
          <a:p>
            <a:pPr marL="171450" indent="-171450">
              <a:buFont typeface="Arial" panose="020B0604020202020204" pitchFamily="34" charset="0"/>
              <a:buChar char="•"/>
            </a:pPr>
            <a:r>
              <a:rPr lang="en-US" dirty="0"/>
              <a:t>Derivation of scaled law of motion: Divide</a:t>
            </a:r>
            <a:r>
              <a:rPr lang="en-US" baseline="0" dirty="0"/>
              <a:t> the whole equation by A_{t+1}^{1/(1-\alpha)} and then </a:t>
            </a:r>
            <a:r>
              <a:rPr lang="en-US" baseline="0"/>
              <a:t>readjust the RHS.</a:t>
            </a:r>
            <a:endParaRPr lang="en-US"/>
          </a:p>
          <a:p>
            <a:pPr marL="171450" indent="-171450">
              <a:buFont typeface="Arial" panose="020B0604020202020204" pitchFamily="34" charset="0"/>
              <a:buChar char="•"/>
            </a:pPr>
            <a:r>
              <a:rPr lang="en-US" dirty="0"/>
              <a:t>Rewrite recitation problem 6.3 to</a:t>
            </a:r>
            <a:r>
              <a:rPr lang="en-US" baseline="0" dirty="0"/>
              <a:t> be in line with this.</a:t>
            </a:r>
            <a:endParaRPr lang="en-US" dirty="0"/>
          </a:p>
        </p:txBody>
      </p:sp>
      <p:sp>
        <p:nvSpPr>
          <p:cNvPr id="4" name="Slide Number Placeholder 3">
            <a:extLst>
              <a:ext uri="{FF2B5EF4-FFF2-40B4-BE49-F238E27FC236}">
                <a16:creationId xmlns:a16="http://schemas.microsoft.com/office/drawing/2014/main" id="{457B7ED7-4932-423A-F7E1-F12B10357F09}"/>
              </a:ext>
            </a:extLst>
          </p:cNvPr>
          <p:cNvSpPr>
            <a:spLocks noGrp="1"/>
          </p:cNvSpPr>
          <p:nvPr>
            <p:ph type="sldNum" sz="quarter" idx="10"/>
          </p:nvPr>
        </p:nvSpPr>
        <p:spPr/>
        <p:txBody>
          <a:bodyPr/>
          <a:lstStyle/>
          <a:p>
            <a:fld id="{CF35769B-9363-4DD0-8493-07C028EAD75B}" type="slidenum">
              <a:rPr lang="en-US" smtClean="0"/>
              <a:t>27</a:t>
            </a:fld>
            <a:endParaRPr lang="en-US" dirty="0"/>
          </a:p>
        </p:txBody>
      </p:sp>
    </p:spTree>
    <p:extLst>
      <p:ext uri="{BB962C8B-B14F-4D97-AF65-F5344CB8AC3E}">
        <p14:creationId xmlns:p14="http://schemas.microsoft.com/office/powerpoint/2010/main" val="20899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276600"/>
            <a:ext cx="6858000" cy="1524000"/>
          </a:xfrm>
        </p:spPr>
        <p:txBody>
          <a:bodyPr anchor="t" anchorCtr="0"/>
          <a:lstStyle>
            <a:lvl1pPr algn="r">
              <a:defRPr sz="320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1219200" y="5086350"/>
            <a:ext cx="6858000" cy="8572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82C50F8-018F-4CEF-A1C0-2A49F1DFF0F3}" type="datetime1">
              <a:rPr lang="en-US" smtClean="0"/>
              <a:t>3/4/25</a:t>
            </a:fld>
            <a:endParaRPr lang="en-US" dirty="0"/>
          </a:p>
        </p:txBody>
      </p:sp>
      <p:sp>
        <p:nvSpPr>
          <p:cNvPr id="17" name="Footer Placeholder 16"/>
          <p:cNvSpPr>
            <a:spLocks noGrp="1"/>
          </p:cNvSpPr>
          <p:nvPr>
            <p:ph type="ftr" sz="quarter" idx="11"/>
          </p:nvPr>
        </p:nvSpPr>
        <p:spPr>
          <a:xfrm>
            <a:off x="2898648" y="6355080"/>
            <a:ext cx="3474720" cy="365760"/>
          </a:xfrm>
        </p:spPr>
        <p:txBody>
          <a:bodyPr/>
          <a:lstStyle/>
          <a:p>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20935799-1D9E-4510-B317-BE6250590C04}" type="slidenum">
              <a:rPr lang="en-US" smtClean="0"/>
              <a:t>‹#›</a:t>
            </a:fld>
            <a:endParaRPr lang="en-US" dirty="0"/>
          </a:p>
        </p:txBody>
      </p:sp>
      <p:sp>
        <p:nvSpPr>
          <p:cNvPr id="21" name="Rectangle 20"/>
          <p:cNvSpPr/>
          <p:nvPr/>
        </p:nvSpPr>
        <p:spPr>
          <a:xfrm>
            <a:off x="904875" y="3124200"/>
            <a:ext cx="7315200" cy="175260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10150"/>
            <a:ext cx="7315200" cy="10096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124200"/>
            <a:ext cx="228600" cy="17526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10150"/>
            <a:ext cx="228600" cy="10096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1F18F2-3AA9-40BE-AA86-11395C579535}" type="datetime1">
              <a:rPr lang="en-US" smtClean="0"/>
              <a:t>3/4/25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35799-1D9E-4510-B317-BE6250590C0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FE3C99-1FE9-4837-8ED7-44DC885FFDF9}" type="datetime1">
              <a:rPr lang="en-US" smtClean="0"/>
              <a:t>3/4/25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35799-1D9E-4510-B317-BE6250590C04}" type="slidenum">
              <a:rPr lang="en-US" smtClean="0"/>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kumimoji="0" lang="en-US" dirty="0"/>
              <a:t>Click to edit Master title style</a:t>
            </a:r>
          </a:p>
        </p:txBody>
      </p:sp>
      <p:sp>
        <p:nvSpPr>
          <p:cNvPr id="8" name="Content Placeholder 7"/>
          <p:cNvSpPr>
            <a:spLocks noGrp="1"/>
          </p:cNvSpPr>
          <p:nvPr>
            <p:ph sz="quarter" idx="1"/>
          </p:nvPr>
        </p:nvSpPr>
        <p:spPr>
          <a:xfrm>
            <a:off x="457200" y="1066800"/>
            <a:ext cx="8229600" cy="51816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Date Placeholder 2"/>
          <p:cNvSpPr>
            <a:spLocks noGrp="1"/>
          </p:cNvSpPr>
          <p:nvPr>
            <p:ph type="dt" sz="half" idx="10"/>
          </p:nvPr>
        </p:nvSpPr>
        <p:spPr>
          <a:xfrm>
            <a:off x="457200" y="6339840"/>
            <a:ext cx="2289048" cy="365760"/>
          </a:xfrm>
        </p:spPr>
        <p:txBody>
          <a:bodyPr/>
          <a:lstStyle/>
          <a:p>
            <a:fld id="{09BC6BCF-1A42-4D2E-BEC2-755B69D7203C}" type="datetime1">
              <a:rPr lang="en-US" smtClean="0"/>
              <a:t>3/4/25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6705600" y="6339840"/>
            <a:ext cx="1981200" cy="365760"/>
          </a:xfrm>
        </p:spPr>
        <p:txBody>
          <a:bodyPr/>
          <a:lstStyle>
            <a:lvl1pPr algn="r">
              <a:defRPr/>
            </a:lvl1pPr>
          </a:lstStyle>
          <a:p>
            <a:r>
              <a:rPr lang="en-US" dirty="0"/>
              <a:t>[ </a:t>
            </a:r>
            <a:fld id="{20935799-1D9E-4510-B317-BE6250590C04}" type="slidenum">
              <a:rPr lang="en-US" smtClean="0"/>
              <a:pPr/>
              <a:t>‹#›</a:t>
            </a:fld>
            <a:r>
              <a:rPr lang="en-US" dirty="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D07E3C8-18AA-4DB6-B947-6529C485E259}" type="datetime1">
              <a:rPr lang="en-US" smtClean="0"/>
              <a:t>3/4/25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20935799-1D9E-4510-B317-BE6250590C04}" type="slidenum">
              <a:rPr lang="en-US" smtClean="0"/>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AC50268-D8A1-4014-A3C9-7F9B436AF03B}" type="datetime1">
              <a:rPr lang="en-US" smtClean="0"/>
              <a:t>3/4/25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35799-1D9E-4510-B317-BE6250590C04}" type="slidenum">
              <a:rPr lang="en-US" smtClean="0"/>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4748337-7D1D-4D80-AED0-E918AD94A3A2}" type="datetime1">
              <a:rPr lang="en-US" smtClean="0"/>
              <a:t>3/4/25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935799-1D9E-4510-B317-BE6250590C04}" type="slidenum">
              <a:rPr lang="en-US" smtClean="0"/>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D17FF39-D8D7-437A-80EC-75C59148C536}" type="datetime1">
              <a:rPr lang="en-US" smtClean="0"/>
              <a:t>3/4/25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935799-1D9E-4510-B317-BE6250590C04}" type="slidenum">
              <a:rPr lang="en-US" smtClean="0"/>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C3F39-D513-49B5-8E80-7D13DB3CA913}" type="datetime1">
              <a:rPr lang="en-US" smtClean="0"/>
              <a:t>3/4/25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935799-1D9E-4510-B317-BE6250590C04}" type="slidenum">
              <a:rPr lang="en-US" smtClean="0"/>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8AFA375-A3AE-45BE-95E9-668D2A4764FA}" type="datetime1">
              <a:rPr lang="en-US" smtClean="0"/>
              <a:t>3/4/25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35799-1D9E-4510-B317-BE6250590C04}"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76FAE9A-08A7-427F-B2B8-C4F6123D96E3}" type="datetime1">
              <a:rPr lang="en-US" smtClean="0"/>
              <a:t>3/4/25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35799-1D9E-4510-B317-BE6250590C04}"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7620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066800"/>
            <a:ext cx="8229600" cy="518160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457200" y="6356350"/>
            <a:ext cx="2289048" cy="365760"/>
          </a:xfrm>
          <a:prstGeom prst="rect">
            <a:avLst/>
          </a:prstGeom>
        </p:spPr>
        <p:txBody>
          <a:bodyPr vert="horz"/>
          <a:lstStyle>
            <a:lvl1pPr algn="l" eaLnBrk="1" latinLnBrk="0" hangingPunct="1">
              <a:defRPr kumimoji="0" sz="1400">
                <a:solidFill>
                  <a:schemeClr val="tx2"/>
                </a:solidFill>
              </a:defRPr>
            </a:lvl1pPr>
          </a:lstStyle>
          <a:p>
            <a:fld id="{970C922C-39CF-4BCE-BE6A-7618120046DB}" type="datetime1">
              <a:rPr lang="en-US" smtClean="0"/>
              <a:t>3/4/25</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6705600" y="6356350"/>
            <a:ext cx="1981200" cy="365760"/>
          </a:xfrm>
          <a:prstGeom prst="rect">
            <a:avLst/>
          </a:prstGeom>
        </p:spPr>
        <p:txBody>
          <a:bodyPr vert="horz"/>
          <a:lstStyle>
            <a:lvl1pPr algn="l" eaLnBrk="1" latinLnBrk="0" hangingPunct="1">
              <a:defRPr kumimoji="0" sz="1400">
                <a:solidFill>
                  <a:schemeClr val="tx2"/>
                </a:solidFill>
              </a:defRPr>
            </a:lvl1pPr>
          </a:lstStyle>
          <a:p>
            <a:pPr algn="r"/>
            <a:r>
              <a:rPr lang="en-US" dirty="0"/>
              <a:t>[ </a:t>
            </a:r>
            <a:fld id="{20935799-1D9E-4510-B317-BE6250590C04}" type="slidenum">
              <a:rPr lang="en-US" smtClean="0"/>
              <a:pPr algn="r"/>
              <a:t>‹#›</a:t>
            </a:fld>
            <a:r>
              <a:rPr lang="en-US" dirty="0"/>
              <a:t> ]</a:t>
            </a:r>
          </a:p>
        </p:txBody>
      </p:sp>
      <p:sp>
        <p:nvSpPr>
          <p:cNvPr id="28" name="Straight Connector 27"/>
          <p:cNvSpPr>
            <a:spLocks noChangeShapeType="1"/>
          </p:cNvSpPr>
          <p:nvPr/>
        </p:nvSpPr>
        <p:spPr bwMode="auto">
          <a:xfrm>
            <a:off x="457200" y="6353175"/>
            <a:ext cx="8229600" cy="0"/>
          </a:xfrm>
          <a:prstGeom prst="line">
            <a:avLst/>
          </a:prstGeom>
          <a:noFill/>
          <a:ln w="19050"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914400"/>
            <a:ext cx="8229600" cy="0"/>
          </a:xfrm>
          <a:prstGeom prst="line">
            <a:avLst/>
          </a:prstGeom>
          <a:noFill/>
          <a:ln w="19050"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dirty="0"/>
            </a:br>
            <a:r>
              <a:rPr lang="en-US" dirty="0"/>
              <a:t>Intermediate Macroeconomics</a:t>
            </a:r>
            <a:br>
              <a:rPr lang="en-US" sz="1600" dirty="0"/>
            </a:br>
            <a:br>
              <a:rPr lang="cs-CZ" sz="100" dirty="0"/>
            </a:br>
            <a:br>
              <a:rPr lang="cs-CZ" sz="100" dirty="0"/>
            </a:br>
            <a:br>
              <a:rPr lang="cs-CZ" sz="100" dirty="0"/>
            </a:br>
            <a:br>
              <a:rPr lang="cs-CZ" sz="100" dirty="0"/>
            </a:br>
            <a:br>
              <a:rPr lang="cs-CZ" sz="100" dirty="0"/>
            </a:br>
            <a:br>
              <a:rPr lang="cs-CZ" sz="100" dirty="0"/>
            </a:br>
            <a:br>
              <a:rPr lang="cs-CZ" sz="100" dirty="0"/>
            </a:br>
            <a:br>
              <a:rPr lang="cs-CZ" sz="100" dirty="0"/>
            </a:br>
            <a:br>
              <a:rPr lang="cs-CZ" sz="100" dirty="0"/>
            </a:br>
            <a:br>
              <a:rPr lang="cs-CZ" sz="100" dirty="0"/>
            </a:br>
            <a:r>
              <a:rPr lang="en-US" sz="1600" dirty="0"/>
              <a:t>Axelle </a:t>
            </a:r>
            <a:r>
              <a:rPr lang="en-US" sz="1600" dirty="0" err="1"/>
              <a:t>Ferriere</a:t>
            </a:r>
            <a:r>
              <a:rPr lang="en-US" sz="1600" dirty="0"/>
              <a:t>, Sciences Po, Spring 2025</a:t>
            </a:r>
            <a:endParaRPr lang="en-US" dirty="0"/>
          </a:p>
        </p:txBody>
      </p:sp>
      <p:sp>
        <p:nvSpPr>
          <p:cNvPr id="3" name="Subtitle 2"/>
          <p:cNvSpPr>
            <a:spLocks noGrp="1"/>
          </p:cNvSpPr>
          <p:nvPr>
            <p:ph type="subTitle" idx="1"/>
          </p:nvPr>
        </p:nvSpPr>
        <p:spPr/>
        <p:txBody>
          <a:bodyPr>
            <a:normAutofit/>
          </a:bodyPr>
          <a:lstStyle/>
          <a:p>
            <a:r>
              <a:rPr lang="en-US" dirty="0"/>
              <a:t>Ch. 5</a:t>
            </a:r>
          </a:p>
          <a:p>
            <a:r>
              <a:rPr lang="en-US" b="1" dirty="0"/>
              <a:t>Growth and ideas</a:t>
            </a:r>
          </a:p>
        </p:txBody>
      </p:sp>
    </p:spTree>
    <p:extLst>
      <p:ext uri="{BB962C8B-B14F-4D97-AF65-F5344CB8AC3E}">
        <p14:creationId xmlns:p14="http://schemas.microsoft.com/office/powerpoint/2010/main" val="119740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Intellectual property rights – alternatives </a:t>
            </a:r>
          </a:p>
        </p:txBody>
      </p:sp>
      <p:sp>
        <p:nvSpPr>
          <p:cNvPr id="3" name="Content Placeholder 2"/>
          <p:cNvSpPr>
            <a:spLocks noGrp="1"/>
          </p:cNvSpPr>
          <p:nvPr>
            <p:ph sz="quarter" idx="1"/>
          </p:nvPr>
        </p:nvSpPr>
        <p:spPr/>
        <p:txBody>
          <a:bodyPr>
            <a:normAutofit fontScale="92500" lnSpcReduction="10000"/>
          </a:bodyPr>
          <a:lstStyle/>
          <a:p>
            <a:r>
              <a:rPr lang="en-US" dirty="0"/>
              <a:t>Competing for innovation</a:t>
            </a:r>
          </a:p>
          <a:p>
            <a:pPr lvl="1"/>
            <a:r>
              <a:rPr lang="en-US" dirty="0">
                <a:solidFill>
                  <a:srgbClr val="B83232"/>
                </a:solidFill>
              </a:rPr>
              <a:t>Prizes</a:t>
            </a:r>
            <a:r>
              <a:rPr lang="en-US" dirty="0"/>
              <a:t> for best innovation – DARPA challenge, X-Prize</a:t>
            </a:r>
          </a:p>
          <a:p>
            <a:pPr lvl="1"/>
            <a:r>
              <a:rPr lang="en-US" dirty="0"/>
              <a:t>Maybe suitable for radically new innovations (space flight).</a:t>
            </a:r>
          </a:p>
          <a:p>
            <a:r>
              <a:rPr lang="en-US" dirty="0"/>
              <a:t>Government </a:t>
            </a:r>
            <a:r>
              <a:rPr lang="en-US" dirty="0">
                <a:solidFill>
                  <a:srgbClr val="B83232"/>
                </a:solidFill>
              </a:rPr>
              <a:t>buys out developed ideas </a:t>
            </a:r>
            <a:r>
              <a:rPr lang="en-US" dirty="0"/>
              <a:t>and provides them to the public</a:t>
            </a:r>
          </a:p>
          <a:p>
            <a:pPr lvl="1"/>
            <a:r>
              <a:rPr lang="en-US" dirty="0"/>
              <a:t>How to price newly developed ideas appropriately? Very difficult, especially for the government who is not an expert.</a:t>
            </a:r>
          </a:p>
          <a:p>
            <a:pPr lvl="1"/>
            <a:r>
              <a:rPr lang="en-US" dirty="0">
                <a:solidFill>
                  <a:srgbClr val="B83232"/>
                </a:solidFill>
              </a:rPr>
              <a:t>Example</a:t>
            </a:r>
            <a:r>
              <a:rPr lang="en-US" dirty="0"/>
              <a:t>: Orphan drugs (currently, the government does not buy drugs out but provides special incentives to develop treatments for rare disorders)</a:t>
            </a:r>
          </a:p>
          <a:p>
            <a:r>
              <a:rPr lang="en-US" dirty="0"/>
              <a:t>Direct research subsidies and financing (NSF, NASA, military)</a:t>
            </a:r>
          </a:p>
          <a:p>
            <a:pPr marL="0" indent="0">
              <a:buNone/>
            </a:pPr>
            <a:endParaRPr lang="en-US" dirty="0"/>
          </a:p>
          <a:p>
            <a:r>
              <a:rPr lang="en-US" dirty="0"/>
              <a:t>Protection across countries: growth and welfare considerations?</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10</a:t>
            </a:fld>
            <a:r>
              <a:rPr lang="en-US"/>
              <a:t> ]</a:t>
            </a:r>
            <a:endParaRPr lang="en-US" dirty="0"/>
          </a:p>
        </p:txBody>
      </p:sp>
    </p:spTree>
    <p:extLst>
      <p:ext uri="{BB962C8B-B14F-4D97-AF65-F5344CB8AC3E}">
        <p14:creationId xmlns:p14="http://schemas.microsoft.com/office/powerpoint/2010/main" val="176339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11</a:t>
            </a:fld>
            <a:r>
              <a:rPr lang="en-US"/>
              <a:t> ]</a:t>
            </a:r>
            <a:endParaRPr lang="en-US" dirty="0"/>
          </a:p>
        </p:txBody>
      </p:sp>
      <p:sp>
        <p:nvSpPr>
          <p:cNvPr id="5" name="Content Placeholder 2"/>
          <p:cNvSpPr>
            <a:spLocks noGrp="1"/>
          </p:cNvSpPr>
          <p:nvPr>
            <p:ph sz="quarter" idx="1"/>
          </p:nvPr>
        </p:nvSpPr>
        <p:spPr/>
        <p:txBody>
          <a:bodyPr/>
          <a:lstStyle/>
          <a:p>
            <a:pPr marL="514350" indent="-514350">
              <a:buFont typeface="+mj-lt"/>
              <a:buAutoNum type="arabicPeriod"/>
            </a:pPr>
            <a:r>
              <a:rPr lang="en-US" dirty="0"/>
              <a:t>The economics of ideas</a:t>
            </a:r>
          </a:p>
          <a:p>
            <a:pPr lvl="1"/>
            <a:r>
              <a:rPr lang="en-US" dirty="0"/>
              <a:t>Fixed cost of R&amp;D, increasing returns to scale.</a:t>
            </a:r>
          </a:p>
          <a:p>
            <a:pPr lvl="1"/>
            <a:r>
              <a:rPr lang="en-US" dirty="0"/>
              <a:t>Providing monopoly power through patents.</a:t>
            </a:r>
          </a:p>
          <a:p>
            <a:pPr marL="514350" indent="-514350">
              <a:buFont typeface="+mj-lt"/>
              <a:buAutoNum type="arabicPeriod"/>
            </a:pPr>
            <a:r>
              <a:rPr lang="en-US" dirty="0" err="1">
                <a:solidFill>
                  <a:srgbClr val="B83232"/>
                </a:solidFill>
              </a:rPr>
              <a:t>Romer</a:t>
            </a:r>
            <a:r>
              <a:rPr lang="en-US" dirty="0">
                <a:solidFill>
                  <a:srgbClr val="B83232"/>
                </a:solidFill>
              </a:rPr>
              <a:t> model (1990)</a:t>
            </a:r>
          </a:p>
          <a:p>
            <a:pPr lvl="1"/>
            <a:r>
              <a:rPr lang="en-US" dirty="0"/>
              <a:t>Sustained long-run growth.</a:t>
            </a:r>
          </a:p>
          <a:p>
            <a:pPr marL="514350" indent="-514350">
              <a:buFont typeface="+mj-lt"/>
              <a:buAutoNum type="arabicPeriod"/>
            </a:pPr>
            <a:r>
              <a:rPr lang="en-US" dirty="0" err="1"/>
              <a:t>Romer</a:t>
            </a:r>
            <a:r>
              <a:rPr lang="en-US" dirty="0"/>
              <a:t> model + Solow model</a:t>
            </a:r>
          </a:p>
          <a:p>
            <a:pPr lvl="1"/>
            <a:r>
              <a:rPr lang="en-US" dirty="0"/>
              <a:t>Long-run growth and transition dynamics</a:t>
            </a:r>
          </a:p>
        </p:txBody>
      </p:sp>
    </p:spTree>
    <p:extLst>
      <p:ext uri="{BB962C8B-B14F-4D97-AF65-F5344CB8AC3E}">
        <p14:creationId xmlns:p14="http://schemas.microsoft.com/office/powerpoint/2010/main" val="391892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Infinite growth on a finite Earth</a:t>
            </a:r>
          </a:p>
        </p:txBody>
      </p:sp>
      <p:sp>
        <p:nvSpPr>
          <p:cNvPr id="3" name="Content Placeholder 2"/>
          <p:cNvSpPr>
            <a:spLocks noGrp="1"/>
          </p:cNvSpPr>
          <p:nvPr>
            <p:ph sz="quarter" idx="1"/>
          </p:nvPr>
        </p:nvSpPr>
        <p:spPr/>
        <p:txBody>
          <a:bodyPr>
            <a:normAutofit/>
          </a:bodyPr>
          <a:lstStyle/>
          <a:p>
            <a:r>
              <a:rPr lang="en-US" dirty="0"/>
              <a:t>Ever heard about criticism of “</a:t>
            </a:r>
            <a:r>
              <a:rPr lang="en-US" dirty="0">
                <a:solidFill>
                  <a:srgbClr val="B83232"/>
                </a:solidFill>
              </a:rPr>
              <a:t>infinite growth</a:t>
            </a:r>
            <a:r>
              <a:rPr lang="en-US" dirty="0"/>
              <a:t>” theories?</a:t>
            </a:r>
          </a:p>
          <a:p>
            <a:pPr lvl="1"/>
            <a:r>
              <a:rPr lang="en-US" dirty="0"/>
              <a:t>About economic models that use a simplifying assumption of an infinite time horizon and constant growth rates.</a:t>
            </a:r>
          </a:p>
          <a:p>
            <a:pPr lvl="1"/>
            <a:r>
              <a:rPr lang="en-US" dirty="0"/>
              <a:t>Argument: Earth is finite, growth therefore cannot be infinite.</a:t>
            </a:r>
          </a:p>
          <a:p>
            <a:r>
              <a:rPr lang="en-US" dirty="0"/>
              <a:t>How economists think of infinite growth</a:t>
            </a:r>
          </a:p>
          <a:p>
            <a:pPr marL="731520" lvl="1" indent="-457200">
              <a:buFont typeface="+mj-lt"/>
              <a:buAutoNum type="arabicPeriod"/>
            </a:pPr>
            <a:r>
              <a:rPr lang="en-US" dirty="0">
                <a:solidFill>
                  <a:srgbClr val="B83232"/>
                </a:solidFill>
              </a:rPr>
              <a:t>Economic modeling argument</a:t>
            </a:r>
            <a:r>
              <a:rPr lang="en-US" dirty="0"/>
              <a:t>: the infinite horizon is a simplification – maybe growth will stop at some distant point in the future but it is so distant that it is irrelevant today.</a:t>
            </a:r>
          </a:p>
          <a:p>
            <a:pPr marL="731520" lvl="1" indent="-457200">
              <a:buFont typeface="+mj-lt"/>
              <a:buAutoNum type="arabicPeriod"/>
            </a:pPr>
            <a:r>
              <a:rPr lang="en-US" dirty="0">
                <a:solidFill>
                  <a:srgbClr val="B83232"/>
                </a:solidFill>
              </a:rPr>
              <a:t>Empirical argument</a:t>
            </a:r>
            <a:r>
              <a:rPr lang="en-US" dirty="0"/>
              <a:t>: Growth does not mean just more steel, cars, and bigger houses. Developed economies today grow mainly through technological progress.</a:t>
            </a:r>
          </a:p>
          <a:p>
            <a:pPr lvl="2"/>
            <a:r>
              <a:rPr lang="en-US" dirty="0"/>
              <a:t>Better cars, smaller and faster computers, …</a:t>
            </a:r>
          </a:p>
          <a:p>
            <a:pPr lvl="2"/>
            <a:r>
              <a:rPr lang="en-US" dirty="0"/>
              <a:t>Physical resources may be finite, but </a:t>
            </a:r>
            <a:r>
              <a:rPr lang="en-US" dirty="0">
                <a:solidFill>
                  <a:srgbClr val="B83232"/>
                </a:solidFill>
              </a:rPr>
              <a:t>ideas are virtually unlimited.</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12</a:t>
            </a:fld>
            <a:r>
              <a:rPr lang="en-US"/>
              <a:t> ]</a:t>
            </a:r>
            <a:endParaRPr lang="en-US" dirty="0"/>
          </a:p>
        </p:txBody>
      </p:sp>
    </p:spTree>
    <p:extLst>
      <p:ext uri="{BB962C8B-B14F-4D97-AF65-F5344CB8AC3E}">
        <p14:creationId xmlns:p14="http://schemas.microsoft.com/office/powerpoint/2010/main" val="105280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Romer</a:t>
            </a:r>
            <a:r>
              <a:rPr lang="en-US" dirty="0"/>
              <a:t> model (1990)</a:t>
            </a:r>
          </a:p>
        </p:txBody>
      </p:sp>
      <p:sp>
        <p:nvSpPr>
          <p:cNvPr id="3" name="Content Placeholder 2"/>
          <p:cNvSpPr>
            <a:spLocks noGrp="1"/>
          </p:cNvSpPr>
          <p:nvPr>
            <p:ph sz="quarter" idx="1"/>
          </p:nvPr>
        </p:nvSpPr>
        <p:spPr/>
        <p:txBody>
          <a:bodyPr/>
          <a:lstStyle/>
          <a:p>
            <a:r>
              <a:rPr lang="en-US" dirty="0"/>
              <a:t>Distinction between ideas and objects</a:t>
            </a:r>
          </a:p>
          <a:p>
            <a:r>
              <a:rPr lang="en-US" dirty="0"/>
              <a:t>Output is produced by combining ideas and labor</a:t>
            </a:r>
          </a:p>
          <a:p>
            <a:r>
              <a:rPr lang="en-US" dirty="0"/>
              <a:t>Ideas are non-</a:t>
            </a:r>
            <a:r>
              <a:rPr lang="en-US" dirty="0" err="1"/>
              <a:t>rivalrous</a:t>
            </a:r>
            <a:endParaRPr lang="en-US" dirty="0"/>
          </a:p>
          <a:p>
            <a:pPr lvl="1"/>
            <a:r>
              <a:rPr lang="en-US" dirty="0"/>
              <a:t>No diminishing marginal returns.</a:t>
            </a:r>
          </a:p>
          <a:p>
            <a:pPr lvl="1"/>
            <a:r>
              <a:rPr lang="en-US" dirty="0"/>
              <a:t>Long-run growth with finite resources through accumulation of ideas possible – new ideas allow to use the finite resources in better and better ways.</a:t>
            </a:r>
          </a:p>
          <a:p>
            <a:r>
              <a:rPr lang="en-US" dirty="0"/>
              <a:t>Population divided into two groups</a:t>
            </a:r>
          </a:p>
          <a:p>
            <a:pPr lvl="1"/>
            <a:r>
              <a:rPr lang="en-US" dirty="0"/>
              <a:t>Producers of ideas (“researchers”)</a:t>
            </a:r>
          </a:p>
          <a:p>
            <a:pPr lvl="1"/>
            <a:r>
              <a:rPr lang="en-US" dirty="0"/>
              <a:t>Producers of output (“workers”)</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13</a:t>
            </a:fld>
            <a:r>
              <a:rPr lang="en-US"/>
              <a:t> ]</a:t>
            </a:r>
            <a:endParaRPr lang="en-US" dirty="0"/>
          </a:p>
        </p:txBody>
      </p:sp>
    </p:spTree>
    <p:extLst>
      <p:ext uri="{BB962C8B-B14F-4D97-AF65-F5344CB8AC3E}">
        <p14:creationId xmlns:p14="http://schemas.microsoft.com/office/powerpoint/2010/main" val="39962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of the model</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lnSpcReduction="10000"/>
              </a:bodyPr>
              <a:lstStyle/>
              <a:p>
                <a:r>
                  <a:rPr lang="en-US" dirty="0"/>
                  <a:t>Discrete time: </a:t>
                </a:r>
                <a14:m>
                  <m:oMath xmlns:m="http://schemas.openxmlformats.org/officeDocument/2006/math">
                    <m:r>
                      <a:rPr lang="en-US" i="1">
                        <a:latin typeface="Cambria Math"/>
                      </a:rPr>
                      <m:t>𝑡</m:t>
                    </m:r>
                    <m:r>
                      <a:rPr lang="en-US" i="1">
                        <a:latin typeface="Cambria Math"/>
                      </a:rPr>
                      <m:t>=0,1,2,3,…</m:t>
                    </m:r>
                  </m:oMath>
                </a14:m>
                <a:endParaRPr lang="en-US" dirty="0"/>
              </a:p>
              <a:p>
                <a:r>
                  <a:rPr lang="en-US" dirty="0"/>
                  <a:t>Initial stock of ideas (initial condition):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b="0" i="1" smtClean="0">
                            <a:solidFill>
                              <a:srgbClr val="B83232"/>
                            </a:solidFill>
                            <a:latin typeface="Cambria Math"/>
                          </a:rPr>
                          <m:t>0</m:t>
                        </m:r>
                      </m:sub>
                    </m:sSub>
                  </m:oMath>
                </a14:m>
                <a:endParaRPr lang="en-US" dirty="0"/>
              </a:p>
              <a:p>
                <a:r>
                  <a:rPr lang="en-US" dirty="0"/>
                  <a:t>Resource constraint: Fixed labor force </a:t>
                </a:r>
                <a14:m>
                  <m:oMath xmlns:m="http://schemas.openxmlformats.org/officeDocument/2006/math">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a14:m>
                <a:r>
                  <a:rPr lang="en-US" dirty="0"/>
                  <a:t> divided between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𝑦</m:t>
                        </m:r>
                        <m:r>
                          <a:rPr lang="en-US" i="1">
                            <a:solidFill>
                              <a:srgbClr val="B83232"/>
                            </a:solidFill>
                            <a:latin typeface="Cambria Math"/>
                          </a:rPr>
                          <m:t>𝑡</m:t>
                        </m:r>
                      </m:sub>
                    </m:sSub>
                  </m:oMath>
                </a14:m>
                <a:r>
                  <a:rPr lang="en-US" dirty="0"/>
                  <a:t> workers and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oMath>
                </a14:m>
                <a:r>
                  <a:rPr lang="en-US" dirty="0"/>
                  <a:t> researchers: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𝑦</m:t>
                        </m:r>
                        <m:r>
                          <a:rPr lang="en-US" i="1">
                            <a:solidFill>
                              <a:srgbClr val="B83232"/>
                            </a:solidFill>
                            <a:latin typeface="Cambria Math"/>
                          </a:rPr>
                          <m:t>𝑡</m:t>
                        </m:r>
                      </m:sub>
                    </m:sSub>
                    <m:r>
                      <a:rPr lang="en-US" b="0" i="1" smtClean="0">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𝑎</m:t>
                        </m:r>
                        <m:r>
                          <a:rPr lang="en-US" i="1">
                            <a:solidFill>
                              <a:srgbClr val="B83232"/>
                            </a:solidFill>
                            <a:latin typeface="Cambria Math"/>
                          </a:rPr>
                          <m:t>𝑡</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a14:m>
                <a:endParaRPr lang="en-US" dirty="0"/>
              </a:p>
              <a:p>
                <a:r>
                  <a:rPr lang="en-US" dirty="0"/>
                  <a:t>Workers produce output: </a:t>
                </a:r>
                <a14:m>
                  <m:oMath xmlns:m="http://schemas.openxmlformats.org/officeDocument/2006/math">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𝑌</m:t>
                        </m:r>
                      </m:e>
                      <m:sub>
                        <m:r>
                          <a:rPr lang="en-US" i="1">
                            <a:solidFill>
                              <a:srgbClr val="B83232"/>
                            </a:solidFill>
                            <a:latin typeface="Cambria Math"/>
                          </a:rPr>
                          <m:t>𝑡</m:t>
                        </m:r>
                      </m:sub>
                    </m:sSub>
                    <m:r>
                      <a:rPr lang="en-US" b="0" i="1" smtClean="0">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𝐴</m:t>
                        </m:r>
                      </m:e>
                      <m:sub>
                        <m:r>
                          <a:rPr lang="en-US" i="1">
                            <a:solidFill>
                              <a:srgbClr val="B83232"/>
                            </a:solidFill>
                            <a:latin typeface="Cambria Math"/>
                          </a:rPr>
                          <m:t>𝑡</m:t>
                        </m:r>
                      </m:sub>
                    </m:sSub>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𝑦</m:t>
                        </m:r>
                        <m:r>
                          <a:rPr lang="en-US" i="1">
                            <a:solidFill>
                              <a:srgbClr val="B83232"/>
                            </a:solidFill>
                            <a:latin typeface="Cambria Math"/>
                          </a:rPr>
                          <m:t>𝑡</m:t>
                        </m:r>
                      </m:sub>
                    </m:sSub>
                  </m:oMath>
                </a14:m>
                <a:endParaRPr lang="en-US" dirty="0"/>
              </a:p>
              <a:p>
                <a:pPr lvl="1"/>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oMath>
                </a14:m>
                <a:r>
                  <a:rPr lang="en-US" dirty="0"/>
                  <a:t> is the stock of existing ideas (more ideas in place make workers more productive)</a:t>
                </a:r>
              </a:p>
              <a:p>
                <a:r>
                  <a:rPr lang="en-US" dirty="0"/>
                  <a:t>Researchers produce new ideas: </a:t>
                </a:r>
                <a14:m>
                  <m:oMath xmlns:m="http://schemas.openxmlformats.org/officeDocument/2006/math">
                    <m:r>
                      <a:rPr lang="en-US" i="1" smtClean="0">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𝐴</m:t>
                        </m:r>
                      </m:e>
                      <m:sub>
                        <m:r>
                          <a:rPr lang="en-US" i="1">
                            <a:solidFill>
                              <a:srgbClr val="B83232"/>
                            </a:solidFill>
                            <a:latin typeface="Cambria Math"/>
                          </a:rPr>
                          <m:t>𝑡</m:t>
                        </m:r>
                        <m:r>
                          <a:rPr lang="en-US" b="0" i="1" smtClean="0">
                            <a:solidFill>
                              <a:srgbClr val="B83232"/>
                            </a:solidFill>
                            <a:latin typeface="Cambria Math"/>
                          </a:rPr>
                          <m:t>+1</m:t>
                        </m:r>
                      </m:sub>
                    </m:sSub>
                    <m:r>
                      <a:rPr lang="en-US" i="1">
                        <a:solidFill>
                          <a:srgbClr val="B83232"/>
                        </a:solidFill>
                        <a:latin typeface="Cambria Math"/>
                      </a:rPr>
                      <m:t>=</m:t>
                    </m:r>
                    <m:acc>
                      <m:accPr>
                        <m:chr m:val="̅"/>
                        <m:ctrlPr>
                          <a:rPr lang="en-US" i="1" smtClean="0">
                            <a:solidFill>
                              <a:srgbClr val="B83232"/>
                            </a:solidFill>
                            <a:latin typeface="Cambria Math" panose="02040503050406030204" pitchFamily="18" charset="0"/>
                            <a:ea typeface="Cambria Math"/>
                          </a:rPr>
                        </m:ctrlPr>
                      </m:accPr>
                      <m:e>
                        <m:r>
                          <a:rPr lang="en-US" b="0" i="1" smtClean="0">
                            <a:solidFill>
                              <a:srgbClr val="B83232"/>
                            </a:solidFill>
                            <a:latin typeface="Cambria Math"/>
                            <a:ea typeface="Cambria Math"/>
                          </a:rPr>
                          <m:t>𝑧</m:t>
                        </m:r>
                      </m:e>
                    </m:acc>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𝑎</m:t>
                        </m:r>
                        <m:r>
                          <a:rPr lang="en-US" i="1">
                            <a:solidFill>
                              <a:srgbClr val="B83232"/>
                            </a:solidFill>
                            <a:latin typeface="Cambria Math"/>
                          </a:rPr>
                          <m:t>𝑡</m:t>
                        </m:r>
                      </m:sub>
                    </m:sSub>
                  </m:oMath>
                </a14:m>
                <a:endParaRPr lang="en-US" dirty="0"/>
              </a:p>
              <a:p>
                <a:pPr lvl="1"/>
                <a14:m>
                  <m:oMath xmlns:m="http://schemas.openxmlformats.org/officeDocument/2006/math">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oMath>
                </a14:m>
                <a:r>
                  <a:rPr lang="en-US" dirty="0"/>
                  <a:t> is the productivity of the idea-producing technology</a:t>
                </a:r>
              </a:p>
              <a:p>
                <a:pPr lvl="1"/>
                <a:r>
                  <a:rPr lang="en-US" dirty="0"/>
                  <a:t>No diminishing marginal product of ideas (persistent growth!)</a:t>
                </a:r>
              </a:p>
              <a:p>
                <a:pPr lvl="1"/>
                <a:r>
                  <a:rPr lang="en-US" dirty="0"/>
                  <a:t>Increasing returns in the stock of ideas and number of researchers</a:t>
                </a:r>
              </a:p>
              <a:p>
                <a:r>
                  <a:rPr lang="en-US" dirty="0"/>
                  <a:t>A constant fraction of labor </a:t>
                </a:r>
                <a14:m>
                  <m:oMath xmlns:m="http://schemas.openxmlformats.org/officeDocument/2006/math">
                    <m:acc>
                      <m:accPr>
                        <m:chr m:val="̅"/>
                        <m:ctrlPr>
                          <a:rPr lang="en-US" i="1">
                            <a:solidFill>
                              <a:srgbClr val="B83232"/>
                            </a:solidFill>
                            <a:latin typeface="Cambria Math" panose="02040503050406030204" pitchFamily="18" charset="0"/>
                          </a:rPr>
                        </m:ctrlPr>
                      </m:accPr>
                      <m:e>
                        <m:r>
                          <a:rPr lang="en-US" b="0" i="1" smtClean="0">
                            <a:solidFill>
                              <a:srgbClr val="B83232"/>
                            </a:solidFill>
                            <a:latin typeface="Cambria Math"/>
                          </a:rPr>
                          <m:t>𝑙</m:t>
                        </m:r>
                      </m:e>
                    </m:acc>
                  </m:oMath>
                </a14:m>
                <a:r>
                  <a:rPr lang="en-US" dirty="0"/>
                  <a:t> is allocated to production of new ideas: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444" t="-164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14</a:t>
            </a:fld>
            <a:r>
              <a:rPr lang="en-US"/>
              <a:t> ]</a:t>
            </a:r>
            <a:endParaRPr lang="en-US" dirty="0"/>
          </a:p>
        </p:txBody>
      </p:sp>
    </p:spTree>
    <p:extLst>
      <p:ext uri="{BB962C8B-B14F-4D97-AF65-F5344CB8AC3E}">
        <p14:creationId xmlns:p14="http://schemas.microsoft.com/office/powerpoint/2010/main" val="218688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of the model</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15</a:t>
            </a:fld>
            <a:r>
              <a:rPr lang="en-US"/>
              <a:t> ]</a:t>
            </a:r>
            <a:endParaRPr lang="en-US" dirty="0"/>
          </a:p>
        </p:txBody>
      </p:sp>
      <mc:AlternateContent xmlns:mc="http://schemas.openxmlformats.org/markup-compatibility/2006" xmlns:a14="http://schemas.microsoft.com/office/drawing/2010/main">
        <mc:Choice Requires="a14">
          <p:sp>
            <p:nvSpPr>
              <p:cNvPr id="9" name="Content Placeholder 2"/>
              <p:cNvSpPr>
                <a:spLocks noGrp="1"/>
              </p:cNvSpPr>
              <p:nvPr>
                <p:ph sz="quarter" idx="1"/>
              </p:nvPr>
            </p:nvSpPr>
            <p:spPr>
              <a:xfrm>
                <a:off x="457200" y="1066800"/>
                <a:ext cx="3962400" cy="5181600"/>
              </a:xfrm>
            </p:spPr>
            <p:txBody>
              <a:bodyPr>
                <a:normAutofit/>
              </a:bodyPr>
              <a:lstStyle/>
              <a:p>
                <a:r>
                  <a:rPr lang="en-US" dirty="0"/>
                  <a:t>Variables</a:t>
                </a:r>
              </a:p>
              <a:p>
                <a:pPr lvl="1"/>
                <a:r>
                  <a:rPr lang="en-US" dirty="0"/>
                  <a:t>Stock of ideas </a:t>
                </a:r>
                <a14:m>
                  <m:oMath xmlns:m="http://schemas.openxmlformats.org/officeDocument/2006/math">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𝐴</m:t>
                        </m:r>
                      </m:e>
                      <m:sub>
                        <m:r>
                          <a:rPr lang="en-US" i="1">
                            <a:solidFill>
                              <a:srgbClr val="B83232"/>
                            </a:solidFill>
                            <a:latin typeface="Cambria Math"/>
                          </a:rPr>
                          <m:t>𝑡</m:t>
                        </m:r>
                      </m:sub>
                    </m:sSub>
                  </m:oMath>
                </a14:m>
                <a:endParaRPr lang="en-US" dirty="0"/>
              </a:p>
              <a:p>
                <a:pPr lvl="1"/>
                <a:r>
                  <a:rPr lang="en-US" dirty="0"/>
                  <a:t># of workers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𝑦</m:t>
                        </m:r>
                        <m:r>
                          <a:rPr lang="en-US" i="1">
                            <a:solidFill>
                              <a:srgbClr val="B83232"/>
                            </a:solidFill>
                            <a:latin typeface="Cambria Math"/>
                          </a:rPr>
                          <m:t>𝑡</m:t>
                        </m:r>
                      </m:sub>
                    </m:sSub>
                  </m:oMath>
                </a14:m>
                <a:endParaRPr lang="en-US" dirty="0"/>
              </a:p>
              <a:p>
                <a:pPr lvl="1"/>
                <a:r>
                  <a:rPr lang="en-US" dirty="0"/>
                  <a:t># of researchers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𝑎</m:t>
                        </m:r>
                        <m:r>
                          <a:rPr lang="en-US" i="1">
                            <a:solidFill>
                              <a:srgbClr val="B83232"/>
                            </a:solidFill>
                            <a:latin typeface="Cambria Math"/>
                          </a:rPr>
                          <m:t>𝑡</m:t>
                        </m:r>
                      </m:sub>
                    </m:sSub>
                  </m:oMath>
                </a14:m>
                <a:endParaRPr lang="en-US" dirty="0">
                  <a:solidFill>
                    <a:srgbClr val="B83232"/>
                  </a:solidFill>
                </a:endParaRPr>
              </a:p>
              <a:p>
                <a:pPr lvl="1"/>
                <a:r>
                  <a:rPr lang="en-US" dirty="0"/>
                  <a:t>Output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oMath>
                </a14:m>
                <a:endParaRPr lang="en-US" dirty="0"/>
              </a:p>
              <a:p>
                <a:r>
                  <a:rPr lang="en-US" dirty="0"/>
                  <a:t>Parameters</a:t>
                </a:r>
              </a:p>
              <a:p>
                <a:pPr lvl="1"/>
                <a:r>
                  <a:rPr lang="en-US" dirty="0"/>
                  <a:t>Share of labor force in research </a:t>
                </a:r>
                <a14:m>
                  <m:oMath xmlns:m="http://schemas.openxmlformats.org/officeDocument/2006/math">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oMath>
                </a14:m>
                <a:endParaRPr lang="en-US" dirty="0"/>
              </a:p>
              <a:p>
                <a:pPr lvl="1"/>
                <a:r>
                  <a:rPr lang="en-US" dirty="0"/>
                  <a:t>Size of labor force </a:t>
                </a:r>
                <a14:m>
                  <m:oMath xmlns:m="http://schemas.openxmlformats.org/officeDocument/2006/math">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a14:m>
                <a:endParaRPr lang="en-US" dirty="0"/>
              </a:p>
              <a:p>
                <a:pPr lvl="1"/>
                <a:r>
                  <a:rPr lang="en-US" dirty="0"/>
                  <a:t>Productivity </a:t>
                </a:r>
                <a14:m>
                  <m:oMath xmlns:m="http://schemas.openxmlformats.org/officeDocument/2006/math">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oMath>
                </a14:m>
                <a:endParaRPr lang="en-US" dirty="0"/>
              </a:p>
              <a:p>
                <a:pPr lvl="1"/>
                <a:r>
                  <a:rPr lang="en-US" dirty="0"/>
                  <a:t>Initial amount of ideas </a:t>
                </a:r>
                <a14:m>
                  <m:oMath xmlns:m="http://schemas.openxmlformats.org/officeDocument/2006/math">
                    <m:sSub>
                      <m:sSubPr>
                        <m:ctrlPr>
                          <a:rPr lang="en-US" i="1" smtClean="0">
                            <a:solidFill>
                              <a:srgbClr val="B83232"/>
                            </a:solidFill>
                            <a:latin typeface="Cambria Math" panose="02040503050406030204" pitchFamily="18" charset="0"/>
                          </a:rPr>
                        </m:ctrlPr>
                      </m:sSubPr>
                      <m:e>
                        <m:r>
                          <a:rPr lang="en-US" b="0" i="1" smtClean="0">
                            <a:solidFill>
                              <a:srgbClr val="B83232"/>
                            </a:solidFill>
                            <a:latin typeface="Cambria Math"/>
                          </a:rPr>
                          <m:t>𝐴</m:t>
                        </m:r>
                      </m:e>
                      <m:sub>
                        <m:r>
                          <a:rPr lang="en-US" b="0" i="1" smtClean="0">
                            <a:solidFill>
                              <a:srgbClr val="B83232"/>
                            </a:solidFill>
                            <a:latin typeface="Cambria Math"/>
                          </a:rPr>
                          <m:t>0</m:t>
                        </m:r>
                      </m:sub>
                    </m:sSub>
                  </m:oMath>
                </a14:m>
                <a:endParaRPr lang="en-US" dirty="0"/>
              </a:p>
              <a:p>
                <a:pPr lvl="1"/>
                <a:endParaRPr lang="en-US" dirty="0"/>
              </a:p>
            </p:txBody>
          </p:sp>
        </mc:Choice>
        <mc:Fallback xmlns="">
          <p:sp>
            <p:nvSpPr>
              <p:cNvPr id="9" name="Content Placeholder 2"/>
              <p:cNvSpPr>
                <a:spLocks noGrp="1" noRot="1" noChangeAspect="1" noMove="1" noResize="1" noEditPoints="1" noAdjustHandles="1" noChangeArrowheads="1" noChangeShapeType="1" noTextEdit="1"/>
              </p:cNvSpPr>
              <p:nvPr>
                <p:ph sz="quarter" idx="1"/>
              </p:nvPr>
            </p:nvSpPr>
            <p:spPr>
              <a:xfrm>
                <a:off x="457200" y="1066800"/>
                <a:ext cx="3962400" cy="5181600"/>
              </a:xfrm>
              <a:blipFill rotWithShape="1">
                <a:blip r:embed="rId2"/>
                <a:stretch>
                  <a:fillRect l="-1231" t="-1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4724400" y="1066800"/>
                <a:ext cx="3962400" cy="51816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Equations</a:t>
                </a:r>
              </a:p>
              <a:p>
                <a:pPr lvl="1"/>
                <a:r>
                  <a:rPr lang="en-US" dirty="0"/>
                  <a:t>Output production: </a:t>
                </a:r>
                <a:endParaRPr lang="en-US" i="1" dirty="0">
                  <a:solidFill>
                    <a:srgbClr val="B83232"/>
                  </a:solidFill>
                  <a:latin typeface="Cambria Math"/>
                </a:endParaRPr>
              </a:p>
              <a:p>
                <a:pPr marL="274320" lvl="1" indent="0">
                  <a:buNone/>
                </a:pPr>
                <a14:m>
                  <m:oMathPara xmlns:m="http://schemas.openxmlformats.org/officeDocument/2006/math">
                    <m:oMathParaPr>
                      <m:jc m:val="center"/>
                    </m:oMathParaPr>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r>
                        <a:rPr lang="en-US" i="1">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𝑦𝑡</m:t>
                          </m:r>
                        </m:sub>
                      </m:sSub>
                    </m:oMath>
                  </m:oMathPara>
                </a14:m>
                <a:endParaRPr lang="en-US" dirty="0"/>
              </a:p>
              <a:p>
                <a:pPr lvl="1"/>
                <a:r>
                  <a:rPr lang="en-US" dirty="0"/>
                  <a:t>Accumulation of ideas: </a:t>
                </a:r>
              </a:p>
              <a:p>
                <a:pPr marL="274320" lvl="1" indent="0">
                  <a:buNone/>
                </a:pPr>
                <a14:m>
                  <m:oMathPara xmlns:m="http://schemas.openxmlformats.org/officeDocument/2006/math">
                    <m:oMathParaPr>
                      <m:jc m:val="center"/>
                    </m:oMathParaPr>
                    <m:oMath xmlns:m="http://schemas.openxmlformats.org/officeDocument/2006/math">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r>
                            <a:rPr lang="en-US" i="1">
                              <a:solidFill>
                                <a:srgbClr val="B83232"/>
                              </a:solidFill>
                              <a:latin typeface="Cambria Math"/>
                            </a:rPr>
                            <m:t>+1</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oMath>
                  </m:oMathPara>
                </a14:m>
                <a:endParaRPr lang="en-US" dirty="0"/>
              </a:p>
              <a:p>
                <a:pPr lvl="1"/>
                <a:r>
                  <a:rPr lang="en-US" dirty="0"/>
                  <a:t>Resource constraint: </a:t>
                </a:r>
              </a:p>
              <a:p>
                <a:pPr marL="274320" lvl="1" indent="0">
                  <a:buNone/>
                </a:pPr>
                <a14:m>
                  <m:oMathPara xmlns:m="http://schemas.openxmlformats.org/officeDocument/2006/math">
                    <m:oMathParaPr>
                      <m:jc m:val="center"/>
                    </m:oMathParaPr>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𝑦𝑡</m:t>
                          </m:r>
                        </m:sub>
                      </m:sSub>
                      <m:r>
                        <a:rPr lang="en-US" i="1">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m:oMathPara>
                </a14:m>
                <a:endParaRPr lang="en-US" dirty="0"/>
              </a:p>
              <a:p>
                <a:pPr lvl="1"/>
                <a:r>
                  <a:rPr lang="en-US" dirty="0"/>
                  <a:t>Labor allocation: </a:t>
                </a:r>
              </a:p>
              <a:p>
                <a:pPr marL="274320" lvl="1" indent="0">
                  <a:buNone/>
                </a:pPr>
                <a14:m>
                  <m:oMathPara xmlns:m="http://schemas.openxmlformats.org/officeDocument/2006/math">
                    <m:oMathParaPr>
                      <m:jc m:val="center"/>
                    </m:oMathParaPr>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m:oMathPara>
                </a14:m>
                <a:endParaRPr lang="en-US" dirty="0"/>
              </a:p>
              <a:p>
                <a:pPr lvl="1"/>
                <a:endParaRPr lang="en-US"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4724400" y="1066800"/>
                <a:ext cx="3962400" cy="5181600"/>
              </a:xfrm>
              <a:prstGeom prst="rect">
                <a:avLst/>
              </a:prstGeom>
              <a:blipFill rotWithShape="1">
                <a:blip r:embed="rId3"/>
                <a:stretch>
                  <a:fillRect l="-1231" t="-1059"/>
                </a:stretch>
              </a:blipFill>
            </p:spPr>
            <p:txBody>
              <a:bodyPr/>
              <a:lstStyle/>
              <a:p>
                <a:r>
                  <a:rPr lang="en-US">
                    <a:noFill/>
                  </a:rPr>
                  <a:t> </a:t>
                </a:r>
              </a:p>
            </p:txBody>
          </p:sp>
        </mc:Fallback>
      </mc:AlternateContent>
      <p:sp>
        <p:nvSpPr>
          <p:cNvPr id="11" name="Left-Right Arrow 10"/>
          <p:cNvSpPr/>
          <p:nvPr/>
        </p:nvSpPr>
        <p:spPr>
          <a:xfrm>
            <a:off x="3581400" y="2247900"/>
            <a:ext cx="1295400" cy="228600"/>
          </a:xfrm>
          <a:prstGeom prst="leftRightArrow">
            <a:avLst/>
          </a:prstGeom>
          <a:solidFill>
            <a:srgbClr val="B83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81399" y="1639669"/>
            <a:ext cx="1295401" cy="646331"/>
          </a:xfrm>
          <a:prstGeom prst="rect">
            <a:avLst/>
          </a:prstGeom>
          <a:noFill/>
        </p:spPr>
        <p:txBody>
          <a:bodyPr wrap="square" rtlCol="0">
            <a:spAutoFit/>
          </a:bodyPr>
          <a:lstStyle/>
          <a:p>
            <a:pPr algn="ctr"/>
            <a:r>
              <a:rPr lang="en-US" dirty="0"/>
              <a:t>4 equations</a:t>
            </a:r>
          </a:p>
          <a:p>
            <a:pPr algn="ctr"/>
            <a:r>
              <a:rPr lang="en-US" dirty="0"/>
              <a:t>4 variables</a:t>
            </a:r>
          </a:p>
        </p:txBody>
      </p:sp>
    </p:spTree>
    <p:extLst>
      <p:ext uri="{BB962C8B-B14F-4D97-AF65-F5344CB8AC3E}">
        <p14:creationId xmlns:p14="http://schemas.microsoft.com/office/powerpoint/2010/main" val="162804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solution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Crucial component is the production technology</a:t>
                </a:r>
              </a:p>
              <a:p>
                <a:pPr marL="274320" lvl="1" indent="0" algn="ctr">
                  <a:buNone/>
                </a:pPr>
                <a14:m>
                  <m:oMathPara xmlns:m="http://schemas.openxmlformats.org/officeDocument/2006/math">
                    <m:oMathParaPr>
                      <m:jc m:val="centerGroup"/>
                    </m:oMathParaPr>
                    <m:oMath xmlns:m="http://schemas.openxmlformats.org/officeDocument/2006/math">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𝑦</m:t>
                          </m:r>
                        </m:e>
                        <m:sub>
                          <m:r>
                            <a:rPr lang="en-US" i="1">
                              <a:solidFill>
                                <a:srgbClr val="B83232"/>
                              </a:solidFill>
                              <a:latin typeface="Cambria Math"/>
                            </a:rPr>
                            <m:t>𝑡</m:t>
                          </m:r>
                        </m:sub>
                      </m:sSub>
                      <m:r>
                        <a:rPr lang="en-US" b="0" i="1" smtClean="0">
                          <a:solidFill>
                            <a:srgbClr val="B83232"/>
                          </a:solidFill>
                          <a:latin typeface="Cambria Math"/>
                        </a:rPr>
                        <m:t>=</m:t>
                      </m:r>
                      <m:f>
                        <m:fPr>
                          <m:ctrlPr>
                            <a:rPr lang="en-US" b="0" i="1" smtClean="0">
                              <a:solidFill>
                                <a:srgbClr val="B83232"/>
                              </a:solidFill>
                              <a:latin typeface="Cambria Math" panose="02040503050406030204" pitchFamily="18" charset="0"/>
                            </a:rPr>
                          </m:ctrlPr>
                        </m:fPr>
                        <m:num>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num>
                        <m:den>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den>
                      </m:f>
                      <m:r>
                        <a:rPr lang="en-US" b="0" i="1" smtClean="0">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d>
                        <m:dPr>
                          <m:ctrlPr>
                            <a:rPr lang="en-US" i="1" smtClean="0">
                              <a:solidFill>
                                <a:srgbClr val="B83232"/>
                              </a:solidFill>
                              <a:latin typeface="Cambria Math" panose="02040503050406030204" pitchFamily="18" charset="0"/>
                            </a:rPr>
                          </m:ctrlPr>
                        </m:dPr>
                        <m:e>
                          <m:r>
                            <a:rPr lang="en-US" b="0" i="1" smtClean="0">
                              <a:solidFill>
                                <a:srgbClr val="B83232"/>
                              </a:solidFill>
                              <a:latin typeface="Cambria Math"/>
                            </a:rPr>
                            <m:t>1−</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e>
                      </m:d>
                    </m:oMath>
                  </m:oMathPara>
                </a14:m>
                <a:endParaRPr lang="en-US" dirty="0"/>
              </a:p>
              <a:p>
                <a:pPr lvl="1"/>
                <a:r>
                  <a:rPr lang="en-US" dirty="0"/>
                  <a:t>Output per capita depends on the stock of ideas, not on the stock of ideas per capita (compare Solow </a:t>
                </a:r>
                <a14:m>
                  <m:oMath xmlns:m="http://schemas.openxmlformats.org/officeDocument/2006/math">
                    <m:r>
                      <m:rPr>
                        <m:sty m:val="p"/>
                      </m:rPr>
                      <a:rPr lang="en-US" b="0" i="0" smtClean="0">
                        <a:latin typeface="Cambria Math"/>
                      </a:rPr>
                      <m:t>y</m:t>
                    </m:r>
                    <m:r>
                      <a:rPr lang="en-US" b="0" i="0" smtClean="0">
                        <a:latin typeface="Cambria Math"/>
                      </a:rPr>
                      <m:t>=</m:t>
                    </m:r>
                    <m:r>
                      <a:rPr lang="en-US" i="1">
                        <a:latin typeface="Cambria Math"/>
                      </a:rPr>
                      <m:t>𝐴</m:t>
                    </m:r>
                    <m:sSup>
                      <m:sSupPr>
                        <m:ctrlPr>
                          <a:rPr lang="en-US" i="1">
                            <a:latin typeface="Cambria Math" panose="02040503050406030204" pitchFamily="18" charset="0"/>
                          </a:rPr>
                        </m:ctrlPr>
                      </m:sSupPr>
                      <m:e>
                        <m:r>
                          <a:rPr lang="en-US" i="1">
                            <a:latin typeface="Cambria Math"/>
                          </a:rPr>
                          <m:t>𝑘</m:t>
                        </m:r>
                      </m:e>
                      <m:sup>
                        <m:r>
                          <a:rPr lang="en-US" i="1">
                            <a:latin typeface="Cambria Math"/>
                          </a:rPr>
                          <m:t>1/3</m:t>
                        </m:r>
                      </m:sup>
                    </m:sSup>
                  </m:oMath>
                </a14:m>
                <a:r>
                  <a:rPr lang="en-US" dirty="0"/>
                  <a:t>)</a:t>
                </a:r>
              </a:p>
              <a:p>
                <a:r>
                  <a:rPr lang="en-US" dirty="0"/>
                  <a:t>Accumulation of ideas does not slow down</a:t>
                </a:r>
              </a:p>
              <a:p>
                <a:pPr marL="274320" lvl="1" indent="0" algn="ctr">
                  <a:buNone/>
                </a:pPr>
                <a14:m>
                  <m:oMathPara xmlns:m="http://schemas.openxmlformats.org/officeDocument/2006/math">
                    <m:oMathParaPr>
                      <m:jc m:val="centerGroup"/>
                    </m:oMathParaPr>
                    <m:oMath xmlns:m="http://schemas.openxmlformats.org/officeDocument/2006/math">
                      <m:f>
                        <m:fPr>
                          <m:ctrlPr>
                            <a:rPr lang="en-US" i="1" smtClean="0">
                              <a:solidFill>
                                <a:srgbClr val="B83232"/>
                              </a:solidFill>
                              <a:latin typeface="Cambria Math" panose="02040503050406030204" pitchFamily="18" charset="0"/>
                            </a:rPr>
                          </m:ctrlPr>
                        </m:fPr>
                        <m:num>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r>
                                <a:rPr lang="en-US" i="1">
                                  <a:solidFill>
                                    <a:srgbClr val="B83232"/>
                                  </a:solidFill>
                                  <a:latin typeface="Cambria Math"/>
                                </a:rPr>
                                <m:t>+1</m:t>
                              </m:r>
                            </m:sub>
                          </m:sSub>
                        </m:num>
                        <m:den>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den>
                      </m:f>
                      <m:r>
                        <a:rPr lang="en-US" b="0" i="1" smtClean="0">
                          <a:solidFill>
                            <a:srgbClr val="B83232"/>
                          </a:solidFill>
                          <a:latin typeface="Cambria Math"/>
                        </a:rPr>
                        <m:t>=</m:t>
                      </m:r>
                      <m:sSub>
                        <m:sSubPr>
                          <m:ctrlPr>
                            <a:rPr lang="en-US" b="0" i="1" smtClean="0">
                              <a:solidFill>
                                <a:srgbClr val="B83232"/>
                              </a:solidFill>
                              <a:latin typeface="Cambria Math" panose="02040503050406030204" pitchFamily="18" charset="0"/>
                            </a:rPr>
                          </m:ctrlPr>
                        </m:sSubPr>
                        <m:e>
                          <m:r>
                            <a:rPr lang="en-US" b="0" i="1" smtClean="0">
                              <a:solidFill>
                                <a:srgbClr val="B83232"/>
                              </a:solidFill>
                              <a:latin typeface="Cambria Math"/>
                            </a:rPr>
                            <m:t>𝑔</m:t>
                          </m:r>
                        </m:e>
                        <m:sub>
                          <m:r>
                            <a:rPr lang="en-US" b="0" i="1" smtClean="0">
                              <a:solidFill>
                                <a:srgbClr val="B83232"/>
                              </a:solidFill>
                              <a:latin typeface="Cambria Math"/>
                            </a:rPr>
                            <m:t>𝐴</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m:oMathPara>
                </a14:m>
                <a:endParaRPr lang="en-US" dirty="0"/>
              </a:p>
              <a:p>
                <a:pPr lvl="1"/>
                <a:r>
                  <a:rPr lang="en-US" dirty="0"/>
                  <a:t>Growth of output the same as growth of ideas: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𝑔</m:t>
                        </m:r>
                      </m:e>
                      <m:sub>
                        <m:r>
                          <a:rPr lang="en-US" b="0" i="1" smtClean="0">
                            <a:solidFill>
                              <a:srgbClr val="B83232"/>
                            </a:solidFill>
                            <a:latin typeface="Cambria Math"/>
                          </a:rPr>
                          <m:t>𝑌</m:t>
                        </m:r>
                      </m:sub>
                    </m:sSub>
                    <m:r>
                      <a:rPr lang="en-US" b="0" i="1" smtClean="0">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𝑔</m:t>
                        </m:r>
                      </m:e>
                      <m:sub>
                        <m:r>
                          <a:rPr lang="en-US" i="1">
                            <a:solidFill>
                              <a:srgbClr val="B83232"/>
                            </a:solidFill>
                            <a:latin typeface="Cambria Math"/>
                          </a:rPr>
                          <m:t>𝐴</m:t>
                        </m:r>
                      </m:sub>
                    </m:sSub>
                  </m:oMath>
                </a14:m>
                <a:r>
                  <a:rPr lang="en-US" dirty="0"/>
                  <a:t>.</a:t>
                </a:r>
              </a:p>
              <a:p>
                <a:pPr lvl="1"/>
                <a:r>
                  <a:rPr lang="en-US" dirty="0"/>
                  <a:t>A larger population and a larger share of population devoted to research implies faster growth.</a:t>
                </a:r>
              </a:p>
              <a:p>
                <a:r>
                  <a:rPr lang="en-US" dirty="0">
                    <a:solidFill>
                      <a:srgbClr val="B83232"/>
                    </a:solidFill>
                  </a:rPr>
                  <a:t>Balanced growth path</a:t>
                </a:r>
                <a:r>
                  <a:rPr lang="en-US" dirty="0"/>
                  <a:t>: ideas and output grow at a constant rate.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593" t="-1059" b="-27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16</a:t>
            </a:fld>
            <a:r>
              <a:rPr lang="en-US"/>
              <a:t> ]</a:t>
            </a:r>
            <a:endParaRPr lang="en-US" dirty="0"/>
          </a:p>
        </p:txBody>
      </p:sp>
    </p:spTree>
    <p:extLst>
      <p:ext uri="{BB962C8B-B14F-4D97-AF65-F5344CB8AC3E}">
        <p14:creationId xmlns:p14="http://schemas.microsoft.com/office/powerpoint/2010/main" val="320590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dirty="0"/>
              <a:t>Experiments – increase in share of researchers</a:t>
            </a:r>
          </a:p>
        </p:txBody>
      </p:sp>
      <p:sp>
        <p:nvSpPr>
          <p:cNvPr id="3" name="Content Placeholder 2"/>
          <p:cNvSpPr>
            <a:spLocks noGrp="1"/>
          </p:cNvSpPr>
          <p:nvPr>
            <p:ph sz="quarter" idx="1"/>
          </p:nvPr>
        </p:nvSpPr>
        <p:spPr/>
        <p:txBody>
          <a:bodyPr>
            <a:normAutofit/>
          </a:bodyPr>
          <a:lstStyle/>
          <a:p>
            <a:r>
              <a:rPr lang="en-US" sz="2400" dirty="0"/>
              <a:t>Initial reallocation to research decreases the </a:t>
            </a:r>
            <a:r>
              <a:rPr lang="en-US" sz="2400" dirty="0">
                <a:solidFill>
                  <a:srgbClr val="B83232"/>
                </a:solidFill>
              </a:rPr>
              <a:t>level</a:t>
            </a:r>
            <a:r>
              <a:rPr lang="en-US" sz="2400" dirty="0"/>
              <a:t> of output</a:t>
            </a:r>
          </a:p>
          <a:p>
            <a:r>
              <a:rPr lang="en-US" sz="2400" dirty="0"/>
              <a:t>Higher </a:t>
            </a:r>
            <a:r>
              <a:rPr lang="en-US" sz="2400" dirty="0">
                <a:solidFill>
                  <a:srgbClr val="B83232"/>
                </a:solidFill>
              </a:rPr>
              <a:t>growth rate</a:t>
            </a:r>
            <a:r>
              <a:rPr lang="en-US" sz="2400" dirty="0"/>
              <a:t> from that point on.</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17</a:t>
            </a:fld>
            <a:r>
              <a:rPr lang="en-US"/>
              <a:t> ]</a:t>
            </a:r>
            <a:endParaRPr lang="en-US" dirty="0"/>
          </a:p>
        </p:txBody>
      </p:sp>
      <p:sp>
        <p:nvSpPr>
          <p:cNvPr id="6" name="TextBox 5"/>
          <p:cNvSpPr txBox="1"/>
          <p:nvPr/>
        </p:nvSpPr>
        <p:spPr>
          <a:xfrm>
            <a:off x="381000" y="6400800"/>
            <a:ext cx="2706125" cy="307777"/>
          </a:xfrm>
          <a:prstGeom prst="rect">
            <a:avLst/>
          </a:prstGeom>
          <a:noFill/>
        </p:spPr>
        <p:txBody>
          <a:bodyPr wrap="none" rtlCol="0">
            <a:spAutoFit/>
          </a:bodyPr>
          <a:lstStyle/>
          <a:p>
            <a:r>
              <a:rPr lang="en-US" sz="1400" b="1" dirty="0"/>
              <a:t>Source</a:t>
            </a:r>
            <a:r>
              <a:rPr lang="en-US" sz="1400" dirty="0"/>
              <a:t>: Jones – Macroeconomics </a:t>
            </a:r>
          </a:p>
        </p:txBody>
      </p:sp>
      <p:pic>
        <p:nvPicPr>
          <p:cNvPr id="8" name="Picture 2" descr="A line graph where year is listed on the x axis from 2000 to 2100 and Output per person, y subscript t, ratio scale is listed on the y axis from 100 to 6,400. There is an area of constant growth pointed out between 2020 and just after 2040. Output per person begins at 100 in 2000. If there is no change in the research share, it increases to approximately 1,200 around 2085. If there is an increase in the research share, output per person increases from approximately 70 in 2030 to approximately 4,200 around 2085.">
            <a:extLst>
              <a:ext uri="{FF2B5EF4-FFF2-40B4-BE49-F238E27FC236}">
                <a16:creationId xmlns:a16="http://schemas.microsoft.com/office/drawing/2014/main" id="{D24CD6AD-D518-4A9A-970D-0C7083A9CC8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2244"/>
          <a:stretch/>
        </p:blipFill>
        <p:spPr bwMode="auto">
          <a:xfrm>
            <a:off x="1600200" y="1959638"/>
            <a:ext cx="5715000" cy="436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673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Romer</a:t>
            </a:r>
            <a:r>
              <a:rPr lang="en-US" dirty="0"/>
              <a:t> model – discussion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dirty="0"/>
                  <a:t>Should larger countries grow faster?</a:t>
                </a:r>
              </a:p>
              <a:p>
                <a:pPr lvl="1"/>
                <a:r>
                  <a:rPr lang="en-US" dirty="0"/>
                  <a:t>The model says yes. Is this empirically correct?</a:t>
                </a:r>
              </a:p>
              <a:p>
                <a:pPr lvl="1"/>
                <a:r>
                  <a:rPr lang="en-US" dirty="0"/>
                  <a:t>Kremer (1993): Some evidence for isolated societies.</a:t>
                </a:r>
              </a:p>
              <a:p>
                <a:pPr lvl="1"/>
                <a:r>
                  <a:rPr lang="en-US" dirty="0"/>
                  <a:t>Modern world: Ideas are shared globally, not within countries </a:t>
                </a:r>
                <a:r>
                  <a:rPr lang="en-US" dirty="0">
                    <a:sym typeface="Symbol"/>
                  </a:rPr>
                  <a:t> model of global knowledge.</a:t>
                </a:r>
              </a:p>
              <a:p>
                <a:pPr marL="274320" lvl="1" indent="0">
                  <a:buNone/>
                </a:pPr>
                <a:endParaRPr lang="en-US" dirty="0">
                  <a:sym typeface="Symbol"/>
                </a:endParaRPr>
              </a:p>
              <a:p>
                <a:r>
                  <a:rPr lang="en-US" dirty="0">
                    <a:sym typeface="Symbol"/>
                  </a:rPr>
                  <a:t>What if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r>
                      <a:rPr lang="en-US" i="1">
                        <a:solidFill>
                          <a:srgbClr val="B83232"/>
                        </a:solidFill>
                        <a:latin typeface="Cambria Math"/>
                      </a:rPr>
                      <m:t>=</m:t>
                    </m:r>
                    <m:sSubSup>
                      <m:sSubSupPr>
                        <m:ctrlPr>
                          <a:rPr lang="en-US" i="1">
                            <a:solidFill>
                              <a:srgbClr val="B83232"/>
                            </a:solidFill>
                            <a:latin typeface="Cambria Math" panose="02040503050406030204" pitchFamily="18" charset="0"/>
                          </a:rPr>
                        </m:ctrlPr>
                      </m:sSubSupPr>
                      <m:e>
                        <m:r>
                          <a:rPr lang="en-US" i="1">
                            <a:solidFill>
                              <a:srgbClr val="B83232"/>
                            </a:solidFill>
                            <a:latin typeface="Cambria Math"/>
                          </a:rPr>
                          <m:t>𝐴</m:t>
                        </m:r>
                      </m:e>
                      <m:sub>
                        <m:r>
                          <a:rPr lang="en-US" i="1">
                            <a:solidFill>
                              <a:srgbClr val="B83232"/>
                            </a:solidFill>
                            <a:latin typeface="Cambria Math"/>
                          </a:rPr>
                          <m:t>𝑡</m:t>
                        </m:r>
                      </m:sub>
                      <m:sup>
                        <m:r>
                          <a:rPr lang="en-US" i="1">
                            <a:solidFill>
                              <a:srgbClr val="B83232"/>
                            </a:solidFill>
                            <a:latin typeface="Cambria Math"/>
                            <a:ea typeface="Cambria Math"/>
                          </a:rPr>
                          <m:t>𝛽</m:t>
                        </m:r>
                      </m:sup>
                    </m:sSubSup>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𝑦𝑡</m:t>
                        </m:r>
                      </m:sub>
                    </m:sSub>
                  </m:oMath>
                </a14:m>
                <a:r>
                  <a:rPr lang="en-US" dirty="0"/>
                  <a:t> with </a:t>
                </a:r>
                <a14:m>
                  <m:oMath xmlns:m="http://schemas.openxmlformats.org/officeDocument/2006/math">
                    <m:r>
                      <a:rPr lang="en-US" i="1" smtClean="0">
                        <a:solidFill>
                          <a:srgbClr val="B83232"/>
                        </a:solidFill>
                        <a:latin typeface="Cambria Math"/>
                        <a:ea typeface="Cambria Math"/>
                      </a:rPr>
                      <m:t>𝛽</m:t>
                    </m:r>
                    <m:r>
                      <a:rPr lang="en-US" b="0" i="1" smtClean="0">
                        <a:solidFill>
                          <a:srgbClr val="B83232"/>
                        </a:solidFill>
                        <a:latin typeface="Cambria Math"/>
                        <a:ea typeface="Cambria Math"/>
                      </a:rPr>
                      <m:t>&lt;1</m:t>
                    </m:r>
                  </m:oMath>
                </a14:m>
                <a:r>
                  <a:rPr lang="en-US" dirty="0"/>
                  <a:t>?</a:t>
                </a:r>
              </a:p>
              <a:p>
                <a:pPr lvl="1"/>
                <a:r>
                  <a:rPr lang="en-US" dirty="0"/>
                  <a:t>Still sustained growth. What is the growth rate of output now?</a:t>
                </a:r>
              </a:p>
              <a:p>
                <a:pPr lvl="1"/>
                <a:r>
                  <a:rPr lang="en-US" dirty="0"/>
                  <a:t>The source of persistent growth lies in accumulation of ideas</a:t>
                </a:r>
              </a:p>
              <a:p>
                <a:pPr lvl="2"/>
                <a14:m>
                  <m:oMath xmlns:m="http://schemas.openxmlformats.org/officeDocument/2006/math">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r>
                          <a:rPr lang="en-US" i="1">
                            <a:solidFill>
                              <a:srgbClr val="B83232"/>
                            </a:solidFill>
                            <a:latin typeface="Cambria Math"/>
                          </a:rPr>
                          <m:t>+1</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oMath>
                </a14:m>
                <a:r>
                  <a:rPr lang="en-US" dirty="0"/>
                  <a:t>  no diminishing marginal returns of ideas</a:t>
                </a:r>
              </a:p>
              <a:p>
                <a:pPr lvl="2"/>
                <a:r>
                  <a:rPr lang="en-US" dirty="0"/>
                  <a:t>Increasing returns to scale in ideas and researchers  </a:t>
                </a:r>
                <a:r>
                  <a:rPr lang="en-US" dirty="0">
                    <a:sym typeface="Symbol"/>
                  </a:rPr>
                  <a:t>  more researchers can accumulate ideas at a faster rate.</a:t>
                </a:r>
                <a:endParaRPr lang="en-US" dirty="0"/>
              </a:p>
              <a:p>
                <a:endParaRPr lang="en-US" dirty="0">
                  <a:sym typeface="Symbol"/>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3"/>
                <a:stretch>
                  <a:fillRect l="-772" t="-12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18</a:t>
            </a:fld>
            <a:r>
              <a:rPr lang="en-US"/>
              <a:t> ]</a:t>
            </a:r>
            <a:endParaRPr lang="en-US" dirty="0"/>
          </a:p>
        </p:txBody>
      </p:sp>
    </p:spTree>
    <p:extLst>
      <p:ext uri="{BB962C8B-B14F-4D97-AF65-F5344CB8AC3E}">
        <p14:creationId xmlns:p14="http://schemas.microsoft.com/office/powerpoint/2010/main" val="254610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Solow </a:t>
            </a:r>
            <a:r>
              <a:rPr lang="en-US" dirty="0" err="1"/>
              <a:t>vs</a:t>
            </a:r>
            <a:r>
              <a:rPr lang="en-US" dirty="0"/>
              <a:t> </a:t>
            </a:r>
            <a:r>
              <a:rPr lang="en-US" dirty="0" err="1"/>
              <a:t>Romer</a:t>
            </a:r>
            <a:r>
              <a:rPr lang="en-US" dirty="0"/>
              <a:t> model</a:t>
            </a:r>
          </a:p>
        </p:txBody>
      </p:sp>
      <p:sp>
        <p:nvSpPr>
          <p:cNvPr id="3" name="Content Placeholder 2"/>
          <p:cNvSpPr>
            <a:spLocks noGrp="1"/>
          </p:cNvSpPr>
          <p:nvPr>
            <p:ph sz="quarter" idx="1"/>
          </p:nvPr>
        </p:nvSpPr>
        <p:spPr>
          <a:xfrm>
            <a:off x="457200" y="1036320"/>
            <a:ext cx="8229600" cy="5181600"/>
          </a:xfrm>
        </p:spPr>
        <p:txBody>
          <a:bodyPr>
            <a:normAutofit fontScale="92500"/>
          </a:bodyPr>
          <a:lstStyle/>
          <a:p>
            <a:r>
              <a:rPr lang="en-US" dirty="0"/>
              <a:t>Solow model</a:t>
            </a:r>
          </a:p>
          <a:p>
            <a:pPr lvl="1"/>
            <a:r>
              <a:rPr lang="en-US" dirty="0">
                <a:solidFill>
                  <a:srgbClr val="B83232"/>
                </a:solidFill>
              </a:rPr>
              <a:t>Capital</a:t>
            </a:r>
            <a:r>
              <a:rPr lang="en-US" dirty="0"/>
              <a:t> is </a:t>
            </a:r>
            <a:r>
              <a:rPr lang="en-US" dirty="0" err="1">
                <a:solidFill>
                  <a:srgbClr val="B83232"/>
                </a:solidFill>
              </a:rPr>
              <a:t>rivalrous</a:t>
            </a:r>
            <a:r>
              <a:rPr lang="en-US" dirty="0"/>
              <a:t>.</a:t>
            </a:r>
          </a:p>
          <a:p>
            <a:pPr lvl="1"/>
            <a:r>
              <a:rPr lang="en-US" dirty="0"/>
              <a:t>Therefore </a:t>
            </a:r>
            <a:r>
              <a:rPr lang="en-US" dirty="0">
                <a:solidFill>
                  <a:srgbClr val="B83232"/>
                </a:solidFill>
              </a:rPr>
              <a:t>capital per person</a:t>
            </a:r>
            <a:r>
              <a:rPr lang="en-US" dirty="0"/>
              <a:t> matters for </a:t>
            </a:r>
            <a:r>
              <a:rPr lang="en-US" dirty="0">
                <a:solidFill>
                  <a:srgbClr val="B83232"/>
                </a:solidFill>
              </a:rPr>
              <a:t>growth</a:t>
            </a:r>
            <a:r>
              <a:rPr lang="en-US" dirty="0"/>
              <a:t>.</a:t>
            </a:r>
          </a:p>
          <a:p>
            <a:pPr lvl="1"/>
            <a:r>
              <a:rPr lang="en-US" dirty="0">
                <a:solidFill>
                  <a:srgbClr val="B83232"/>
                </a:solidFill>
              </a:rPr>
              <a:t>Capital per person</a:t>
            </a:r>
            <a:r>
              <a:rPr lang="en-US" dirty="0"/>
              <a:t> is subject to </a:t>
            </a:r>
            <a:r>
              <a:rPr lang="en-US" dirty="0">
                <a:solidFill>
                  <a:srgbClr val="B83232"/>
                </a:solidFill>
              </a:rPr>
              <a:t>diminishing returns</a:t>
            </a:r>
            <a:r>
              <a:rPr lang="en-US" dirty="0"/>
              <a:t>.</a:t>
            </a:r>
          </a:p>
          <a:p>
            <a:pPr lvl="1"/>
            <a:r>
              <a:rPr lang="en-US" dirty="0">
                <a:solidFill>
                  <a:srgbClr val="B83232"/>
                </a:solidFill>
              </a:rPr>
              <a:t>Constant returns to scale </a:t>
            </a:r>
            <a:r>
              <a:rPr lang="en-US" dirty="0"/>
              <a:t>– </a:t>
            </a:r>
            <a:r>
              <a:rPr lang="en-US" dirty="0">
                <a:solidFill>
                  <a:srgbClr val="B83232"/>
                </a:solidFill>
              </a:rPr>
              <a:t>size of population</a:t>
            </a:r>
            <a:r>
              <a:rPr lang="en-US" dirty="0"/>
              <a:t> does not matter for growth.</a:t>
            </a:r>
          </a:p>
          <a:p>
            <a:r>
              <a:rPr lang="en-US" dirty="0" err="1"/>
              <a:t>Romer</a:t>
            </a:r>
            <a:r>
              <a:rPr lang="en-US" dirty="0"/>
              <a:t> model</a:t>
            </a:r>
          </a:p>
          <a:p>
            <a:pPr lvl="1"/>
            <a:r>
              <a:rPr lang="en-US" dirty="0"/>
              <a:t>Ideas are </a:t>
            </a:r>
            <a:r>
              <a:rPr lang="en-US" dirty="0">
                <a:solidFill>
                  <a:srgbClr val="B83232"/>
                </a:solidFill>
              </a:rPr>
              <a:t>non-</a:t>
            </a:r>
            <a:r>
              <a:rPr lang="en-US" dirty="0" err="1">
                <a:solidFill>
                  <a:srgbClr val="B83232"/>
                </a:solidFill>
              </a:rPr>
              <a:t>rivalrous</a:t>
            </a:r>
            <a:r>
              <a:rPr lang="en-US" dirty="0"/>
              <a:t>.</a:t>
            </a:r>
          </a:p>
          <a:p>
            <a:pPr lvl="1"/>
            <a:r>
              <a:rPr lang="en-US" dirty="0">
                <a:solidFill>
                  <a:srgbClr val="B83232"/>
                </a:solidFill>
              </a:rPr>
              <a:t>Total stock of ideas </a:t>
            </a:r>
            <a:r>
              <a:rPr lang="en-US" dirty="0"/>
              <a:t>matters for </a:t>
            </a:r>
            <a:r>
              <a:rPr lang="en-US" dirty="0">
                <a:solidFill>
                  <a:srgbClr val="B83232"/>
                </a:solidFill>
              </a:rPr>
              <a:t>growth</a:t>
            </a:r>
            <a:r>
              <a:rPr lang="en-US" dirty="0"/>
              <a:t> (anybody can use any idea).</a:t>
            </a:r>
          </a:p>
          <a:p>
            <a:pPr lvl="1"/>
            <a:r>
              <a:rPr lang="en-US" dirty="0"/>
              <a:t>Accumulation of ideas not subject to diminishing returns </a:t>
            </a:r>
            <a:r>
              <a:rPr lang="en-US" dirty="0">
                <a:sym typeface="Symbol"/>
              </a:rPr>
              <a:t> </a:t>
            </a:r>
            <a:r>
              <a:rPr lang="en-US" dirty="0">
                <a:solidFill>
                  <a:srgbClr val="B83232"/>
                </a:solidFill>
                <a:sym typeface="Symbol"/>
              </a:rPr>
              <a:t>sustained growth</a:t>
            </a:r>
            <a:r>
              <a:rPr lang="en-US" dirty="0">
                <a:sym typeface="Symbol"/>
              </a:rPr>
              <a:t>.</a:t>
            </a:r>
          </a:p>
          <a:p>
            <a:pPr lvl="1"/>
            <a:r>
              <a:rPr lang="en-US" dirty="0">
                <a:solidFill>
                  <a:srgbClr val="B83232"/>
                </a:solidFill>
              </a:rPr>
              <a:t>Increasing returns to scale – larger economies more productive</a:t>
            </a:r>
            <a:r>
              <a:rPr lang="en-US" dirty="0"/>
              <a:t>.</a:t>
            </a:r>
            <a:endParaRPr lang="en-US" dirty="0">
              <a:sym typeface="Symbol"/>
            </a:endParaRPr>
          </a:p>
          <a:p>
            <a:pPr lvl="1"/>
            <a:r>
              <a:rPr lang="en-US" dirty="0">
                <a:sym typeface="Symbol"/>
              </a:rPr>
              <a:t>No transition dynamics – always on a balanced growth path.</a:t>
            </a:r>
            <a:endParaRPr lang="en-US" dirty="0"/>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19</a:t>
            </a:fld>
            <a:r>
              <a:rPr lang="en-US"/>
              <a:t> ]</a:t>
            </a:r>
            <a:endParaRPr lang="en-US" dirty="0"/>
          </a:p>
        </p:txBody>
      </p:sp>
    </p:spTree>
    <p:extLst>
      <p:ext uri="{BB962C8B-B14F-4D97-AF65-F5344CB8AC3E}">
        <p14:creationId xmlns:p14="http://schemas.microsoft.com/office/powerpoint/2010/main" val="178976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this chapter</a:t>
            </a:r>
          </a:p>
        </p:txBody>
      </p:sp>
      <p:sp>
        <p:nvSpPr>
          <p:cNvPr id="3" name="Content Placeholder 2"/>
          <p:cNvSpPr>
            <a:spLocks noGrp="1"/>
          </p:cNvSpPr>
          <p:nvPr>
            <p:ph sz="quarter" idx="1"/>
          </p:nvPr>
        </p:nvSpPr>
        <p:spPr/>
        <p:txBody>
          <a:bodyPr>
            <a:normAutofit/>
          </a:bodyPr>
          <a:lstStyle/>
          <a:p>
            <a:r>
              <a:rPr lang="en-US" dirty="0"/>
              <a:t>Previous lecture – Solow growth model</a:t>
            </a:r>
          </a:p>
          <a:p>
            <a:pPr lvl="1"/>
            <a:r>
              <a:rPr lang="en-US" dirty="0"/>
              <a:t>Capital accumulation alone cannot generate long-run growth.</a:t>
            </a:r>
          </a:p>
          <a:p>
            <a:pPr lvl="1"/>
            <a:r>
              <a:rPr lang="en-US" dirty="0"/>
              <a:t>Diminishing MPK implies convergence to steady state.</a:t>
            </a:r>
          </a:p>
          <a:p>
            <a:r>
              <a:rPr lang="en-US" dirty="0"/>
              <a:t>Source of growth that does not suffer from diminishing MPK</a:t>
            </a:r>
          </a:p>
          <a:p>
            <a:pPr lvl="1"/>
            <a:r>
              <a:rPr lang="en-US" dirty="0">
                <a:solidFill>
                  <a:srgbClr val="B83232"/>
                </a:solidFill>
              </a:rPr>
              <a:t>Ideas:</a:t>
            </a:r>
            <a:r>
              <a:rPr lang="en-US" dirty="0"/>
              <a:t> non-</a:t>
            </a:r>
            <a:r>
              <a:rPr lang="en-US" dirty="0" err="1"/>
              <a:t>rivalrous</a:t>
            </a:r>
            <a:r>
              <a:rPr lang="en-US" dirty="0"/>
              <a:t> goods – one person’s use of an idea does not limit the availability of the idea to others.</a:t>
            </a:r>
          </a:p>
          <a:p>
            <a:pPr lvl="1"/>
            <a:r>
              <a:rPr lang="en-US" dirty="0"/>
              <a:t>Innovation as a source of growth.</a:t>
            </a:r>
          </a:p>
          <a:p>
            <a:pPr lvl="1"/>
            <a:r>
              <a:rPr lang="en-US" dirty="0" err="1">
                <a:solidFill>
                  <a:srgbClr val="B83232"/>
                </a:solidFill>
              </a:rPr>
              <a:t>Romer</a:t>
            </a:r>
            <a:r>
              <a:rPr lang="en-US" dirty="0">
                <a:solidFill>
                  <a:srgbClr val="B83232"/>
                </a:solidFill>
              </a:rPr>
              <a:t> model</a:t>
            </a:r>
            <a:r>
              <a:rPr lang="en-US" dirty="0"/>
              <a:t> – model of technological progress.</a:t>
            </a:r>
          </a:p>
          <a:p>
            <a:r>
              <a:rPr lang="en-US" dirty="0"/>
              <a:t>Tools</a:t>
            </a:r>
          </a:p>
          <a:p>
            <a:pPr lvl="1"/>
            <a:r>
              <a:rPr lang="en-US" dirty="0"/>
              <a:t>Fixed cost and increasing returns to scale </a:t>
            </a:r>
            <a:r>
              <a:rPr lang="en-US" dirty="0">
                <a:sym typeface="Symbol"/>
              </a:rPr>
              <a:t> scale effects</a:t>
            </a:r>
            <a:endParaRPr lang="en-US" dirty="0"/>
          </a:p>
          <a:p>
            <a:pPr lvl="1"/>
            <a:r>
              <a:rPr lang="en-US" dirty="0"/>
              <a:t>Romer model + Solow model </a:t>
            </a:r>
            <a:r>
              <a:rPr lang="en-US" dirty="0">
                <a:sym typeface="Symbol"/>
              </a:rPr>
              <a:t> long-run growth</a:t>
            </a:r>
            <a:endParaRPr lang="en-US" dirty="0"/>
          </a:p>
        </p:txBody>
      </p:sp>
      <p:sp>
        <p:nvSpPr>
          <p:cNvPr id="6" name="Slide Number Placeholder 5"/>
          <p:cNvSpPr>
            <a:spLocks noGrp="1"/>
          </p:cNvSpPr>
          <p:nvPr>
            <p:ph type="sldNum" sz="quarter" idx="12"/>
          </p:nvPr>
        </p:nvSpPr>
        <p:spPr/>
        <p:txBody>
          <a:bodyPr/>
          <a:lstStyle/>
          <a:p>
            <a:r>
              <a:rPr lang="en-US"/>
              <a:t>[ </a:t>
            </a:r>
            <a:fld id="{20935799-1D9E-4510-B317-BE6250590C04}" type="slidenum">
              <a:rPr lang="en-US" smtClean="0"/>
              <a:pPr/>
              <a:t>2</a:t>
            </a:fld>
            <a:r>
              <a:rPr lang="en-US"/>
              <a:t> ]</a:t>
            </a:r>
            <a:endParaRPr lang="en-US" dirty="0"/>
          </a:p>
        </p:txBody>
      </p:sp>
    </p:spTree>
    <p:extLst>
      <p:ext uri="{BB962C8B-B14F-4D97-AF65-F5344CB8AC3E}">
        <p14:creationId xmlns:p14="http://schemas.microsoft.com/office/powerpoint/2010/main" val="320722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20</a:t>
            </a:fld>
            <a:r>
              <a:rPr lang="en-US"/>
              <a:t> ]</a:t>
            </a:r>
            <a:endParaRPr lang="en-US" dirty="0"/>
          </a:p>
        </p:txBody>
      </p:sp>
      <p:sp>
        <p:nvSpPr>
          <p:cNvPr id="5" name="Content Placeholder 2"/>
          <p:cNvSpPr>
            <a:spLocks noGrp="1"/>
          </p:cNvSpPr>
          <p:nvPr>
            <p:ph sz="quarter" idx="1"/>
          </p:nvPr>
        </p:nvSpPr>
        <p:spPr/>
        <p:txBody>
          <a:bodyPr/>
          <a:lstStyle/>
          <a:p>
            <a:pPr marL="514350" indent="-514350">
              <a:buFont typeface="+mj-lt"/>
              <a:buAutoNum type="arabicPeriod"/>
            </a:pPr>
            <a:r>
              <a:rPr lang="en-US" dirty="0"/>
              <a:t>The economics of ideas</a:t>
            </a:r>
          </a:p>
          <a:p>
            <a:pPr lvl="1"/>
            <a:r>
              <a:rPr lang="en-US" dirty="0"/>
              <a:t>Fixed cost of R&amp;D, increasing returns to scale.</a:t>
            </a:r>
          </a:p>
          <a:p>
            <a:pPr lvl="1"/>
            <a:r>
              <a:rPr lang="en-US" dirty="0"/>
              <a:t>Providing monopoly power through patents.</a:t>
            </a:r>
          </a:p>
          <a:p>
            <a:pPr marL="514350" indent="-514350">
              <a:buFont typeface="+mj-lt"/>
              <a:buAutoNum type="arabicPeriod"/>
            </a:pPr>
            <a:r>
              <a:rPr lang="en-US" dirty="0" err="1"/>
              <a:t>Romer</a:t>
            </a:r>
            <a:r>
              <a:rPr lang="en-US" dirty="0"/>
              <a:t> model (1990)</a:t>
            </a:r>
          </a:p>
          <a:p>
            <a:pPr lvl="1"/>
            <a:r>
              <a:rPr lang="en-US" dirty="0"/>
              <a:t>Sustained long-run growth.</a:t>
            </a:r>
          </a:p>
          <a:p>
            <a:pPr marL="514350" indent="-514350">
              <a:buFont typeface="+mj-lt"/>
              <a:buAutoNum type="arabicPeriod"/>
            </a:pPr>
            <a:r>
              <a:rPr lang="en-US" dirty="0" err="1">
                <a:solidFill>
                  <a:srgbClr val="B83232"/>
                </a:solidFill>
              </a:rPr>
              <a:t>Romer</a:t>
            </a:r>
            <a:r>
              <a:rPr lang="en-US" dirty="0">
                <a:solidFill>
                  <a:srgbClr val="B83232"/>
                </a:solidFill>
              </a:rPr>
              <a:t> model + Solow model</a:t>
            </a:r>
          </a:p>
          <a:p>
            <a:pPr lvl="1"/>
            <a:r>
              <a:rPr lang="en-US" dirty="0"/>
              <a:t>Long-run growth and transition dynamics</a:t>
            </a:r>
          </a:p>
        </p:txBody>
      </p:sp>
    </p:spTree>
    <p:extLst>
      <p:ext uri="{BB962C8B-B14F-4D97-AF65-F5344CB8AC3E}">
        <p14:creationId xmlns:p14="http://schemas.microsoft.com/office/powerpoint/2010/main" val="999289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Solow and </a:t>
            </a:r>
            <a:r>
              <a:rPr lang="en-US" dirty="0" err="1"/>
              <a:t>Romer</a:t>
            </a:r>
            <a:r>
              <a:rPr lang="en-US" dirty="0"/>
              <a:t> models</a:t>
            </a:r>
          </a:p>
        </p:txBody>
      </p:sp>
      <p:sp>
        <p:nvSpPr>
          <p:cNvPr id="3" name="Content Placeholder 2"/>
          <p:cNvSpPr>
            <a:spLocks noGrp="1"/>
          </p:cNvSpPr>
          <p:nvPr>
            <p:ph sz="quarter" idx="1"/>
          </p:nvPr>
        </p:nvSpPr>
        <p:spPr/>
        <p:txBody>
          <a:bodyPr/>
          <a:lstStyle/>
          <a:p>
            <a:r>
              <a:rPr lang="en-US" dirty="0"/>
              <a:t>Advantages of the two models:</a:t>
            </a:r>
          </a:p>
          <a:p>
            <a:r>
              <a:rPr lang="en-US" dirty="0"/>
              <a:t>Solow model</a:t>
            </a:r>
          </a:p>
          <a:p>
            <a:pPr lvl="1"/>
            <a:r>
              <a:rPr lang="en-US" dirty="0"/>
              <a:t>Capital accumulation – transition dynamics</a:t>
            </a:r>
          </a:p>
          <a:p>
            <a:r>
              <a:rPr lang="en-US" dirty="0" err="1"/>
              <a:t>Romer</a:t>
            </a:r>
            <a:r>
              <a:rPr lang="en-US" dirty="0"/>
              <a:t> model</a:t>
            </a:r>
          </a:p>
          <a:p>
            <a:pPr lvl="1"/>
            <a:r>
              <a:rPr lang="en-US" dirty="0"/>
              <a:t>Accumulation of ideas – sustained growth</a:t>
            </a:r>
          </a:p>
          <a:p>
            <a:r>
              <a:rPr lang="en-US" dirty="0"/>
              <a:t>Combine these two models</a:t>
            </a:r>
          </a:p>
          <a:p>
            <a:pPr lvl="1"/>
            <a:r>
              <a:rPr lang="en-US" dirty="0"/>
              <a:t>Accumulation of ideas will determine the </a:t>
            </a:r>
            <a:r>
              <a:rPr lang="en-US" dirty="0">
                <a:solidFill>
                  <a:srgbClr val="B83232"/>
                </a:solidFill>
              </a:rPr>
              <a:t>long-run trend</a:t>
            </a:r>
            <a:r>
              <a:rPr lang="en-US" dirty="0"/>
              <a:t> (growth rate of most developed countries).</a:t>
            </a:r>
          </a:p>
          <a:p>
            <a:pPr lvl="1"/>
            <a:r>
              <a:rPr lang="en-US" dirty="0"/>
              <a:t>Capital accumulation will determine transition dynamics around this long-run trend (catching-up periods).</a:t>
            </a:r>
          </a:p>
          <a:p>
            <a:pPr lvl="1"/>
            <a:r>
              <a:rPr lang="en-US" dirty="0"/>
              <a:t>Each country will have a steady state </a:t>
            </a:r>
            <a:r>
              <a:rPr lang="en-US" dirty="0">
                <a:solidFill>
                  <a:srgbClr val="B83232"/>
                </a:solidFill>
              </a:rPr>
              <a:t>relative</a:t>
            </a:r>
            <a:r>
              <a:rPr lang="en-US" dirty="0"/>
              <a:t> to the growing frontier (determined by factors like institutions).</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21</a:t>
            </a:fld>
            <a:r>
              <a:rPr lang="en-US"/>
              <a:t> ]</a:t>
            </a:r>
            <a:endParaRPr lang="en-US" dirty="0"/>
          </a:p>
        </p:txBody>
      </p:sp>
    </p:spTree>
    <p:extLst>
      <p:ext uri="{BB962C8B-B14F-4D97-AF65-F5344CB8AC3E}">
        <p14:creationId xmlns:p14="http://schemas.microsoft.com/office/powerpoint/2010/main" val="268463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of the combined model</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dirty="0"/>
                  <a:t>Discrete time: </a:t>
                </a:r>
                <a14:m>
                  <m:oMath xmlns:m="http://schemas.openxmlformats.org/officeDocument/2006/math">
                    <m:r>
                      <a:rPr lang="en-US" i="1">
                        <a:latin typeface="Cambria Math"/>
                      </a:rPr>
                      <m:t>𝑡</m:t>
                    </m:r>
                    <m:r>
                      <a:rPr lang="en-US" i="1">
                        <a:latin typeface="Cambria Math"/>
                      </a:rPr>
                      <m:t>=0,1,2,3,…</m:t>
                    </m:r>
                  </m:oMath>
                </a14:m>
                <a:endParaRPr lang="en-US" dirty="0"/>
              </a:p>
              <a:p>
                <a:r>
                  <a:rPr lang="en-US" dirty="0"/>
                  <a:t>Initial stock of ideas </a:t>
                </a:r>
                <a14:m>
                  <m:oMath xmlns:m="http://schemas.openxmlformats.org/officeDocument/2006/math">
                    <m:r>
                      <a:rPr lang="en-US" b="0" i="0" smtClean="0">
                        <a:solidFill>
                          <a:srgbClr val="B83232"/>
                        </a:solidFill>
                        <a:latin typeface="Cambria Math"/>
                      </a:rPr>
                      <m:t> </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b="0" i="1" smtClean="0">
                            <a:solidFill>
                              <a:srgbClr val="B83232"/>
                            </a:solidFill>
                            <a:latin typeface="Cambria Math"/>
                          </a:rPr>
                          <m:t>0</m:t>
                        </m:r>
                      </m:sub>
                    </m:sSub>
                  </m:oMath>
                </a14:m>
                <a:r>
                  <a:rPr lang="en-US" dirty="0"/>
                  <a:t>, initial stock of capital </a:t>
                </a:r>
                <a14:m>
                  <m:oMath xmlns:m="http://schemas.openxmlformats.org/officeDocument/2006/math">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𝐾</m:t>
                        </m:r>
                      </m:e>
                      <m:sub>
                        <m:r>
                          <a:rPr lang="en-US" i="1">
                            <a:solidFill>
                              <a:srgbClr val="B83232"/>
                            </a:solidFill>
                            <a:latin typeface="Cambria Math"/>
                          </a:rPr>
                          <m:t>0</m:t>
                        </m:r>
                      </m:sub>
                    </m:sSub>
                  </m:oMath>
                </a14:m>
                <a:endParaRPr lang="en-US" dirty="0"/>
              </a:p>
              <a:p>
                <a:r>
                  <a:rPr lang="en-US" dirty="0"/>
                  <a:t>Resource constraint: Fixed labor force </a:t>
                </a:r>
                <a14:m>
                  <m:oMath xmlns:m="http://schemas.openxmlformats.org/officeDocument/2006/math">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a14:m>
                <a:r>
                  <a:rPr lang="en-US" dirty="0"/>
                  <a:t> divided between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𝑦</m:t>
                        </m:r>
                        <m:r>
                          <a:rPr lang="en-US" i="1">
                            <a:solidFill>
                              <a:srgbClr val="B83232"/>
                            </a:solidFill>
                            <a:latin typeface="Cambria Math"/>
                          </a:rPr>
                          <m:t>𝑡</m:t>
                        </m:r>
                      </m:sub>
                    </m:sSub>
                  </m:oMath>
                </a14:m>
                <a:r>
                  <a:rPr lang="en-US" dirty="0"/>
                  <a:t> workers and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oMath>
                </a14:m>
                <a:r>
                  <a:rPr lang="en-US" dirty="0"/>
                  <a:t> researchers: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𝑦</m:t>
                        </m:r>
                        <m:r>
                          <a:rPr lang="en-US" i="1">
                            <a:solidFill>
                              <a:srgbClr val="B83232"/>
                            </a:solidFill>
                            <a:latin typeface="Cambria Math"/>
                          </a:rPr>
                          <m:t>𝑡</m:t>
                        </m:r>
                      </m:sub>
                    </m:sSub>
                    <m:r>
                      <a:rPr lang="en-US" b="0" i="1" smtClean="0">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𝑎</m:t>
                        </m:r>
                        <m:r>
                          <a:rPr lang="en-US" i="1">
                            <a:solidFill>
                              <a:srgbClr val="B83232"/>
                            </a:solidFill>
                            <a:latin typeface="Cambria Math"/>
                          </a:rPr>
                          <m:t>𝑡</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a14:m>
                <a:endParaRPr lang="en-US" dirty="0"/>
              </a:p>
              <a:p>
                <a:r>
                  <a:rPr lang="en-US" dirty="0"/>
                  <a:t>Workers produce output: </a:t>
                </a:r>
                <a14:m>
                  <m:oMath xmlns:m="http://schemas.openxmlformats.org/officeDocument/2006/math">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𝑌</m:t>
                        </m:r>
                      </m:e>
                      <m:sub>
                        <m:r>
                          <a:rPr lang="en-US" i="1">
                            <a:solidFill>
                              <a:srgbClr val="B83232"/>
                            </a:solidFill>
                            <a:latin typeface="Cambria Math"/>
                          </a:rPr>
                          <m:t>𝑡</m:t>
                        </m:r>
                      </m:sub>
                    </m:sSub>
                    <m:r>
                      <a:rPr lang="en-US" b="0" i="1" smtClean="0">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𝐴</m:t>
                        </m:r>
                      </m:e>
                      <m:sub>
                        <m:r>
                          <a:rPr lang="en-US" i="1">
                            <a:solidFill>
                              <a:srgbClr val="B83232"/>
                            </a:solidFill>
                            <a:latin typeface="Cambria Math"/>
                          </a:rPr>
                          <m:t>𝑡</m:t>
                        </m:r>
                      </m:sub>
                    </m:sSub>
                    <m:sSubSup>
                      <m:sSubSupPr>
                        <m:ctrlPr>
                          <a:rPr lang="en-US" i="1" smtClean="0">
                            <a:solidFill>
                              <a:srgbClr val="B83232"/>
                            </a:solidFill>
                            <a:latin typeface="Cambria Math" panose="02040503050406030204" pitchFamily="18" charset="0"/>
                          </a:rPr>
                        </m:ctrlPr>
                      </m:sSubSupPr>
                      <m:e>
                        <m:r>
                          <a:rPr lang="en-US" b="0" i="1" smtClean="0">
                            <a:solidFill>
                              <a:srgbClr val="B83232"/>
                            </a:solidFill>
                            <a:latin typeface="Cambria Math"/>
                          </a:rPr>
                          <m:t>𝐾</m:t>
                        </m:r>
                      </m:e>
                      <m:sub>
                        <m:r>
                          <a:rPr lang="en-US" b="0" i="1" smtClean="0">
                            <a:solidFill>
                              <a:srgbClr val="B83232"/>
                            </a:solidFill>
                            <a:latin typeface="Cambria Math"/>
                          </a:rPr>
                          <m:t>𝑡</m:t>
                        </m:r>
                      </m:sub>
                      <m:sup>
                        <m:r>
                          <a:rPr lang="en-US" i="1">
                            <a:solidFill>
                              <a:srgbClr val="B83232"/>
                            </a:solidFill>
                            <a:latin typeface="Cambria Math"/>
                            <a:ea typeface="Cambria Math"/>
                          </a:rPr>
                          <m:t>𝛼</m:t>
                        </m:r>
                      </m:sup>
                    </m:sSubSup>
                    <m:sSubSup>
                      <m:sSubSupPr>
                        <m:ctrlPr>
                          <a:rPr lang="en-US" i="1">
                            <a:solidFill>
                              <a:srgbClr val="B83232"/>
                            </a:solidFill>
                            <a:latin typeface="Cambria Math" panose="02040503050406030204" pitchFamily="18" charset="0"/>
                          </a:rPr>
                        </m:ctrlPr>
                      </m:sSubSupPr>
                      <m:e>
                        <m:r>
                          <a:rPr lang="en-US" b="0" i="1" smtClean="0">
                            <a:solidFill>
                              <a:srgbClr val="B83232"/>
                            </a:solidFill>
                            <a:latin typeface="Cambria Math"/>
                          </a:rPr>
                          <m:t>𝐿</m:t>
                        </m:r>
                      </m:e>
                      <m:sub>
                        <m:r>
                          <a:rPr lang="en-US" b="0" i="1" smtClean="0">
                            <a:solidFill>
                              <a:srgbClr val="B83232"/>
                            </a:solidFill>
                            <a:latin typeface="Cambria Math"/>
                          </a:rPr>
                          <m:t>𝑦</m:t>
                        </m:r>
                        <m:r>
                          <a:rPr lang="en-US" i="1">
                            <a:solidFill>
                              <a:srgbClr val="B83232"/>
                            </a:solidFill>
                            <a:latin typeface="Cambria Math"/>
                          </a:rPr>
                          <m:t>𝑡</m:t>
                        </m:r>
                      </m:sub>
                      <m:sup>
                        <m:r>
                          <a:rPr lang="en-US" b="0" i="1" smtClean="0">
                            <a:solidFill>
                              <a:srgbClr val="B83232"/>
                            </a:solidFill>
                            <a:latin typeface="Cambria Math"/>
                          </a:rPr>
                          <m:t>1−</m:t>
                        </m:r>
                        <m:r>
                          <a:rPr lang="en-US" i="1">
                            <a:solidFill>
                              <a:srgbClr val="B83232"/>
                            </a:solidFill>
                            <a:latin typeface="Cambria Math"/>
                            <a:ea typeface="Cambria Math"/>
                          </a:rPr>
                          <m:t>𝛼</m:t>
                        </m:r>
                      </m:sup>
                    </m:sSubSup>
                  </m:oMath>
                </a14:m>
                <a:endParaRPr lang="en-US" dirty="0"/>
              </a:p>
              <a:p>
                <a:r>
                  <a:rPr lang="en-US" dirty="0"/>
                  <a:t>Researchers produce new ideas: </a:t>
                </a:r>
                <a14:m>
                  <m:oMath xmlns:m="http://schemas.openxmlformats.org/officeDocument/2006/math">
                    <m:r>
                      <a:rPr lang="en-US" i="1" smtClean="0">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𝐴</m:t>
                        </m:r>
                      </m:e>
                      <m:sub>
                        <m:r>
                          <a:rPr lang="en-US" i="1">
                            <a:solidFill>
                              <a:srgbClr val="B83232"/>
                            </a:solidFill>
                            <a:latin typeface="Cambria Math"/>
                          </a:rPr>
                          <m:t>𝑡</m:t>
                        </m:r>
                        <m:r>
                          <a:rPr lang="en-US" b="0" i="1" smtClean="0">
                            <a:solidFill>
                              <a:srgbClr val="B83232"/>
                            </a:solidFill>
                            <a:latin typeface="Cambria Math"/>
                          </a:rPr>
                          <m:t>+1</m:t>
                        </m:r>
                      </m:sub>
                    </m:sSub>
                    <m:r>
                      <a:rPr lang="en-US" i="1">
                        <a:solidFill>
                          <a:srgbClr val="B83232"/>
                        </a:solidFill>
                        <a:latin typeface="Cambria Math"/>
                      </a:rPr>
                      <m:t>=</m:t>
                    </m:r>
                    <m:acc>
                      <m:accPr>
                        <m:chr m:val="̅"/>
                        <m:ctrlPr>
                          <a:rPr lang="en-US" i="1" smtClean="0">
                            <a:solidFill>
                              <a:srgbClr val="B83232"/>
                            </a:solidFill>
                            <a:latin typeface="Cambria Math" panose="02040503050406030204" pitchFamily="18" charset="0"/>
                            <a:ea typeface="Cambria Math"/>
                          </a:rPr>
                        </m:ctrlPr>
                      </m:accPr>
                      <m:e>
                        <m:r>
                          <a:rPr lang="en-US" b="0" i="1" smtClean="0">
                            <a:solidFill>
                              <a:srgbClr val="B83232"/>
                            </a:solidFill>
                            <a:latin typeface="Cambria Math"/>
                            <a:ea typeface="Cambria Math"/>
                          </a:rPr>
                          <m:t>𝑧</m:t>
                        </m:r>
                      </m:e>
                    </m:acc>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𝑎</m:t>
                        </m:r>
                        <m:r>
                          <a:rPr lang="en-US" i="1">
                            <a:solidFill>
                              <a:srgbClr val="B83232"/>
                            </a:solidFill>
                            <a:latin typeface="Cambria Math"/>
                          </a:rPr>
                          <m:t>𝑡</m:t>
                        </m:r>
                      </m:sub>
                    </m:sSub>
                  </m:oMath>
                </a14:m>
                <a:endParaRPr lang="en-US" dirty="0"/>
              </a:p>
              <a:p>
                <a:r>
                  <a:rPr lang="en-US" dirty="0"/>
                  <a:t>Capital accumulation:  </a:t>
                </a:r>
                <a14:m>
                  <m:oMath xmlns:m="http://schemas.openxmlformats.org/officeDocument/2006/math">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𝐾</m:t>
                        </m:r>
                      </m:e>
                      <m:sub>
                        <m:r>
                          <a:rPr lang="en-US" i="1">
                            <a:solidFill>
                              <a:srgbClr val="B83232"/>
                            </a:solidFill>
                            <a:latin typeface="Cambria Math"/>
                          </a:rPr>
                          <m:t>𝑡</m:t>
                        </m:r>
                        <m:r>
                          <a:rPr lang="en-US" i="1">
                            <a:solidFill>
                              <a:srgbClr val="B83232"/>
                            </a:solidFill>
                            <a:latin typeface="Cambria Math"/>
                          </a:rPr>
                          <m:t>+1</m:t>
                        </m:r>
                      </m:sub>
                    </m:sSub>
                    <m:r>
                      <a:rPr lang="en-US" i="1">
                        <a:solidFill>
                          <a:srgbClr val="B83232"/>
                        </a:solidFill>
                        <a:latin typeface="Cambria Math"/>
                      </a:rPr>
                      <m:t>=</m:t>
                    </m:r>
                    <m:r>
                      <a:rPr lang="en-US" i="1">
                        <a:solidFill>
                          <a:srgbClr val="B83232"/>
                        </a:solidFill>
                        <a:latin typeface="Cambria Math"/>
                      </a:rPr>
                      <m:t>𝑠</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r>
                      <a:rPr lang="en-US" i="1">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sym typeface="Symbol"/>
                          </a:rPr>
                          <m:t></m:t>
                        </m:r>
                        <m:r>
                          <a:rPr lang="en-US" i="1">
                            <a:solidFill>
                              <a:srgbClr val="B83232"/>
                            </a:solidFill>
                            <a:latin typeface="Cambria Math"/>
                          </a:rPr>
                          <m:t>𝐾</m:t>
                        </m:r>
                      </m:e>
                      <m:sub>
                        <m:r>
                          <a:rPr lang="en-US" i="1">
                            <a:solidFill>
                              <a:srgbClr val="B83232"/>
                            </a:solidFill>
                            <a:latin typeface="Cambria Math"/>
                          </a:rPr>
                          <m:t>𝑡</m:t>
                        </m:r>
                      </m:sub>
                    </m:sSub>
                  </m:oMath>
                </a14:m>
                <a:endParaRPr lang="en-US" dirty="0"/>
              </a:p>
              <a:p>
                <a:r>
                  <a:rPr lang="en-US" dirty="0"/>
                  <a:t>A constant fraction of labor </a:t>
                </a:r>
                <a14:m>
                  <m:oMath xmlns:m="http://schemas.openxmlformats.org/officeDocument/2006/math">
                    <m:acc>
                      <m:accPr>
                        <m:chr m:val="̅"/>
                        <m:ctrlPr>
                          <a:rPr lang="en-US" i="1">
                            <a:solidFill>
                              <a:srgbClr val="B83232"/>
                            </a:solidFill>
                            <a:latin typeface="Cambria Math" panose="02040503050406030204" pitchFamily="18" charset="0"/>
                          </a:rPr>
                        </m:ctrlPr>
                      </m:accPr>
                      <m:e>
                        <m:r>
                          <a:rPr lang="en-US" b="0" i="1" smtClean="0">
                            <a:solidFill>
                              <a:srgbClr val="B83232"/>
                            </a:solidFill>
                            <a:latin typeface="Cambria Math"/>
                          </a:rPr>
                          <m:t>𝑙</m:t>
                        </m:r>
                      </m:e>
                    </m:acc>
                  </m:oMath>
                </a14:m>
                <a:r>
                  <a:rPr lang="en-US" dirty="0"/>
                  <a:t> is allocated to production of new ideas: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059" r="-118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22</a:t>
            </a:fld>
            <a:r>
              <a:rPr lang="en-US"/>
              <a:t> ]</a:t>
            </a:r>
            <a:endParaRPr lang="en-US" dirty="0"/>
          </a:p>
        </p:txBody>
      </p:sp>
    </p:spTree>
    <p:extLst>
      <p:ext uri="{BB962C8B-B14F-4D97-AF65-F5344CB8AC3E}">
        <p14:creationId xmlns:p14="http://schemas.microsoft.com/office/powerpoint/2010/main" val="67280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of the model</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23</a:t>
            </a:fld>
            <a:r>
              <a:rPr lang="en-US"/>
              <a:t> ]</a:t>
            </a:r>
            <a:endParaRPr lang="en-US" dirty="0"/>
          </a:p>
        </p:txBody>
      </p:sp>
      <mc:AlternateContent xmlns:mc="http://schemas.openxmlformats.org/markup-compatibility/2006" xmlns:a14="http://schemas.microsoft.com/office/drawing/2010/main">
        <mc:Choice Requires="a14">
          <p:sp>
            <p:nvSpPr>
              <p:cNvPr id="9" name="Content Placeholder 2"/>
              <p:cNvSpPr>
                <a:spLocks noGrp="1"/>
              </p:cNvSpPr>
              <p:nvPr>
                <p:ph sz="quarter" idx="1"/>
              </p:nvPr>
            </p:nvSpPr>
            <p:spPr>
              <a:xfrm>
                <a:off x="457200" y="1066800"/>
                <a:ext cx="3962400" cy="5181600"/>
              </a:xfrm>
            </p:spPr>
            <p:txBody>
              <a:bodyPr>
                <a:normAutofit/>
              </a:bodyPr>
              <a:lstStyle/>
              <a:p>
                <a:r>
                  <a:rPr lang="en-US" dirty="0"/>
                  <a:t>Variables</a:t>
                </a:r>
              </a:p>
              <a:p>
                <a:pPr lvl="1"/>
                <a:r>
                  <a:rPr lang="en-US" dirty="0"/>
                  <a:t>Stock of ideas </a:t>
                </a:r>
                <a14:m>
                  <m:oMath xmlns:m="http://schemas.openxmlformats.org/officeDocument/2006/math">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𝐴</m:t>
                        </m:r>
                      </m:e>
                      <m:sub>
                        <m:r>
                          <a:rPr lang="en-US" i="1">
                            <a:solidFill>
                              <a:srgbClr val="B83232"/>
                            </a:solidFill>
                            <a:latin typeface="Cambria Math"/>
                          </a:rPr>
                          <m:t>𝑡</m:t>
                        </m:r>
                      </m:sub>
                    </m:sSub>
                  </m:oMath>
                </a14:m>
                <a:endParaRPr lang="en-US" dirty="0"/>
              </a:p>
              <a:p>
                <a:pPr lvl="1"/>
                <a:r>
                  <a:rPr lang="en-US" dirty="0"/>
                  <a:t>Stock of capital </a:t>
                </a:r>
                <a14:m>
                  <m:oMath xmlns:m="http://schemas.openxmlformats.org/officeDocument/2006/math">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𝐾</m:t>
                        </m:r>
                      </m:e>
                      <m:sub>
                        <m:r>
                          <a:rPr lang="en-US" i="1">
                            <a:solidFill>
                              <a:srgbClr val="B83232"/>
                            </a:solidFill>
                            <a:latin typeface="Cambria Math"/>
                          </a:rPr>
                          <m:t>𝑡</m:t>
                        </m:r>
                      </m:sub>
                    </m:sSub>
                  </m:oMath>
                </a14:m>
                <a:endParaRPr lang="en-US" dirty="0"/>
              </a:p>
              <a:p>
                <a:pPr lvl="1"/>
                <a:r>
                  <a:rPr lang="en-US" dirty="0"/>
                  <a:t># of workers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𝑦</m:t>
                        </m:r>
                        <m:r>
                          <a:rPr lang="en-US" i="1">
                            <a:solidFill>
                              <a:srgbClr val="B83232"/>
                            </a:solidFill>
                            <a:latin typeface="Cambria Math"/>
                          </a:rPr>
                          <m:t>𝑡</m:t>
                        </m:r>
                      </m:sub>
                    </m:sSub>
                  </m:oMath>
                </a14:m>
                <a:endParaRPr lang="en-US" dirty="0"/>
              </a:p>
              <a:p>
                <a:pPr lvl="1"/>
                <a:r>
                  <a:rPr lang="en-US" dirty="0"/>
                  <a:t># of researchers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𝑎</m:t>
                        </m:r>
                        <m:r>
                          <a:rPr lang="en-US" i="1">
                            <a:solidFill>
                              <a:srgbClr val="B83232"/>
                            </a:solidFill>
                            <a:latin typeface="Cambria Math"/>
                          </a:rPr>
                          <m:t>𝑡</m:t>
                        </m:r>
                      </m:sub>
                    </m:sSub>
                  </m:oMath>
                </a14:m>
                <a:endParaRPr lang="en-US" dirty="0">
                  <a:solidFill>
                    <a:srgbClr val="B83232"/>
                  </a:solidFill>
                </a:endParaRPr>
              </a:p>
              <a:p>
                <a:pPr lvl="1"/>
                <a:r>
                  <a:rPr lang="en-US" dirty="0"/>
                  <a:t>Output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oMath>
                </a14:m>
                <a:endParaRPr lang="en-US" dirty="0"/>
              </a:p>
              <a:p>
                <a:r>
                  <a:rPr lang="en-US" dirty="0"/>
                  <a:t>Parameters</a:t>
                </a:r>
              </a:p>
              <a:p>
                <a:pPr lvl="1"/>
                <a:r>
                  <a:rPr lang="en-US" dirty="0"/>
                  <a:t>Share of researchers </a:t>
                </a:r>
                <a14:m>
                  <m:oMath xmlns:m="http://schemas.openxmlformats.org/officeDocument/2006/math">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oMath>
                </a14:m>
                <a:endParaRPr lang="en-US" dirty="0"/>
              </a:p>
              <a:p>
                <a:pPr lvl="1"/>
                <a:r>
                  <a:rPr lang="en-US" dirty="0"/>
                  <a:t>Size of labor force </a:t>
                </a:r>
                <a14:m>
                  <m:oMath xmlns:m="http://schemas.openxmlformats.org/officeDocument/2006/math">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a14:m>
                <a:endParaRPr lang="en-US" dirty="0"/>
              </a:p>
              <a:p>
                <a:pPr lvl="1"/>
                <a:r>
                  <a:rPr lang="en-US" dirty="0"/>
                  <a:t>Productivity </a:t>
                </a:r>
                <a14:m>
                  <m:oMath xmlns:m="http://schemas.openxmlformats.org/officeDocument/2006/math">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oMath>
                </a14:m>
                <a:endParaRPr lang="en-US" dirty="0"/>
              </a:p>
              <a:p>
                <a:pPr lvl="1"/>
                <a:r>
                  <a:rPr lang="en-US" dirty="0"/>
                  <a:t>Initial amount of ideas </a:t>
                </a:r>
                <a14:m>
                  <m:oMath xmlns:m="http://schemas.openxmlformats.org/officeDocument/2006/math">
                    <m:sSub>
                      <m:sSubPr>
                        <m:ctrlPr>
                          <a:rPr lang="en-US" i="1" smtClean="0">
                            <a:solidFill>
                              <a:srgbClr val="B83232"/>
                            </a:solidFill>
                            <a:latin typeface="Cambria Math" panose="02040503050406030204" pitchFamily="18" charset="0"/>
                          </a:rPr>
                        </m:ctrlPr>
                      </m:sSubPr>
                      <m:e>
                        <m:r>
                          <a:rPr lang="en-US" b="0" i="1" smtClean="0">
                            <a:solidFill>
                              <a:srgbClr val="B83232"/>
                            </a:solidFill>
                            <a:latin typeface="Cambria Math"/>
                          </a:rPr>
                          <m:t>𝐴</m:t>
                        </m:r>
                      </m:e>
                      <m:sub>
                        <m:r>
                          <a:rPr lang="en-US" b="0" i="1" smtClean="0">
                            <a:solidFill>
                              <a:srgbClr val="B83232"/>
                            </a:solidFill>
                            <a:latin typeface="Cambria Math"/>
                          </a:rPr>
                          <m:t>0</m:t>
                        </m:r>
                      </m:sub>
                    </m:sSub>
                  </m:oMath>
                </a14:m>
                <a:endParaRPr lang="en-US" dirty="0"/>
              </a:p>
              <a:p>
                <a:pPr lvl="1"/>
                <a:r>
                  <a:rPr lang="en-US" dirty="0"/>
                  <a:t>Initial stock of capital</a:t>
                </a:r>
                <a:r>
                  <a:rPr lang="en-US" dirty="0">
                    <a:solidFill>
                      <a:srgbClr val="B83232"/>
                    </a:solidFill>
                  </a:rPr>
                  <a:t> </a:t>
                </a:r>
                <a14:m>
                  <m:oMath xmlns:m="http://schemas.openxmlformats.org/officeDocument/2006/math">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𝐾</m:t>
                        </m:r>
                      </m:e>
                      <m:sub>
                        <m:r>
                          <a:rPr lang="en-US" i="1">
                            <a:solidFill>
                              <a:srgbClr val="B83232"/>
                            </a:solidFill>
                            <a:latin typeface="Cambria Math"/>
                          </a:rPr>
                          <m:t>0</m:t>
                        </m:r>
                      </m:sub>
                    </m:sSub>
                  </m:oMath>
                </a14:m>
                <a:endParaRPr lang="en-US" dirty="0"/>
              </a:p>
              <a:p>
                <a:pPr lvl="1"/>
                <a:endParaRPr lang="en-US" dirty="0"/>
              </a:p>
            </p:txBody>
          </p:sp>
        </mc:Choice>
        <mc:Fallback xmlns="">
          <p:sp>
            <p:nvSpPr>
              <p:cNvPr id="9" name="Content Placeholder 2"/>
              <p:cNvSpPr>
                <a:spLocks noGrp="1" noRot="1" noChangeAspect="1" noMove="1" noResize="1" noEditPoints="1" noAdjustHandles="1" noChangeArrowheads="1" noChangeShapeType="1" noTextEdit="1"/>
              </p:cNvSpPr>
              <p:nvPr>
                <p:ph sz="quarter" idx="1"/>
              </p:nvPr>
            </p:nvSpPr>
            <p:spPr>
              <a:xfrm>
                <a:off x="457200" y="1066800"/>
                <a:ext cx="3962400" cy="5181600"/>
              </a:xfrm>
              <a:blipFill rotWithShape="1">
                <a:blip r:embed="rId2"/>
                <a:stretch>
                  <a:fillRect l="-1231" t="-1059" b="-1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4724400" y="1066800"/>
                <a:ext cx="3962400" cy="51816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Equations</a:t>
                </a:r>
              </a:p>
              <a:p>
                <a:pPr lvl="1"/>
                <a:r>
                  <a:rPr lang="en-US" dirty="0"/>
                  <a:t>Output production: </a:t>
                </a:r>
                <a:endParaRPr lang="en-US" i="1" dirty="0">
                  <a:solidFill>
                    <a:srgbClr val="B83232"/>
                  </a:solidFill>
                  <a:latin typeface="Cambria Math"/>
                </a:endParaRPr>
              </a:p>
              <a:p>
                <a:pPr marL="274320" lvl="1" indent="0">
                  <a:buNone/>
                </a:pPr>
                <a14:m>
                  <m:oMathPara xmlns:m="http://schemas.openxmlformats.org/officeDocument/2006/math">
                    <m:oMathParaPr>
                      <m:jc m:val="center"/>
                    </m:oMathParaPr>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r>
                        <a:rPr lang="en-US" i="1">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sSubSup>
                        <m:sSubSupPr>
                          <m:ctrlPr>
                            <a:rPr lang="en-US" i="1">
                              <a:solidFill>
                                <a:srgbClr val="B83232"/>
                              </a:solidFill>
                              <a:latin typeface="Cambria Math" panose="02040503050406030204" pitchFamily="18" charset="0"/>
                            </a:rPr>
                          </m:ctrlPr>
                        </m:sSubSupPr>
                        <m:e>
                          <m:r>
                            <a:rPr lang="en-US" i="1">
                              <a:solidFill>
                                <a:srgbClr val="B83232"/>
                              </a:solidFill>
                              <a:latin typeface="Cambria Math"/>
                            </a:rPr>
                            <m:t>𝐾</m:t>
                          </m:r>
                        </m:e>
                        <m:sub>
                          <m:r>
                            <a:rPr lang="en-US" i="1">
                              <a:solidFill>
                                <a:srgbClr val="B83232"/>
                              </a:solidFill>
                              <a:latin typeface="Cambria Math"/>
                            </a:rPr>
                            <m:t>𝑡</m:t>
                          </m:r>
                        </m:sub>
                        <m:sup>
                          <m:r>
                            <a:rPr lang="en-US" i="1">
                              <a:solidFill>
                                <a:srgbClr val="B83232"/>
                              </a:solidFill>
                              <a:latin typeface="Cambria Math"/>
                              <a:ea typeface="Cambria Math"/>
                            </a:rPr>
                            <m:t>𝛼</m:t>
                          </m:r>
                        </m:sup>
                      </m:sSubSup>
                      <m:sSubSup>
                        <m:sSubSupPr>
                          <m:ctrlPr>
                            <a:rPr lang="en-US" i="1">
                              <a:solidFill>
                                <a:srgbClr val="B83232"/>
                              </a:solidFill>
                              <a:latin typeface="Cambria Math" panose="02040503050406030204" pitchFamily="18" charset="0"/>
                            </a:rPr>
                          </m:ctrlPr>
                        </m:sSubSupPr>
                        <m:e>
                          <m:r>
                            <a:rPr lang="en-US" i="1">
                              <a:solidFill>
                                <a:srgbClr val="B83232"/>
                              </a:solidFill>
                              <a:latin typeface="Cambria Math"/>
                            </a:rPr>
                            <m:t>𝐿</m:t>
                          </m:r>
                        </m:e>
                        <m:sub>
                          <m:r>
                            <a:rPr lang="en-US" i="1">
                              <a:solidFill>
                                <a:srgbClr val="B83232"/>
                              </a:solidFill>
                              <a:latin typeface="Cambria Math"/>
                            </a:rPr>
                            <m:t>𝑦𝑡</m:t>
                          </m:r>
                        </m:sub>
                        <m:sup>
                          <m:r>
                            <a:rPr lang="en-US" i="1">
                              <a:solidFill>
                                <a:srgbClr val="B83232"/>
                              </a:solidFill>
                              <a:latin typeface="Cambria Math"/>
                            </a:rPr>
                            <m:t>1−</m:t>
                          </m:r>
                          <m:r>
                            <a:rPr lang="en-US" i="1">
                              <a:solidFill>
                                <a:srgbClr val="B83232"/>
                              </a:solidFill>
                              <a:latin typeface="Cambria Math"/>
                              <a:ea typeface="Cambria Math"/>
                            </a:rPr>
                            <m:t>𝛼</m:t>
                          </m:r>
                        </m:sup>
                      </m:sSubSup>
                    </m:oMath>
                  </m:oMathPara>
                </a14:m>
                <a:endParaRPr lang="en-US" dirty="0"/>
              </a:p>
              <a:p>
                <a:pPr lvl="1"/>
                <a:r>
                  <a:rPr lang="en-US" dirty="0"/>
                  <a:t>Accumulation of ideas: </a:t>
                </a:r>
              </a:p>
              <a:p>
                <a:pPr marL="274320" lvl="1" indent="0">
                  <a:buNone/>
                </a:pPr>
                <a14:m>
                  <m:oMathPara xmlns:m="http://schemas.openxmlformats.org/officeDocument/2006/math">
                    <m:oMathParaPr>
                      <m:jc m:val="center"/>
                    </m:oMathParaPr>
                    <m:oMath xmlns:m="http://schemas.openxmlformats.org/officeDocument/2006/math">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r>
                            <a:rPr lang="en-US" i="1">
                              <a:solidFill>
                                <a:srgbClr val="B83232"/>
                              </a:solidFill>
                              <a:latin typeface="Cambria Math"/>
                            </a:rPr>
                            <m:t>+1</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oMath>
                  </m:oMathPara>
                </a14:m>
                <a:endParaRPr lang="en-US" dirty="0"/>
              </a:p>
              <a:p>
                <a:pPr lvl="1"/>
                <a:r>
                  <a:rPr lang="en-US" dirty="0"/>
                  <a:t>Accumulation of capital:</a:t>
                </a:r>
              </a:p>
              <a:p>
                <a:pPr marL="274320" lvl="1" indent="0" algn="ctr">
                  <a:buNone/>
                </a:pPr>
                <a14:m>
                  <m:oMathPara xmlns:m="http://schemas.openxmlformats.org/officeDocument/2006/math">
                    <m:oMathParaPr>
                      <m:jc m:val="centerGroup"/>
                    </m:oMathParaPr>
                    <m:oMath xmlns:m="http://schemas.openxmlformats.org/officeDocument/2006/math">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𝐾</m:t>
                          </m:r>
                        </m:e>
                        <m:sub>
                          <m:r>
                            <a:rPr lang="en-US" i="1">
                              <a:solidFill>
                                <a:srgbClr val="B83232"/>
                              </a:solidFill>
                              <a:latin typeface="Cambria Math"/>
                            </a:rPr>
                            <m:t>𝑡</m:t>
                          </m:r>
                          <m:r>
                            <a:rPr lang="en-US" i="1">
                              <a:solidFill>
                                <a:srgbClr val="B83232"/>
                              </a:solidFill>
                              <a:latin typeface="Cambria Math"/>
                            </a:rPr>
                            <m:t>+1</m:t>
                          </m:r>
                        </m:sub>
                      </m:sSub>
                      <m:r>
                        <a:rPr lang="en-US" i="1">
                          <a:solidFill>
                            <a:srgbClr val="B83232"/>
                          </a:solidFill>
                          <a:latin typeface="Cambria Math"/>
                        </a:rPr>
                        <m:t>=</m:t>
                      </m:r>
                      <m:r>
                        <a:rPr lang="en-US" i="1">
                          <a:solidFill>
                            <a:srgbClr val="B83232"/>
                          </a:solidFill>
                          <a:latin typeface="Cambria Math"/>
                        </a:rPr>
                        <m:t>𝑠</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r>
                        <a:rPr lang="en-US" i="1">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sym typeface="Symbol"/>
                            </a:rPr>
                            <m:t></m:t>
                          </m:r>
                          <m:r>
                            <a:rPr lang="en-US" i="1">
                              <a:solidFill>
                                <a:srgbClr val="B83232"/>
                              </a:solidFill>
                              <a:latin typeface="Cambria Math"/>
                            </a:rPr>
                            <m:t>𝐾</m:t>
                          </m:r>
                        </m:e>
                        <m:sub>
                          <m:r>
                            <a:rPr lang="en-US" i="1">
                              <a:solidFill>
                                <a:srgbClr val="B83232"/>
                              </a:solidFill>
                              <a:latin typeface="Cambria Math"/>
                            </a:rPr>
                            <m:t>𝑡</m:t>
                          </m:r>
                        </m:sub>
                      </m:sSub>
                    </m:oMath>
                  </m:oMathPara>
                </a14:m>
                <a:endParaRPr lang="en-US" dirty="0"/>
              </a:p>
              <a:p>
                <a:pPr lvl="1"/>
                <a:r>
                  <a:rPr lang="en-US" dirty="0"/>
                  <a:t>Resource constraint: </a:t>
                </a:r>
              </a:p>
              <a:p>
                <a:pPr marL="274320" lvl="1" indent="0">
                  <a:buNone/>
                </a:pPr>
                <a14:m>
                  <m:oMathPara xmlns:m="http://schemas.openxmlformats.org/officeDocument/2006/math">
                    <m:oMathParaPr>
                      <m:jc m:val="center"/>
                    </m:oMathParaPr>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𝑦𝑡</m:t>
                          </m:r>
                        </m:sub>
                      </m:sSub>
                      <m:r>
                        <a:rPr lang="en-US" i="1">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m:oMathPara>
                </a14:m>
                <a:endParaRPr lang="en-US" dirty="0"/>
              </a:p>
              <a:p>
                <a:pPr lvl="1"/>
                <a:r>
                  <a:rPr lang="en-US" dirty="0"/>
                  <a:t>Labor allocation: </a:t>
                </a:r>
              </a:p>
              <a:p>
                <a:pPr marL="274320" lvl="1" indent="0">
                  <a:buNone/>
                </a:pPr>
                <a14:m>
                  <m:oMathPara xmlns:m="http://schemas.openxmlformats.org/officeDocument/2006/math">
                    <m:oMathParaPr>
                      <m:jc m:val="center"/>
                    </m:oMathParaPr>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m:oMathPara>
                </a14:m>
                <a:endParaRPr lang="en-US" dirty="0"/>
              </a:p>
              <a:p>
                <a:pPr lvl="1"/>
                <a:endParaRPr lang="en-US"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4724400" y="1066800"/>
                <a:ext cx="3962400" cy="5181600"/>
              </a:xfrm>
              <a:prstGeom prst="rect">
                <a:avLst/>
              </a:prstGeom>
              <a:blipFill>
                <a:blip r:embed="rId3"/>
                <a:stretch>
                  <a:fillRect l="-1603" t="-1222"/>
                </a:stretch>
              </a:blipFill>
            </p:spPr>
            <p:txBody>
              <a:bodyPr/>
              <a:lstStyle/>
              <a:p>
                <a:r>
                  <a:rPr lang="en-US">
                    <a:noFill/>
                  </a:rPr>
                  <a:t> </a:t>
                </a:r>
              </a:p>
            </p:txBody>
          </p:sp>
        </mc:Fallback>
      </mc:AlternateContent>
      <p:sp>
        <p:nvSpPr>
          <p:cNvPr id="11" name="Left-Right Arrow 10"/>
          <p:cNvSpPr/>
          <p:nvPr/>
        </p:nvSpPr>
        <p:spPr>
          <a:xfrm>
            <a:off x="3581400" y="2247900"/>
            <a:ext cx="1295400" cy="228600"/>
          </a:xfrm>
          <a:prstGeom prst="leftRightArrow">
            <a:avLst/>
          </a:prstGeom>
          <a:solidFill>
            <a:srgbClr val="B83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81399" y="1639669"/>
            <a:ext cx="1295401" cy="646331"/>
          </a:xfrm>
          <a:prstGeom prst="rect">
            <a:avLst/>
          </a:prstGeom>
          <a:noFill/>
        </p:spPr>
        <p:txBody>
          <a:bodyPr wrap="square" rtlCol="0">
            <a:spAutoFit/>
          </a:bodyPr>
          <a:lstStyle/>
          <a:p>
            <a:pPr algn="ctr"/>
            <a:r>
              <a:rPr lang="en-US" dirty="0"/>
              <a:t>5 equations</a:t>
            </a:r>
          </a:p>
          <a:p>
            <a:pPr algn="ctr"/>
            <a:r>
              <a:rPr lang="en-US" dirty="0"/>
              <a:t>5 variables</a:t>
            </a:r>
          </a:p>
        </p:txBody>
      </p:sp>
    </p:spTree>
    <p:extLst>
      <p:ext uri="{BB962C8B-B14F-4D97-AF65-F5344CB8AC3E}">
        <p14:creationId xmlns:p14="http://schemas.microsoft.com/office/powerpoint/2010/main" val="150782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10CB3-27BF-68AE-83B3-AFDA7FCC9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4EC84D-93B1-4672-A331-640096185BBB}"/>
              </a:ext>
            </a:extLst>
          </p:cNvPr>
          <p:cNvSpPr>
            <a:spLocks noGrp="1"/>
          </p:cNvSpPr>
          <p:nvPr>
            <p:ph type="title"/>
          </p:nvPr>
        </p:nvSpPr>
        <p:spPr/>
        <p:txBody>
          <a:bodyPr/>
          <a:lstStyle/>
          <a:p>
            <a:r>
              <a:rPr lang="en-US" dirty="0"/>
              <a:t>How to solve this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766F13-8DDE-E7E1-73A0-D33937B2593A}"/>
                  </a:ext>
                </a:extLst>
              </p:cNvPr>
              <p:cNvSpPr>
                <a:spLocks noGrp="1"/>
              </p:cNvSpPr>
              <p:nvPr>
                <p:ph sz="quarter" idx="1"/>
              </p:nvPr>
            </p:nvSpPr>
            <p:spPr/>
            <p:txBody>
              <a:bodyPr>
                <a:normAutofit fontScale="92500" lnSpcReduction="10000"/>
              </a:bodyPr>
              <a:lstStyle/>
              <a:p>
                <a:r>
                  <a:rPr lang="en-US" dirty="0"/>
                  <a:t>What are the state variables in the model?</a:t>
                </a:r>
              </a:p>
              <a:p>
                <a:pPr lvl="1"/>
                <a:r>
                  <a:rPr lang="en-US" dirty="0"/>
                  <a:t>Two state variables: stock of ideas, stock of capital</a:t>
                </a:r>
              </a:p>
              <a:p>
                <a:pPr lvl="1"/>
                <a:r>
                  <a:rPr lang="en-US" dirty="0"/>
                  <a:t>Start with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r>
                      <a:rPr lang="fr-FR" b="0" i="1" smtClean="0">
                        <a:solidFill>
                          <a:srgbClr val="B83232"/>
                        </a:solidFill>
                        <a:latin typeface="Cambria Math" panose="02040503050406030204" pitchFamily="18" charset="0"/>
                      </a:rPr>
                      <m:t>,</m:t>
                    </m:r>
                    <m:sSub>
                      <m:sSubPr>
                        <m:ctrlPr>
                          <a:rPr lang="fr-FR" b="0" i="1" smtClean="0">
                            <a:solidFill>
                              <a:srgbClr val="B83232"/>
                            </a:solidFill>
                            <a:latin typeface="Cambria Math" panose="02040503050406030204" pitchFamily="18" charset="0"/>
                          </a:rPr>
                        </m:ctrlPr>
                      </m:sSubPr>
                      <m:e>
                        <m:r>
                          <a:rPr lang="fr-FR" b="0" i="1" smtClean="0">
                            <a:solidFill>
                              <a:srgbClr val="B83232"/>
                            </a:solidFill>
                            <a:latin typeface="Cambria Math" panose="02040503050406030204" pitchFamily="18" charset="0"/>
                          </a:rPr>
                          <m:t>𝐾</m:t>
                        </m:r>
                      </m:e>
                      <m:sub>
                        <m:r>
                          <a:rPr lang="fr-FR" b="0" i="1" smtClean="0">
                            <a:solidFill>
                              <a:srgbClr val="B83232"/>
                            </a:solidFill>
                            <a:latin typeface="Cambria Math" panose="02040503050406030204" pitchFamily="18" charset="0"/>
                          </a:rPr>
                          <m:t>𝑡</m:t>
                        </m:r>
                      </m:sub>
                    </m:sSub>
                    <m:r>
                      <a:rPr lang="fr-FR" b="0" i="1" smtClean="0">
                        <a:solidFill>
                          <a:srgbClr val="B83232"/>
                        </a:solidFill>
                        <a:latin typeface="Cambria Math" panose="02040503050406030204" pitchFamily="18" charset="0"/>
                      </a:rPr>
                      <m:t> </m:t>
                    </m:r>
                  </m:oMath>
                </a14:m>
                <a:endParaRPr lang="en-US" dirty="0"/>
              </a:p>
              <a:p>
                <a:pPr lvl="2"/>
                <a:r>
                  <a:rPr lang="en-US" dirty="0"/>
                  <a:t>Compute </a:t>
                </a:r>
                <a14:m>
                  <m:oMath xmlns:m="http://schemas.openxmlformats.org/officeDocument/2006/math">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r>
                          <a:rPr lang="en-US" i="1">
                            <a:solidFill>
                              <a:srgbClr val="B83232"/>
                            </a:solidFill>
                            <a:latin typeface="Cambria Math"/>
                          </a:rPr>
                          <m:t>+1</m:t>
                        </m:r>
                      </m:sub>
                    </m:sSub>
                  </m:oMath>
                </a14:m>
                <a:r>
                  <a:rPr lang="en-US" dirty="0"/>
                  <a:t> and thus </a:t>
                </a:r>
                <a14:m>
                  <m:oMath xmlns:m="http://schemas.openxmlformats.org/officeDocument/2006/math">
                    <m:sSub>
                      <m:sSubPr>
                        <m:ctrlPr>
                          <a:rPr lang="en-US" i="1" smtClean="0">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r>
                          <a:rPr lang="en-US" i="1">
                            <a:solidFill>
                              <a:srgbClr val="B83232"/>
                            </a:solidFill>
                            <a:latin typeface="Cambria Math"/>
                          </a:rPr>
                          <m:t>+1</m:t>
                        </m:r>
                      </m:sub>
                    </m:sSub>
                  </m:oMath>
                </a14:m>
                <a:endParaRPr lang="en-US" dirty="0"/>
              </a:p>
              <a:p>
                <a:pPr lvl="2"/>
                <a:r>
                  <a:rPr lang="en-US" dirty="0"/>
                  <a:t>Compute </a:t>
                </a:r>
                <a14:m>
                  <m:oMath xmlns:m="http://schemas.openxmlformats.org/officeDocument/2006/math">
                    <m:sSub>
                      <m:sSubPr>
                        <m:ctrlPr>
                          <a:rPr lang="en-US" i="1">
                            <a:solidFill>
                              <a:srgbClr val="B83232"/>
                            </a:solidFill>
                            <a:latin typeface="Cambria Math" panose="02040503050406030204" pitchFamily="18" charset="0"/>
                          </a:rPr>
                        </m:ctrlPr>
                      </m:sSubPr>
                      <m:e>
                        <m:r>
                          <a:rPr lang="fr-FR" b="0" i="1" smtClean="0">
                            <a:solidFill>
                              <a:srgbClr val="B83232"/>
                            </a:solidFill>
                            <a:latin typeface="Cambria Math" panose="02040503050406030204" pitchFamily="18" charset="0"/>
                          </a:rPr>
                          <m:t>𝑌</m:t>
                        </m:r>
                      </m:e>
                      <m:sub>
                        <m:r>
                          <a:rPr lang="en-US" i="1" smtClean="0">
                            <a:solidFill>
                              <a:srgbClr val="B83232"/>
                            </a:solidFill>
                            <a:latin typeface="Cambria Math"/>
                          </a:rPr>
                          <m:t>𝑡</m:t>
                        </m:r>
                      </m:sub>
                    </m:sSub>
                  </m:oMath>
                </a14:m>
                <a:r>
                  <a:rPr lang="en-US" dirty="0"/>
                  <a:t> and </a:t>
                </a:r>
                <a14:m>
                  <m:oMath xmlns:m="http://schemas.openxmlformats.org/officeDocument/2006/math">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fr-FR" b="0" i="1" smtClean="0">
                            <a:solidFill>
                              <a:srgbClr val="B83232"/>
                            </a:solidFill>
                            <a:latin typeface="Cambria Math" panose="02040503050406030204" pitchFamily="18" charset="0"/>
                          </a:rPr>
                          <m:t>𝐾</m:t>
                        </m:r>
                      </m:e>
                      <m:sub>
                        <m:r>
                          <a:rPr lang="en-US" i="1">
                            <a:solidFill>
                              <a:srgbClr val="B83232"/>
                            </a:solidFill>
                            <a:latin typeface="Cambria Math"/>
                          </a:rPr>
                          <m:t>𝑡</m:t>
                        </m:r>
                        <m:r>
                          <a:rPr lang="en-US" i="1">
                            <a:solidFill>
                              <a:srgbClr val="B83232"/>
                            </a:solidFill>
                            <a:latin typeface="Cambria Math"/>
                          </a:rPr>
                          <m:t>+1</m:t>
                        </m:r>
                      </m:sub>
                    </m:sSub>
                  </m:oMath>
                </a14:m>
                <a:r>
                  <a:rPr lang="en-US" dirty="0"/>
                  <a:t> and thus </a:t>
                </a:r>
                <a14:m>
                  <m:oMath xmlns:m="http://schemas.openxmlformats.org/officeDocument/2006/math">
                    <m:sSub>
                      <m:sSubPr>
                        <m:ctrlPr>
                          <a:rPr lang="en-US" i="1">
                            <a:solidFill>
                              <a:srgbClr val="B83232"/>
                            </a:solidFill>
                            <a:latin typeface="Cambria Math" panose="02040503050406030204" pitchFamily="18" charset="0"/>
                          </a:rPr>
                        </m:ctrlPr>
                      </m:sSubPr>
                      <m:e>
                        <m:r>
                          <a:rPr lang="fr-FR" b="0" i="1" smtClean="0">
                            <a:solidFill>
                              <a:srgbClr val="B83232"/>
                            </a:solidFill>
                            <a:latin typeface="Cambria Math" panose="02040503050406030204" pitchFamily="18" charset="0"/>
                          </a:rPr>
                          <m:t>𝐾</m:t>
                        </m:r>
                      </m:e>
                      <m:sub>
                        <m:r>
                          <a:rPr lang="en-US" i="1">
                            <a:solidFill>
                              <a:srgbClr val="B83232"/>
                            </a:solidFill>
                            <a:latin typeface="Cambria Math"/>
                          </a:rPr>
                          <m:t>𝑡</m:t>
                        </m:r>
                        <m:r>
                          <a:rPr lang="en-US" i="1">
                            <a:solidFill>
                              <a:srgbClr val="B83232"/>
                            </a:solidFill>
                            <a:latin typeface="Cambria Math"/>
                          </a:rPr>
                          <m:t>+1</m:t>
                        </m:r>
                      </m:sub>
                    </m:sSub>
                  </m:oMath>
                </a14:m>
                <a:r>
                  <a:rPr lang="en-US" dirty="0"/>
                  <a:t> </a:t>
                </a:r>
              </a:p>
              <a:p>
                <a:pPr lvl="1"/>
                <a:r>
                  <a:rPr lang="en-US" dirty="0"/>
                  <a:t>Keep going…</a:t>
                </a:r>
              </a:p>
              <a:p>
                <a:pPr marL="274320" lvl="1" indent="0">
                  <a:buNone/>
                </a:pPr>
                <a:endParaRPr lang="en-US" dirty="0"/>
              </a:p>
              <a:p>
                <a:r>
                  <a:rPr lang="en-US" dirty="0"/>
                  <a:t>Does the economy converge to a steady state?</a:t>
                </a:r>
              </a:p>
              <a:p>
                <a:pPr lvl="1"/>
                <a:r>
                  <a:rPr lang="en-US" dirty="0"/>
                  <a:t>Can the economy converge to a fixed </a:t>
                </a:r>
                <a14:m>
                  <m:oMath xmlns:m="http://schemas.openxmlformats.org/officeDocument/2006/math">
                    <m:r>
                      <a:rPr lang="fr-FR" b="0" i="1" smtClean="0">
                        <a:solidFill>
                          <a:srgbClr val="B83232"/>
                        </a:solidFill>
                        <a:latin typeface="Cambria Math" panose="02040503050406030204" pitchFamily="18" charset="0"/>
                      </a:rPr>
                      <m:t>𝐴</m:t>
                    </m:r>
                  </m:oMath>
                </a14:m>
                <a:r>
                  <a:rPr lang="en-US" dirty="0"/>
                  <a:t>?</a:t>
                </a:r>
              </a:p>
              <a:p>
                <a:pPr lvl="2"/>
                <a:r>
                  <a:rPr lang="en-US" dirty="0"/>
                  <a:t>Can </a:t>
                </a:r>
                <a14:m>
                  <m:oMath xmlns:m="http://schemas.openxmlformats.org/officeDocument/2006/math">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r>
                          <a:rPr lang="en-US" i="1">
                            <a:solidFill>
                              <a:srgbClr val="B83232"/>
                            </a:solidFill>
                            <a:latin typeface="Cambria Math"/>
                          </a:rPr>
                          <m:t>+1</m:t>
                        </m:r>
                      </m:sub>
                    </m:sSub>
                    <m:r>
                      <a:rPr lang="fr-FR" b="0" i="1" smtClean="0">
                        <a:solidFill>
                          <a:srgbClr val="B83232"/>
                        </a:solidFill>
                        <a:latin typeface="Cambria Math" panose="02040503050406030204" pitchFamily="18" charset="0"/>
                      </a:rPr>
                      <m:t>=0</m:t>
                    </m:r>
                  </m:oMath>
                </a14:m>
                <a:r>
                  <a:rPr lang="en-US" dirty="0"/>
                  <a:t>? </a:t>
                </a:r>
              </a:p>
              <a:p>
                <a:pPr lvl="3"/>
                <a:r>
                  <a:rPr lang="en-US" dirty="0"/>
                  <a:t>No! as long as </a:t>
                </a:r>
                <a14:m>
                  <m:oMath xmlns:m="http://schemas.openxmlformats.org/officeDocument/2006/math">
                    <m:sSub>
                      <m:sSubPr>
                        <m:ctrlPr>
                          <a:rPr lang="fr-FR" b="0" i="1" dirty="0" smtClean="0">
                            <a:solidFill>
                              <a:srgbClr val="B83232"/>
                            </a:solidFill>
                            <a:latin typeface="Cambria Math" panose="02040503050406030204" pitchFamily="18" charset="0"/>
                            <a:ea typeface="Cambria Math"/>
                          </a:rPr>
                        </m:ctrlPr>
                      </m:sSubPr>
                      <m:e>
                        <m:r>
                          <m:rPr>
                            <m:sty m:val="p"/>
                          </m:rPr>
                          <a:rPr lang="en-US" i="1" dirty="0" smtClean="0">
                            <a:solidFill>
                              <a:srgbClr val="B83232"/>
                            </a:solidFill>
                            <a:latin typeface="Cambria Math" panose="02040503050406030204" pitchFamily="18" charset="0"/>
                            <a:ea typeface="Cambria Math"/>
                          </a:rPr>
                          <m:t>L</m:t>
                        </m:r>
                      </m:e>
                      <m:sub>
                        <m:r>
                          <a:rPr lang="fr-FR" b="0" i="1" dirty="0" smtClean="0">
                            <a:solidFill>
                              <a:srgbClr val="B83232"/>
                            </a:solidFill>
                            <a:latin typeface="Cambria Math" panose="02040503050406030204" pitchFamily="18" charset="0"/>
                            <a:ea typeface="Cambria Math"/>
                          </a:rPr>
                          <m:t>𝑎𝑡</m:t>
                        </m:r>
                      </m:sub>
                    </m:sSub>
                    <m:r>
                      <a:rPr lang="fr-FR" b="0" i="1" dirty="0" smtClean="0">
                        <a:solidFill>
                          <a:srgbClr val="B83232"/>
                        </a:solidFill>
                        <a:latin typeface="Cambria Math" panose="02040503050406030204" pitchFamily="18" charset="0"/>
                        <a:ea typeface="Cambria Math"/>
                      </a:rPr>
                      <m:t>&gt;0</m:t>
                    </m:r>
                  </m:oMath>
                </a14:m>
                <a:endParaRPr lang="fr-FR" b="0" dirty="0">
                  <a:solidFill>
                    <a:srgbClr val="B83232"/>
                  </a:solidFill>
                  <a:ea typeface="Cambria Math"/>
                </a:endParaRPr>
              </a:p>
              <a:p>
                <a:pPr lvl="1"/>
                <a:r>
                  <a:rPr lang="en-US" dirty="0"/>
                  <a:t>Can the economy converge to a fixed </a:t>
                </a:r>
                <a14:m>
                  <m:oMath xmlns:m="http://schemas.openxmlformats.org/officeDocument/2006/math">
                    <m:r>
                      <a:rPr lang="fr-FR" b="0" i="1" smtClean="0">
                        <a:solidFill>
                          <a:srgbClr val="B83232"/>
                        </a:solidFill>
                        <a:latin typeface="Cambria Math" panose="02040503050406030204" pitchFamily="18" charset="0"/>
                      </a:rPr>
                      <m:t>𝐾</m:t>
                    </m:r>
                  </m:oMath>
                </a14:m>
                <a:r>
                  <a:rPr lang="en-US" dirty="0"/>
                  <a:t>?</a:t>
                </a:r>
              </a:p>
              <a:p>
                <a:pPr lvl="2"/>
                <a:r>
                  <a:rPr lang="en-US" dirty="0"/>
                  <a:t>If </a:t>
                </a:r>
                <a14:m>
                  <m:oMath xmlns:m="http://schemas.openxmlformats.org/officeDocument/2006/math">
                    <m:sSub>
                      <m:sSubPr>
                        <m:ctrlPr>
                          <a:rPr lang="fr-FR" b="0" i="1" smtClean="0">
                            <a:solidFill>
                              <a:srgbClr val="B83232"/>
                            </a:solidFill>
                            <a:latin typeface="Cambria Math" panose="02040503050406030204" pitchFamily="18" charset="0"/>
                            <a:ea typeface="Cambria Math"/>
                          </a:rPr>
                        </m:ctrlPr>
                      </m:sSubPr>
                      <m:e>
                        <m:r>
                          <a:rPr lang="fr-FR" b="0" i="1" smtClean="0">
                            <a:solidFill>
                              <a:srgbClr val="B83232"/>
                            </a:solidFill>
                            <a:latin typeface="Cambria Math" panose="02040503050406030204" pitchFamily="18" charset="0"/>
                            <a:ea typeface="Cambria Math"/>
                          </a:rPr>
                          <m:t>𝐴</m:t>
                        </m:r>
                      </m:e>
                      <m:sub>
                        <m:r>
                          <a:rPr lang="fr-FR" b="0" i="1" smtClean="0">
                            <a:solidFill>
                              <a:srgbClr val="B83232"/>
                            </a:solidFill>
                            <a:latin typeface="Cambria Math" panose="02040503050406030204" pitchFamily="18" charset="0"/>
                            <a:ea typeface="Cambria Math"/>
                          </a:rPr>
                          <m:t>𝑡</m:t>
                        </m:r>
                      </m:sub>
                    </m:sSub>
                  </m:oMath>
                </a14:m>
                <a:r>
                  <a:rPr lang="en-US" dirty="0"/>
                  <a:t> is not constant, can </a:t>
                </a:r>
                <a14:m>
                  <m:oMath xmlns:m="http://schemas.openxmlformats.org/officeDocument/2006/math">
                    <m:r>
                      <a:rPr lang="en-US" i="1">
                        <a:solidFill>
                          <a:srgbClr val="B83232"/>
                        </a:solidFill>
                        <a:latin typeface="Cambria Math"/>
                        <a:ea typeface="Cambria Math"/>
                      </a:rPr>
                      <m:t>∆</m:t>
                    </m:r>
                    <m:r>
                      <a:rPr lang="fr-FR" i="1" smtClean="0">
                        <a:solidFill>
                          <a:srgbClr val="B83232"/>
                        </a:solidFill>
                        <a:latin typeface="Cambria Math" panose="02040503050406030204" pitchFamily="18" charset="0"/>
                      </a:rPr>
                      <m:t>𝐾</m:t>
                    </m:r>
                    <m:r>
                      <a:rPr lang="fr-FR" b="0" i="1" smtClean="0">
                        <a:solidFill>
                          <a:srgbClr val="B83232"/>
                        </a:solidFill>
                        <a:latin typeface="Cambria Math" panose="02040503050406030204" pitchFamily="18" charset="0"/>
                      </a:rPr>
                      <m:t>=0</m:t>
                    </m:r>
                  </m:oMath>
                </a14:m>
                <a:r>
                  <a:rPr lang="en-US" dirty="0"/>
                  <a:t> for ever? </a:t>
                </a:r>
              </a:p>
              <a:p>
                <a:pPr lvl="3"/>
                <a:r>
                  <a:rPr lang="en-US" dirty="0"/>
                  <a:t>No! Assume </a:t>
                </a:r>
                <a14:m>
                  <m:oMath xmlns:m="http://schemas.openxmlformats.org/officeDocument/2006/math">
                    <m:r>
                      <a:rPr lang="en-US" i="1">
                        <a:solidFill>
                          <a:srgbClr val="B83232"/>
                        </a:solidFill>
                        <a:latin typeface="Cambria Math"/>
                        <a:ea typeface="Cambria Math"/>
                      </a:rPr>
                      <m:t>∆</m:t>
                    </m:r>
                    <m:sSub>
                      <m:sSubPr>
                        <m:ctrlPr>
                          <a:rPr lang="fr-FR" b="0" i="1" smtClean="0">
                            <a:solidFill>
                              <a:srgbClr val="B83232"/>
                            </a:solidFill>
                            <a:latin typeface="Cambria Math" panose="02040503050406030204" pitchFamily="18" charset="0"/>
                            <a:ea typeface="Cambria Math"/>
                          </a:rPr>
                        </m:ctrlPr>
                      </m:sSubPr>
                      <m:e>
                        <m:r>
                          <a:rPr lang="fr-FR" b="0" i="1" smtClean="0">
                            <a:solidFill>
                              <a:srgbClr val="B83232"/>
                            </a:solidFill>
                            <a:latin typeface="Cambria Math" panose="02040503050406030204" pitchFamily="18" charset="0"/>
                            <a:ea typeface="Cambria Math"/>
                          </a:rPr>
                          <m:t>𝐾</m:t>
                        </m:r>
                      </m:e>
                      <m:sub>
                        <m:r>
                          <a:rPr lang="fr-FR" b="0" i="1" smtClean="0">
                            <a:solidFill>
                              <a:srgbClr val="B83232"/>
                            </a:solidFill>
                            <a:latin typeface="Cambria Math" panose="02040503050406030204" pitchFamily="18" charset="0"/>
                            <a:ea typeface="Cambria Math"/>
                          </a:rPr>
                          <m:t>𝑡</m:t>
                        </m:r>
                        <m:r>
                          <a:rPr lang="fr-FR" b="0" i="1" smtClean="0">
                            <a:solidFill>
                              <a:srgbClr val="B83232"/>
                            </a:solidFill>
                            <a:latin typeface="Cambria Math" panose="02040503050406030204" pitchFamily="18" charset="0"/>
                            <a:ea typeface="Cambria Math"/>
                          </a:rPr>
                          <m:t>+1</m:t>
                        </m:r>
                      </m:sub>
                    </m:sSub>
                    <m:r>
                      <a:rPr lang="fr-FR" i="1">
                        <a:solidFill>
                          <a:srgbClr val="B83232"/>
                        </a:solidFill>
                        <a:latin typeface="Cambria Math" panose="02040503050406030204" pitchFamily="18" charset="0"/>
                      </a:rPr>
                      <m:t>=0</m:t>
                    </m:r>
                  </m:oMath>
                </a14:m>
                <a:r>
                  <a:rPr lang="en-US" dirty="0"/>
                  <a:t> and compute </a:t>
                </a:r>
                <a14:m>
                  <m:oMath xmlns:m="http://schemas.openxmlformats.org/officeDocument/2006/math">
                    <m:r>
                      <a:rPr lang="en-US" i="1">
                        <a:solidFill>
                          <a:srgbClr val="B83232"/>
                        </a:solidFill>
                        <a:latin typeface="Cambria Math"/>
                        <a:ea typeface="Cambria Math"/>
                      </a:rPr>
                      <m:t>∆</m:t>
                    </m:r>
                    <m:sSub>
                      <m:sSubPr>
                        <m:ctrlPr>
                          <a:rPr lang="fr-FR" b="0" i="1" smtClean="0">
                            <a:solidFill>
                              <a:srgbClr val="B83232"/>
                            </a:solidFill>
                            <a:latin typeface="Cambria Math" panose="02040503050406030204" pitchFamily="18" charset="0"/>
                            <a:ea typeface="Cambria Math"/>
                          </a:rPr>
                        </m:ctrlPr>
                      </m:sSubPr>
                      <m:e>
                        <m:r>
                          <a:rPr lang="fr-FR" b="0" i="1" smtClean="0">
                            <a:solidFill>
                              <a:srgbClr val="B83232"/>
                            </a:solidFill>
                            <a:latin typeface="Cambria Math" panose="02040503050406030204" pitchFamily="18" charset="0"/>
                            <a:ea typeface="Cambria Math"/>
                          </a:rPr>
                          <m:t>𝐾</m:t>
                        </m:r>
                      </m:e>
                      <m:sub>
                        <m:r>
                          <a:rPr lang="fr-FR" b="0" i="1" smtClean="0">
                            <a:solidFill>
                              <a:srgbClr val="B83232"/>
                            </a:solidFill>
                            <a:latin typeface="Cambria Math" panose="02040503050406030204" pitchFamily="18" charset="0"/>
                            <a:ea typeface="Cambria Math"/>
                          </a:rPr>
                          <m:t>𝑡</m:t>
                        </m:r>
                        <m:r>
                          <a:rPr lang="fr-FR" b="0" i="1" smtClean="0">
                            <a:solidFill>
                              <a:srgbClr val="B83232"/>
                            </a:solidFill>
                            <a:latin typeface="Cambria Math" panose="02040503050406030204" pitchFamily="18" charset="0"/>
                            <a:ea typeface="Cambria Math"/>
                          </a:rPr>
                          <m:t>+2</m:t>
                        </m:r>
                      </m:sub>
                    </m:sSub>
                  </m:oMath>
                </a14:m>
                <a:endParaRPr lang="en-US" dirty="0"/>
              </a:p>
            </p:txBody>
          </p:sp>
        </mc:Choice>
        <mc:Fallback xmlns="">
          <p:sp>
            <p:nvSpPr>
              <p:cNvPr id="3" name="Content Placeholder 2">
                <a:extLst>
                  <a:ext uri="{FF2B5EF4-FFF2-40B4-BE49-F238E27FC236}">
                    <a16:creationId xmlns:a16="http://schemas.microsoft.com/office/drawing/2014/main" id="{DE766F13-8DDE-E7E1-73A0-D33937B2593A}"/>
                  </a:ext>
                </a:extLst>
              </p:cNvPr>
              <p:cNvSpPr>
                <a:spLocks noGrp="1" noRot="1" noChangeAspect="1" noMove="1" noResize="1" noEditPoints="1" noAdjustHandles="1" noChangeArrowheads="1" noChangeShapeType="1" noTextEdit="1"/>
              </p:cNvSpPr>
              <p:nvPr>
                <p:ph sz="quarter" idx="1"/>
              </p:nvPr>
            </p:nvSpPr>
            <p:spPr>
              <a:blipFill>
                <a:blip r:embed="rId3"/>
                <a:stretch>
                  <a:fillRect l="-617" t="-17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285BC45-0ADE-607F-6776-252050102DD4}"/>
              </a:ext>
            </a:extLst>
          </p:cNvPr>
          <p:cNvSpPr>
            <a:spLocks noGrp="1"/>
          </p:cNvSpPr>
          <p:nvPr>
            <p:ph type="sldNum" sz="quarter" idx="12"/>
          </p:nvPr>
        </p:nvSpPr>
        <p:spPr/>
        <p:txBody>
          <a:bodyPr/>
          <a:lstStyle/>
          <a:p>
            <a:r>
              <a:rPr lang="en-US"/>
              <a:t>[ </a:t>
            </a:r>
            <a:fld id="{20935799-1D9E-4510-B317-BE6250590C04}" type="slidenum">
              <a:rPr lang="en-US" smtClean="0"/>
              <a:pPr/>
              <a:t>24</a:t>
            </a:fld>
            <a:r>
              <a:rPr lang="en-US"/>
              <a:t> ]</a:t>
            </a:r>
            <a:endParaRPr lang="en-US" dirty="0"/>
          </a:p>
        </p:txBody>
      </p:sp>
    </p:spTree>
    <p:extLst>
      <p:ext uri="{BB962C8B-B14F-4D97-AF65-F5344CB8AC3E}">
        <p14:creationId xmlns:p14="http://schemas.microsoft.com/office/powerpoint/2010/main" val="249125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solution: long-run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dirty="0"/>
                  <a:t>The growth rate of the stock of ideas</a:t>
                </a:r>
              </a:p>
              <a:p>
                <a:pPr lvl="1"/>
                <a:r>
                  <a:rPr lang="en-US" dirty="0"/>
                  <a:t>Determines the long-run growth rate of the economy</a:t>
                </a:r>
              </a:p>
              <a:p>
                <a:pPr marL="274320" lvl="1" indent="0" algn="ctr">
                  <a:buNone/>
                </a:pPr>
                <a14:m>
                  <m:oMathPara xmlns:m="http://schemas.openxmlformats.org/officeDocument/2006/math">
                    <m:oMathParaPr>
                      <m:jc m:val="centerGroup"/>
                    </m:oMathParaPr>
                    <m:oMath xmlns:m="http://schemas.openxmlformats.org/officeDocument/2006/math">
                      <m:f>
                        <m:fPr>
                          <m:ctrlPr>
                            <a:rPr lang="en-US" i="1">
                              <a:solidFill>
                                <a:srgbClr val="B83232"/>
                              </a:solidFill>
                              <a:latin typeface="Cambria Math" panose="02040503050406030204" pitchFamily="18" charset="0"/>
                            </a:rPr>
                          </m:ctrlPr>
                        </m:fPr>
                        <m:num>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r>
                                <a:rPr lang="en-US" i="1">
                                  <a:solidFill>
                                    <a:srgbClr val="B83232"/>
                                  </a:solidFill>
                                  <a:latin typeface="Cambria Math"/>
                                </a:rPr>
                                <m:t>+1</m:t>
                              </m:r>
                            </m:sub>
                          </m:sSub>
                        </m:num>
                        <m:den>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den>
                      </m:f>
                      <m:r>
                        <a:rPr lang="en-US" i="1">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𝑔</m:t>
                          </m:r>
                        </m:e>
                        <m:sub>
                          <m:r>
                            <a:rPr lang="en-US" i="1">
                              <a:solidFill>
                                <a:srgbClr val="B83232"/>
                              </a:solidFill>
                              <a:latin typeface="Cambria Math"/>
                            </a:rPr>
                            <m:t>𝐴</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m:oMathPara>
                </a14:m>
                <a:endParaRPr lang="en-US" dirty="0"/>
              </a:p>
              <a:p>
                <a:endParaRPr lang="en-US" dirty="0"/>
              </a:p>
              <a:p>
                <a:r>
                  <a:rPr lang="en-US" dirty="0"/>
                  <a:t>Trick: output and capital converge </a:t>
                </a:r>
                <a:r>
                  <a:rPr lang="en-US" dirty="0">
                    <a:solidFill>
                      <a:srgbClr val="B83232"/>
                    </a:solidFill>
                  </a:rPr>
                  <a:t>when rescaled by </a:t>
                </a:r>
                <a:r>
                  <a:rPr lang="en-US" dirty="0">
                    <a:solidFill>
                      <a:schemeClr val="tx2"/>
                    </a:solidFill>
                  </a:rPr>
                  <a:t>(an appropriate function of) </a:t>
                </a:r>
                <a:r>
                  <a:rPr lang="en-US" dirty="0">
                    <a:solidFill>
                      <a:srgbClr val="B83232"/>
                    </a:solidFill>
                  </a:rPr>
                  <a:t>the stock of ideas</a:t>
                </a:r>
              </a:p>
              <a:p>
                <a:pPr lvl="1"/>
                <a:r>
                  <a:rPr lang="en-US" dirty="0"/>
                  <a:t>The stock of ideas grows at a constant rate</a:t>
                </a:r>
              </a:p>
              <a:p>
                <a:pPr lvl="1"/>
                <a:r>
                  <a:rPr lang="en-US" dirty="0"/>
                  <a:t>Capital and output will also grow at a constant rate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3"/>
                <a:stretch>
                  <a:fillRect l="-772" t="-12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25</a:t>
            </a:fld>
            <a:r>
              <a:rPr lang="en-US"/>
              <a:t> ]</a:t>
            </a:r>
            <a:endParaRPr lang="en-US" dirty="0"/>
          </a:p>
        </p:txBody>
      </p:sp>
    </p:spTree>
    <p:extLst>
      <p:ext uri="{BB962C8B-B14F-4D97-AF65-F5344CB8AC3E}">
        <p14:creationId xmlns:p14="http://schemas.microsoft.com/office/powerpoint/2010/main" val="297032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79060-0042-DBBA-3CED-D07C632AF7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C8787C-3465-7603-C70F-EB8EFF70F6E3}"/>
              </a:ext>
            </a:extLst>
          </p:cNvPr>
          <p:cNvSpPr>
            <a:spLocks noGrp="1"/>
          </p:cNvSpPr>
          <p:nvPr>
            <p:ph type="title"/>
          </p:nvPr>
        </p:nvSpPr>
        <p:spPr/>
        <p:txBody>
          <a:bodyPr/>
          <a:lstStyle/>
          <a:p>
            <a:r>
              <a:rPr lang="en-US" dirty="0"/>
              <a:t>Model solution: rescaling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651F6C-E0BD-93A4-0987-52DDED72299B}"/>
                  </a:ext>
                </a:extLst>
              </p:cNvPr>
              <p:cNvSpPr>
                <a:spLocks noGrp="1"/>
              </p:cNvSpPr>
              <p:nvPr>
                <p:ph sz="quarter" idx="1"/>
              </p:nvPr>
            </p:nvSpPr>
            <p:spPr/>
            <p:txBody>
              <a:bodyPr>
                <a:normAutofit/>
              </a:bodyPr>
              <a:lstStyle/>
              <a:p>
                <a:r>
                  <a:rPr lang="en-US" dirty="0"/>
                  <a:t>Appropriate rescaling is as follows</a:t>
                </a:r>
              </a:p>
              <a:p>
                <a:pPr lvl="1"/>
                <a:r>
                  <a:rPr lang="en-US" dirty="0"/>
                  <a:t>Define output and capital scaled by (a suitable power of) stock of ideas</a:t>
                </a:r>
              </a:p>
              <a:p>
                <a:pPr marL="274320" lvl="1" indent="0" algn="ctr">
                  <a:buNone/>
                </a:pP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𝑌</m:t>
                            </m:r>
                          </m:e>
                        </m:acc>
                      </m:e>
                      <m:sub>
                        <m:r>
                          <a:rPr lang="en-US" i="1">
                            <a:solidFill>
                              <a:srgbClr val="B83232"/>
                            </a:solidFill>
                            <a:latin typeface="Cambria Math"/>
                          </a:rPr>
                          <m:t>𝑡</m:t>
                        </m:r>
                      </m:sub>
                    </m:sSub>
                    <m:r>
                      <a:rPr lang="en-US" i="1">
                        <a:solidFill>
                          <a:srgbClr val="B83232"/>
                        </a:solidFill>
                        <a:latin typeface="Cambria Math"/>
                      </a:rPr>
                      <m:t>=</m:t>
                    </m:r>
                    <m:f>
                      <m:fPr>
                        <m:ctrlPr>
                          <a:rPr lang="en-US" i="1">
                            <a:solidFill>
                              <a:srgbClr val="B83232"/>
                            </a:solidFill>
                            <a:latin typeface="Cambria Math" panose="02040503050406030204" pitchFamily="18" charset="0"/>
                          </a:rPr>
                        </m:ctrlPr>
                      </m:fPr>
                      <m:num>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num>
                      <m:den>
                        <m:sSup>
                          <m:sSupPr>
                            <m:ctrlPr>
                              <a:rPr lang="en-US" i="1">
                                <a:solidFill>
                                  <a:srgbClr val="B83232"/>
                                </a:solidFill>
                                <a:latin typeface="Cambria Math" panose="02040503050406030204" pitchFamily="18" charset="0"/>
                              </a:rPr>
                            </m:ctrlPr>
                          </m:sSupPr>
                          <m:e>
                            <m:d>
                              <m:dPr>
                                <m:ctrlPr>
                                  <a:rPr lang="en-US" i="1">
                                    <a:solidFill>
                                      <a:srgbClr val="B83232"/>
                                    </a:solidFill>
                                    <a:latin typeface="Cambria Math" panose="02040503050406030204" pitchFamily="18" charset="0"/>
                                  </a:rPr>
                                </m:ctrlPr>
                              </m:dPr>
                              <m:e>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e>
                            </m:d>
                          </m:e>
                          <m:sup>
                            <m:f>
                              <m:fPr>
                                <m:ctrlPr>
                                  <a:rPr lang="en-US" i="1">
                                    <a:solidFill>
                                      <a:srgbClr val="B83232"/>
                                    </a:solidFill>
                                    <a:latin typeface="Cambria Math" panose="02040503050406030204" pitchFamily="18" charset="0"/>
                                  </a:rPr>
                                </m:ctrlPr>
                              </m:fPr>
                              <m:num>
                                <m:r>
                                  <a:rPr lang="en-US" i="1">
                                    <a:solidFill>
                                      <a:srgbClr val="B83232"/>
                                    </a:solidFill>
                                    <a:latin typeface="Cambria Math"/>
                                  </a:rPr>
                                  <m:t>1</m:t>
                                </m:r>
                              </m:num>
                              <m:den>
                                <m:r>
                                  <a:rPr lang="en-US" i="1">
                                    <a:solidFill>
                                      <a:srgbClr val="B83232"/>
                                    </a:solidFill>
                                    <a:latin typeface="Cambria Math"/>
                                  </a:rPr>
                                  <m:t>1−</m:t>
                                </m:r>
                                <m:r>
                                  <a:rPr lang="en-US" i="1">
                                    <a:solidFill>
                                      <a:srgbClr val="B83232"/>
                                    </a:solidFill>
                                    <a:latin typeface="Cambria Math"/>
                                    <a:ea typeface="Cambria Math"/>
                                  </a:rPr>
                                  <m:t>𝛼</m:t>
                                </m:r>
                              </m:den>
                            </m:f>
                          </m:sup>
                        </m:sSup>
                      </m:den>
                    </m:f>
                  </m:oMath>
                </a14:m>
                <a:r>
                  <a:rPr lang="en-US" dirty="0"/>
                  <a:t>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en-US" i="1">
                            <a:solidFill>
                              <a:srgbClr val="B83232"/>
                            </a:solidFill>
                            <a:latin typeface="Cambria Math"/>
                          </a:rPr>
                          <m:t>𝑡</m:t>
                        </m:r>
                      </m:sub>
                    </m:sSub>
                    <m:r>
                      <a:rPr lang="en-US" i="1">
                        <a:solidFill>
                          <a:srgbClr val="B83232"/>
                        </a:solidFill>
                        <a:latin typeface="Cambria Math"/>
                      </a:rPr>
                      <m:t>=</m:t>
                    </m:r>
                    <m:f>
                      <m:fPr>
                        <m:ctrlPr>
                          <a:rPr lang="en-US" i="1">
                            <a:solidFill>
                              <a:srgbClr val="B83232"/>
                            </a:solidFill>
                            <a:latin typeface="Cambria Math" panose="02040503050406030204" pitchFamily="18" charset="0"/>
                          </a:rPr>
                        </m:ctrlPr>
                      </m:fPr>
                      <m:num>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𝐾</m:t>
                            </m:r>
                          </m:e>
                          <m:sub>
                            <m:r>
                              <a:rPr lang="en-US" i="1">
                                <a:solidFill>
                                  <a:srgbClr val="B83232"/>
                                </a:solidFill>
                                <a:latin typeface="Cambria Math"/>
                              </a:rPr>
                              <m:t>𝑡</m:t>
                            </m:r>
                          </m:sub>
                        </m:sSub>
                      </m:num>
                      <m:den>
                        <m:sSup>
                          <m:sSupPr>
                            <m:ctrlPr>
                              <a:rPr lang="en-US" i="1">
                                <a:solidFill>
                                  <a:srgbClr val="B83232"/>
                                </a:solidFill>
                                <a:latin typeface="Cambria Math" panose="02040503050406030204" pitchFamily="18" charset="0"/>
                              </a:rPr>
                            </m:ctrlPr>
                          </m:sSupPr>
                          <m:e>
                            <m:d>
                              <m:dPr>
                                <m:ctrlPr>
                                  <a:rPr lang="en-US" i="1">
                                    <a:solidFill>
                                      <a:srgbClr val="B83232"/>
                                    </a:solidFill>
                                    <a:latin typeface="Cambria Math" panose="02040503050406030204" pitchFamily="18" charset="0"/>
                                  </a:rPr>
                                </m:ctrlPr>
                              </m:dPr>
                              <m:e>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e>
                            </m:d>
                          </m:e>
                          <m:sup>
                            <m:f>
                              <m:fPr>
                                <m:ctrlPr>
                                  <a:rPr lang="en-US" i="1">
                                    <a:solidFill>
                                      <a:srgbClr val="B83232"/>
                                    </a:solidFill>
                                    <a:latin typeface="Cambria Math" panose="02040503050406030204" pitchFamily="18" charset="0"/>
                                  </a:rPr>
                                </m:ctrlPr>
                              </m:fPr>
                              <m:num>
                                <m:r>
                                  <a:rPr lang="en-US" i="1">
                                    <a:solidFill>
                                      <a:srgbClr val="B83232"/>
                                    </a:solidFill>
                                    <a:latin typeface="Cambria Math"/>
                                  </a:rPr>
                                  <m:t>1</m:t>
                                </m:r>
                              </m:num>
                              <m:den>
                                <m:r>
                                  <a:rPr lang="en-US" i="1">
                                    <a:solidFill>
                                      <a:srgbClr val="B83232"/>
                                    </a:solidFill>
                                    <a:latin typeface="Cambria Math"/>
                                  </a:rPr>
                                  <m:t>1−</m:t>
                                </m:r>
                                <m:r>
                                  <a:rPr lang="en-US" i="1">
                                    <a:solidFill>
                                      <a:srgbClr val="B83232"/>
                                    </a:solidFill>
                                    <a:latin typeface="Cambria Math"/>
                                    <a:ea typeface="Cambria Math"/>
                                  </a:rPr>
                                  <m:t>𝛼</m:t>
                                </m:r>
                              </m:den>
                            </m:f>
                          </m:sup>
                        </m:sSup>
                      </m:den>
                    </m:f>
                  </m:oMath>
                </a14:m>
                <a:endParaRPr lang="en-US" dirty="0"/>
              </a:p>
              <a:p>
                <a:pPr lvl="1"/>
                <a:endParaRPr lang="en-US" dirty="0"/>
              </a:p>
              <a:p>
                <a:r>
                  <a:rPr lang="en-US" dirty="0"/>
                  <a:t>After rescaling, we are back to standard Solow dynamics</a:t>
                </a:r>
              </a:p>
              <a:p>
                <a:pPr lvl="1"/>
                <a:r>
                  <a:rPr lang="en-US" dirty="0"/>
                  <a:t>Rewrite output and capital accumulation equations in terms of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𝑌</m:t>
                            </m:r>
                          </m:e>
                        </m:acc>
                      </m:e>
                      <m:sub>
                        <m:r>
                          <a:rPr lang="en-US" i="1">
                            <a:solidFill>
                              <a:srgbClr val="B83232"/>
                            </a:solidFill>
                            <a:latin typeface="Cambria Math"/>
                          </a:rPr>
                          <m:t>𝑡</m:t>
                        </m:r>
                      </m:sub>
                    </m:sSub>
                  </m:oMath>
                </a14:m>
                <a:r>
                  <a:rPr lang="en-US" dirty="0"/>
                  <a:t>,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en-US" i="1">
                            <a:solidFill>
                              <a:srgbClr val="B83232"/>
                            </a:solidFill>
                            <a:latin typeface="Cambria Math"/>
                          </a:rPr>
                          <m:t>𝑡</m:t>
                        </m:r>
                      </m:sub>
                    </m:sSub>
                  </m:oMath>
                </a14:m>
                <a:r>
                  <a:rPr lang="en-US" dirty="0"/>
                  <a:t> … gives </a:t>
                </a:r>
                <a14:m>
                  <m:oMath xmlns:m="http://schemas.openxmlformats.org/officeDocument/2006/math">
                    <m:acc>
                      <m:accPr>
                        <m:chr m:val="̃"/>
                        <m:ctrlPr>
                          <a:rPr lang="en-US" i="1" smtClean="0">
                            <a:solidFill>
                              <a:srgbClr val="B83232"/>
                            </a:solidFill>
                            <a:latin typeface="Cambria Math" panose="02040503050406030204" pitchFamily="18" charset="0"/>
                          </a:rPr>
                        </m:ctrlPr>
                      </m:accPr>
                      <m:e>
                        <m:r>
                          <a:rPr lang="fr-FR" b="0" i="1" smtClean="0">
                            <a:solidFill>
                              <a:srgbClr val="B83232"/>
                            </a:solidFill>
                            <a:latin typeface="Cambria Math" panose="02040503050406030204" pitchFamily="18" charset="0"/>
                          </a:rPr>
                          <m:t>𝑠</m:t>
                        </m:r>
                      </m:e>
                    </m:acc>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𝑌</m:t>
                            </m:r>
                          </m:e>
                        </m:acc>
                      </m:e>
                      <m:sub>
                        <m:r>
                          <a:rPr lang="en-US" i="1">
                            <a:solidFill>
                              <a:srgbClr val="B83232"/>
                            </a:solidFill>
                            <a:latin typeface="Cambria Math"/>
                          </a:rPr>
                          <m:t>𝑡</m:t>
                        </m:r>
                      </m:sub>
                    </m:sSub>
                    <m:r>
                      <a:rPr lang="fr-FR" b="0" i="1" smtClean="0">
                        <a:solidFill>
                          <a:srgbClr val="B83232"/>
                        </a:solidFill>
                        <a:latin typeface="Cambria Math" panose="02040503050406030204" pitchFamily="18" charset="0"/>
                      </a:rPr>
                      <m:t>=</m:t>
                    </m:r>
                    <m:acc>
                      <m:accPr>
                        <m:chr m:val="̃"/>
                        <m:ctrlPr>
                          <a:rPr lang="en-US" i="1">
                            <a:solidFill>
                              <a:srgbClr val="B83232"/>
                            </a:solidFill>
                            <a:latin typeface="Cambria Math" panose="02040503050406030204" pitchFamily="18" charset="0"/>
                          </a:rPr>
                        </m:ctrlPr>
                      </m:accPr>
                      <m:e>
                        <m:r>
                          <a:rPr lang="en-US" i="1" smtClean="0">
                            <a:solidFill>
                              <a:srgbClr val="B83232"/>
                            </a:solidFill>
                            <a:latin typeface="Cambria Math" panose="02040503050406030204" pitchFamily="18" charset="0"/>
                            <a:ea typeface="Cambria Math" panose="02040503050406030204" pitchFamily="18" charset="0"/>
                          </a:rPr>
                          <m:t>𝛿</m:t>
                        </m:r>
                      </m:e>
                    </m:acc>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fr-FR" b="0" i="1" smtClean="0">
                                <a:solidFill>
                                  <a:srgbClr val="B83232"/>
                                </a:solidFill>
                                <a:latin typeface="Cambria Math" panose="02040503050406030204" pitchFamily="18" charset="0"/>
                              </a:rPr>
                              <m:t>𝐾</m:t>
                            </m:r>
                          </m:e>
                        </m:acc>
                      </m:e>
                      <m:sub>
                        <m:r>
                          <a:rPr lang="en-US" i="1">
                            <a:solidFill>
                              <a:srgbClr val="B83232"/>
                            </a:solidFill>
                            <a:latin typeface="Cambria Math"/>
                          </a:rPr>
                          <m:t>𝑡</m:t>
                        </m:r>
                      </m:sub>
                    </m:sSub>
                  </m:oMath>
                </a14:m>
                <a:r>
                  <a:rPr lang="en-US" dirty="0"/>
                  <a:t> … same as in the Solow model!</a:t>
                </a:r>
              </a:p>
              <a:p>
                <a:pPr lvl="1"/>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en-US" i="1">
                            <a:solidFill>
                              <a:srgbClr val="B83232"/>
                            </a:solidFill>
                            <a:latin typeface="Cambria Math"/>
                          </a:rPr>
                          <m:t>𝑡</m:t>
                        </m:r>
                      </m:sub>
                    </m:sSub>
                  </m:oMath>
                </a14:m>
                <a:r>
                  <a:rPr lang="en-US" dirty="0"/>
                  <a:t> and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fr-FR" i="1">
                                <a:solidFill>
                                  <a:srgbClr val="B83232"/>
                                </a:solidFill>
                                <a:latin typeface="Cambria Math" panose="02040503050406030204" pitchFamily="18" charset="0"/>
                              </a:rPr>
                              <m:t>𝑌</m:t>
                            </m:r>
                          </m:e>
                        </m:acc>
                      </m:e>
                      <m:sub>
                        <m:r>
                          <a:rPr lang="en-US" i="1">
                            <a:solidFill>
                              <a:srgbClr val="B83232"/>
                            </a:solidFill>
                            <a:latin typeface="Cambria Math"/>
                          </a:rPr>
                          <m:t>𝑡</m:t>
                        </m:r>
                      </m:sub>
                    </m:sSub>
                  </m:oMath>
                </a14:m>
                <a:r>
                  <a:rPr lang="en-US" dirty="0"/>
                  <a:t> will converge to a steady state</a:t>
                </a:r>
              </a:p>
              <a:p>
                <a:pPr marL="274320" lvl="1" indent="0">
                  <a:buNone/>
                </a:pPr>
                <a:r>
                  <a:rPr lang="en-US" dirty="0"/>
                  <a:t>	</a:t>
                </a:r>
              </a:p>
              <a:p>
                <a:r>
                  <a:rPr lang="en-US" dirty="0"/>
                  <a:t>Proof: Problem Set</a:t>
                </a:r>
              </a:p>
            </p:txBody>
          </p:sp>
        </mc:Choice>
        <mc:Fallback xmlns="">
          <p:sp>
            <p:nvSpPr>
              <p:cNvPr id="3" name="Content Placeholder 2">
                <a:extLst>
                  <a:ext uri="{FF2B5EF4-FFF2-40B4-BE49-F238E27FC236}">
                    <a16:creationId xmlns:a16="http://schemas.microsoft.com/office/drawing/2014/main" id="{32651F6C-E0BD-93A4-0987-52DDED72299B}"/>
                  </a:ext>
                </a:extLst>
              </p:cNvPr>
              <p:cNvSpPr>
                <a:spLocks noGrp="1" noRot="1" noChangeAspect="1" noMove="1" noResize="1" noEditPoints="1" noAdjustHandles="1" noChangeArrowheads="1" noChangeShapeType="1" noTextEdit="1"/>
              </p:cNvSpPr>
              <p:nvPr>
                <p:ph sz="quarter" idx="1"/>
              </p:nvPr>
            </p:nvSpPr>
            <p:spPr>
              <a:blipFill>
                <a:blip r:embed="rId3"/>
                <a:stretch>
                  <a:fillRect l="-772" t="-1222" r="-7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C4FF440-67D3-30E4-9E9D-3BB43C75D368}"/>
              </a:ext>
            </a:extLst>
          </p:cNvPr>
          <p:cNvSpPr>
            <a:spLocks noGrp="1"/>
          </p:cNvSpPr>
          <p:nvPr>
            <p:ph type="sldNum" sz="quarter" idx="12"/>
          </p:nvPr>
        </p:nvSpPr>
        <p:spPr/>
        <p:txBody>
          <a:bodyPr/>
          <a:lstStyle/>
          <a:p>
            <a:r>
              <a:rPr lang="en-US"/>
              <a:t>[ </a:t>
            </a:r>
            <a:fld id="{20935799-1D9E-4510-B317-BE6250590C04}" type="slidenum">
              <a:rPr lang="en-US" smtClean="0"/>
              <a:pPr/>
              <a:t>26</a:t>
            </a:fld>
            <a:r>
              <a:rPr lang="en-US"/>
              <a:t> ]</a:t>
            </a:r>
            <a:endParaRPr lang="en-US" dirty="0"/>
          </a:p>
        </p:txBody>
      </p:sp>
    </p:spTree>
    <p:extLst>
      <p:ext uri="{BB962C8B-B14F-4D97-AF65-F5344CB8AC3E}">
        <p14:creationId xmlns:p14="http://schemas.microsoft.com/office/powerpoint/2010/main" val="4128814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26836-503D-54F4-D2EB-9D864B0CE8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AEE04B-210B-BDD1-ADB6-B572F204A8EA}"/>
              </a:ext>
            </a:extLst>
          </p:cNvPr>
          <p:cNvSpPr>
            <a:spLocks noGrp="1"/>
          </p:cNvSpPr>
          <p:nvPr>
            <p:ph type="title"/>
          </p:nvPr>
        </p:nvSpPr>
        <p:spPr/>
        <p:txBody>
          <a:bodyPr/>
          <a:lstStyle/>
          <a:p>
            <a:r>
              <a:rPr lang="en-US" dirty="0"/>
              <a:t>Model solution: long-run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86F129-2D95-4DCD-537B-12A55264D20D}"/>
                  </a:ext>
                </a:extLst>
              </p:cNvPr>
              <p:cNvSpPr>
                <a:spLocks noGrp="1"/>
              </p:cNvSpPr>
              <p:nvPr>
                <p:ph sz="quarter" idx="1"/>
              </p:nvPr>
            </p:nvSpPr>
            <p:spPr/>
            <p:txBody>
              <a:bodyPr>
                <a:normAutofit/>
              </a:bodyPr>
              <a:lstStyle/>
              <a:p>
                <a:r>
                  <a:rPr lang="en-US" dirty="0"/>
                  <a:t>If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en-US" i="1">
                            <a:solidFill>
                              <a:srgbClr val="B83232"/>
                            </a:solidFill>
                            <a:latin typeface="Cambria Math"/>
                          </a:rPr>
                          <m:t>𝑡</m:t>
                        </m:r>
                      </m:sub>
                    </m:sSub>
                  </m:oMath>
                </a14:m>
                <a:r>
                  <a:rPr lang="en-US" dirty="0"/>
                  <a:t> converges to constant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fr-FR" b="0" i="1" smtClean="0">
                            <a:solidFill>
                              <a:srgbClr val="B83232"/>
                            </a:solidFill>
                            <a:latin typeface="Cambria Math" panose="02040503050406030204" pitchFamily="18" charset="0"/>
                          </a:rPr>
                          <m:t>∗</m:t>
                        </m:r>
                      </m:sub>
                    </m:sSub>
                  </m:oMath>
                </a14:m>
                <a:r>
                  <a:rPr lang="en-US" dirty="0"/>
                  <a:t>… </a:t>
                </a:r>
              </a:p>
              <a:p>
                <a:pPr lvl="1"/>
                <a:r>
                  <a:rPr lang="en-US" dirty="0"/>
                  <a:t>Then </a:t>
                </a:r>
                <a14:m>
                  <m:oMath xmlns:m="http://schemas.openxmlformats.org/officeDocument/2006/math">
                    <m:sSub>
                      <m:sSubPr>
                        <m:ctrlPr>
                          <a:rPr lang="en-US" i="1" smtClean="0">
                            <a:solidFill>
                              <a:srgbClr val="B83232"/>
                            </a:solidFill>
                            <a:latin typeface="Cambria Math" panose="02040503050406030204" pitchFamily="18" charset="0"/>
                          </a:rPr>
                        </m:ctrlPr>
                      </m:sSubPr>
                      <m:e>
                        <m:r>
                          <a:rPr lang="en-US" i="1">
                            <a:solidFill>
                              <a:srgbClr val="B83232"/>
                            </a:solidFill>
                            <a:latin typeface="Cambria Math"/>
                          </a:rPr>
                          <m:t>𝐾</m:t>
                        </m:r>
                      </m:e>
                      <m:sub>
                        <m:r>
                          <a:rPr lang="en-US" i="1">
                            <a:solidFill>
                              <a:srgbClr val="B83232"/>
                            </a:solidFill>
                            <a:latin typeface="Cambria Math"/>
                          </a:rPr>
                          <m:t>𝑡</m:t>
                        </m:r>
                      </m:sub>
                    </m:sSub>
                  </m:oMath>
                </a14:m>
                <a:r>
                  <a:rPr lang="en-US" dirty="0"/>
                  <a:t> and </a:t>
                </a:r>
                <a14:m>
                  <m:oMath xmlns:m="http://schemas.openxmlformats.org/officeDocument/2006/math">
                    <m:sSup>
                      <m:sSupPr>
                        <m:ctrlPr>
                          <a:rPr lang="en-US" i="1">
                            <a:solidFill>
                              <a:srgbClr val="B83232"/>
                            </a:solidFill>
                            <a:latin typeface="Cambria Math" panose="02040503050406030204" pitchFamily="18" charset="0"/>
                          </a:rPr>
                        </m:ctrlPr>
                      </m:sSupPr>
                      <m:e>
                        <m:d>
                          <m:dPr>
                            <m:ctrlPr>
                              <a:rPr lang="en-US" i="1">
                                <a:solidFill>
                                  <a:srgbClr val="B83232"/>
                                </a:solidFill>
                                <a:latin typeface="Cambria Math" panose="02040503050406030204" pitchFamily="18" charset="0"/>
                              </a:rPr>
                            </m:ctrlPr>
                          </m:dPr>
                          <m:e>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e>
                        </m:d>
                      </m:e>
                      <m:sup>
                        <m:f>
                          <m:fPr>
                            <m:ctrlPr>
                              <a:rPr lang="en-US" i="1">
                                <a:solidFill>
                                  <a:srgbClr val="B83232"/>
                                </a:solidFill>
                                <a:latin typeface="Cambria Math" panose="02040503050406030204" pitchFamily="18" charset="0"/>
                              </a:rPr>
                            </m:ctrlPr>
                          </m:fPr>
                          <m:num>
                            <m:r>
                              <a:rPr lang="en-US" i="1">
                                <a:solidFill>
                                  <a:srgbClr val="B83232"/>
                                </a:solidFill>
                                <a:latin typeface="Cambria Math"/>
                              </a:rPr>
                              <m:t>1</m:t>
                            </m:r>
                          </m:num>
                          <m:den>
                            <m:r>
                              <a:rPr lang="en-US" i="1">
                                <a:solidFill>
                                  <a:srgbClr val="B83232"/>
                                </a:solidFill>
                                <a:latin typeface="Cambria Math"/>
                              </a:rPr>
                              <m:t>1−</m:t>
                            </m:r>
                            <m:r>
                              <a:rPr lang="en-US" i="1">
                                <a:solidFill>
                                  <a:srgbClr val="B83232"/>
                                </a:solidFill>
                                <a:latin typeface="Cambria Math"/>
                                <a:ea typeface="Cambria Math"/>
                              </a:rPr>
                              <m:t>𝛼</m:t>
                            </m:r>
                          </m:den>
                        </m:f>
                      </m:sup>
                    </m:sSup>
                  </m:oMath>
                </a14:m>
                <a:r>
                  <a:rPr lang="en-US" dirty="0"/>
                  <a:t> must grow at the same rates</a:t>
                </a:r>
              </a:p>
              <a:p>
                <a:pPr lvl="1"/>
                <a:r>
                  <a:rPr lang="en-US" b="1" dirty="0">
                    <a:solidFill>
                      <a:srgbClr val="B83232"/>
                    </a:solidFill>
                  </a:rPr>
                  <a:t>Balanced growth path</a:t>
                </a:r>
                <a:r>
                  <a:rPr lang="en-US" dirty="0">
                    <a:solidFill>
                      <a:srgbClr val="B83232"/>
                    </a:solidFill>
                  </a:rPr>
                  <a:t>! </a:t>
                </a:r>
                <a:r>
                  <a:rPr lang="en-US" dirty="0"/>
                  <a:t>Same for output</a:t>
                </a:r>
              </a:p>
              <a:p>
                <a:pPr marL="274320" lvl="1" indent="0">
                  <a:buNone/>
                </a:pPr>
                <a:endParaRPr lang="en-US" dirty="0">
                  <a:solidFill>
                    <a:srgbClr val="B83232"/>
                  </a:solidFill>
                </a:endParaRPr>
              </a:p>
              <a:p>
                <a:r>
                  <a:rPr lang="en-US" dirty="0">
                    <a:solidFill>
                      <a:srgbClr val="B83232"/>
                    </a:solidFill>
                  </a:rPr>
                  <a:t>What is the long-run growth rate of output and capital?</a:t>
                </a:r>
              </a:p>
              <a:p>
                <a:pPr lvl="1"/>
                <a:r>
                  <a:rPr lang="en-US" dirty="0"/>
                  <a:t>Use </a:t>
                </a:r>
                <a14:m>
                  <m:oMath xmlns:m="http://schemas.openxmlformats.org/officeDocument/2006/math">
                    <m:sSub>
                      <m:sSubPr>
                        <m:ctrlPr>
                          <a:rPr lang="en-US" i="1" smtClean="0">
                            <a:solidFill>
                              <a:srgbClr val="B83232"/>
                            </a:solidFill>
                            <a:latin typeface="Cambria Math" panose="02040503050406030204" pitchFamily="18" charset="0"/>
                          </a:rPr>
                        </m:ctrlPr>
                      </m:sSubPr>
                      <m:e>
                        <m:sSub>
                          <m:sSubPr>
                            <m:ctrlPr>
                              <a:rPr lang="fr-FR" i="1">
                                <a:solidFill>
                                  <a:srgbClr val="B83232"/>
                                </a:solidFill>
                                <a:latin typeface="Cambria Math" panose="02040503050406030204" pitchFamily="18" charset="0"/>
                              </a:rPr>
                            </m:ctrlPr>
                          </m:sSubPr>
                          <m:e>
                            <m:r>
                              <a:rPr lang="fr-FR" i="1">
                                <a:solidFill>
                                  <a:srgbClr val="B83232"/>
                                </a:solidFill>
                                <a:latin typeface="Cambria Math" panose="02040503050406030204" pitchFamily="18" charset="0"/>
                              </a:rPr>
                              <m:t>𝑌</m:t>
                            </m:r>
                          </m:e>
                          <m:sub>
                            <m:r>
                              <a:rPr lang="fr-FR" i="1">
                                <a:solidFill>
                                  <a:srgbClr val="B83232"/>
                                </a:solidFill>
                                <a:latin typeface="Cambria Math" panose="02040503050406030204" pitchFamily="18" charset="0"/>
                              </a:rPr>
                              <m:t>𝑡</m:t>
                            </m:r>
                          </m:sub>
                        </m:sSub>
                        <m:r>
                          <a:rPr lang="fr-FR" i="1">
                            <a:solidFill>
                              <a:srgbClr val="B83232"/>
                            </a:solidFill>
                            <a:latin typeface="Cambria Math" panose="02040503050406030204" pitchFamily="18" charset="0"/>
                          </a:rPr>
                          <m:t>=</m:t>
                        </m:r>
                        <m:acc>
                          <m:accPr>
                            <m:chr m:val="̃"/>
                            <m:ctrlPr>
                              <a:rPr lang="en-US" i="1">
                                <a:solidFill>
                                  <a:srgbClr val="B83232"/>
                                </a:solidFill>
                                <a:latin typeface="Cambria Math" panose="02040503050406030204" pitchFamily="18" charset="0"/>
                              </a:rPr>
                            </m:ctrlPr>
                          </m:accPr>
                          <m:e>
                            <m:r>
                              <a:rPr lang="fr-FR" i="1">
                                <a:solidFill>
                                  <a:srgbClr val="B83232"/>
                                </a:solidFill>
                                <a:latin typeface="Cambria Math" panose="02040503050406030204" pitchFamily="18" charset="0"/>
                              </a:rPr>
                              <m:t>𝑌</m:t>
                            </m:r>
                          </m:e>
                        </m:acc>
                      </m:e>
                      <m:sub>
                        <m:r>
                          <a:rPr lang="fr-FR" i="1">
                            <a:solidFill>
                              <a:srgbClr val="B83232"/>
                            </a:solidFill>
                            <a:latin typeface="Cambria Math" panose="02040503050406030204" pitchFamily="18" charset="0"/>
                          </a:rPr>
                          <m:t>∗</m:t>
                        </m:r>
                      </m:sub>
                    </m:sSub>
                    <m:sSup>
                      <m:sSupPr>
                        <m:ctrlPr>
                          <a:rPr lang="fr-FR" i="1">
                            <a:solidFill>
                              <a:srgbClr val="B83232"/>
                            </a:solidFill>
                            <a:latin typeface="Cambria Math" panose="02040503050406030204" pitchFamily="18" charset="0"/>
                          </a:rPr>
                        </m:ctrlPr>
                      </m:sSupPr>
                      <m:e>
                        <m:d>
                          <m:dPr>
                            <m:ctrlPr>
                              <a:rPr lang="fr-FR" i="1">
                                <a:solidFill>
                                  <a:srgbClr val="B83232"/>
                                </a:solidFill>
                                <a:latin typeface="Cambria Math" panose="02040503050406030204" pitchFamily="18" charset="0"/>
                              </a:rPr>
                            </m:ctrlPr>
                          </m:dPr>
                          <m:e>
                            <m:sSub>
                              <m:sSubPr>
                                <m:ctrlPr>
                                  <a:rPr lang="fr-FR" i="1">
                                    <a:solidFill>
                                      <a:srgbClr val="B83232"/>
                                    </a:solidFill>
                                    <a:latin typeface="Cambria Math" panose="02040503050406030204" pitchFamily="18" charset="0"/>
                                  </a:rPr>
                                </m:ctrlPr>
                              </m:sSubPr>
                              <m:e>
                                <m:r>
                                  <a:rPr lang="fr-FR" i="1">
                                    <a:solidFill>
                                      <a:srgbClr val="B83232"/>
                                    </a:solidFill>
                                    <a:latin typeface="Cambria Math" panose="02040503050406030204" pitchFamily="18" charset="0"/>
                                  </a:rPr>
                                  <m:t>𝐴</m:t>
                                </m:r>
                              </m:e>
                              <m:sub>
                                <m:r>
                                  <a:rPr lang="fr-FR" i="1">
                                    <a:solidFill>
                                      <a:srgbClr val="B83232"/>
                                    </a:solidFill>
                                    <a:latin typeface="Cambria Math" panose="02040503050406030204" pitchFamily="18" charset="0"/>
                                  </a:rPr>
                                  <m:t>𝑡</m:t>
                                </m:r>
                              </m:sub>
                            </m:sSub>
                          </m:e>
                        </m:d>
                      </m:e>
                      <m:sup>
                        <m:f>
                          <m:fPr>
                            <m:ctrlPr>
                              <a:rPr lang="fr-FR" i="1">
                                <a:solidFill>
                                  <a:srgbClr val="B83232"/>
                                </a:solidFill>
                                <a:latin typeface="Cambria Math" panose="02040503050406030204" pitchFamily="18" charset="0"/>
                              </a:rPr>
                            </m:ctrlPr>
                          </m:fPr>
                          <m:num>
                            <m:r>
                              <a:rPr lang="fr-FR" i="1">
                                <a:solidFill>
                                  <a:srgbClr val="B83232"/>
                                </a:solidFill>
                                <a:latin typeface="Cambria Math" panose="02040503050406030204" pitchFamily="18" charset="0"/>
                              </a:rPr>
                              <m:t>1</m:t>
                            </m:r>
                          </m:num>
                          <m:den>
                            <m:r>
                              <a:rPr lang="fr-FR" i="1">
                                <a:solidFill>
                                  <a:srgbClr val="B83232"/>
                                </a:solidFill>
                                <a:latin typeface="Cambria Math" panose="02040503050406030204" pitchFamily="18" charset="0"/>
                              </a:rPr>
                              <m:t>1−</m:t>
                            </m:r>
                            <m:r>
                              <a:rPr lang="fr-FR" i="1">
                                <a:solidFill>
                                  <a:srgbClr val="B83232"/>
                                </a:solidFill>
                                <a:latin typeface="Cambria Math" panose="02040503050406030204" pitchFamily="18" charset="0"/>
                                <a:ea typeface="Cambria Math" panose="02040503050406030204" pitchFamily="18" charset="0"/>
                              </a:rPr>
                              <m:t>𝛼</m:t>
                            </m:r>
                          </m:den>
                        </m:f>
                      </m:sup>
                    </m:sSup>
                  </m:oMath>
                </a14:m>
                <a:r>
                  <a:rPr lang="en-US" dirty="0"/>
                  <a:t> to obtain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𝑔</m:t>
                        </m:r>
                      </m:e>
                      <m:sub>
                        <m:sSub>
                          <m:sSubPr>
                            <m:ctrlPr>
                              <a:rPr lang="fr-FR" b="0" i="1" smtClean="0">
                                <a:solidFill>
                                  <a:srgbClr val="B83232"/>
                                </a:solidFill>
                                <a:latin typeface="Cambria Math" panose="02040503050406030204" pitchFamily="18" charset="0"/>
                              </a:rPr>
                            </m:ctrlPr>
                          </m:sSubPr>
                          <m:e>
                            <m:r>
                              <a:rPr lang="fr-FR" i="1">
                                <a:solidFill>
                                  <a:srgbClr val="B83232"/>
                                </a:solidFill>
                                <a:latin typeface="Cambria Math" panose="02040503050406030204" pitchFamily="18" charset="0"/>
                              </a:rPr>
                              <m:t>𝑌</m:t>
                            </m:r>
                          </m:e>
                          <m:sub>
                            <m:r>
                              <a:rPr lang="fr-FR" b="0" i="1" smtClean="0">
                                <a:solidFill>
                                  <a:srgbClr val="B83232"/>
                                </a:solidFill>
                                <a:latin typeface="Cambria Math" panose="02040503050406030204" pitchFamily="18" charset="0"/>
                              </a:rPr>
                              <m:t>𝑡</m:t>
                            </m:r>
                          </m:sub>
                        </m:sSub>
                      </m:sub>
                    </m:sSub>
                    <m:r>
                      <a:rPr lang="en-US" i="1">
                        <a:solidFill>
                          <a:srgbClr val="B83232"/>
                        </a:solidFill>
                        <a:latin typeface="Cambria Math"/>
                      </a:rPr>
                      <m:t>=</m:t>
                    </m:r>
                    <m:f>
                      <m:fPr>
                        <m:ctrlPr>
                          <a:rPr lang="en-US" i="1">
                            <a:solidFill>
                              <a:srgbClr val="B83232"/>
                            </a:solidFill>
                            <a:latin typeface="Cambria Math" panose="02040503050406030204" pitchFamily="18" charset="0"/>
                          </a:rPr>
                        </m:ctrlPr>
                      </m:fPr>
                      <m:num>
                        <m:r>
                          <a:rPr lang="en-US" i="1">
                            <a:solidFill>
                              <a:srgbClr val="B83232"/>
                            </a:solidFill>
                            <a:latin typeface="Cambria Math"/>
                          </a:rPr>
                          <m:t>1</m:t>
                        </m:r>
                      </m:num>
                      <m:den>
                        <m:r>
                          <a:rPr lang="en-US" i="1">
                            <a:solidFill>
                              <a:srgbClr val="B83232"/>
                            </a:solidFill>
                            <a:latin typeface="Cambria Math"/>
                          </a:rPr>
                          <m:t>1−</m:t>
                        </m:r>
                        <m:r>
                          <a:rPr lang="en-US" i="1">
                            <a:solidFill>
                              <a:srgbClr val="B83232"/>
                            </a:solidFill>
                            <a:latin typeface="Cambria Math"/>
                            <a:ea typeface="Cambria Math"/>
                          </a:rPr>
                          <m:t>𝛼</m:t>
                        </m:r>
                      </m:den>
                    </m:f>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𝑔</m:t>
                        </m:r>
                      </m:e>
                      <m:sub>
                        <m:r>
                          <a:rPr lang="en-US" i="1">
                            <a:solidFill>
                              <a:srgbClr val="B83232"/>
                            </a:solidFill>
                            <a:latin typeface="Cambria Math"/>
                          </a:rPr>
                          <m:t>𝐴</m:t>
                        </m:r>
                      </m:sub>
                    </m:sSub>
                    <m:r>
                      <a:rPr lang="fr-FR" i="1">
                        <a:solidFill>
                          <a:srgbClr val="B83232"/>
                        </a:solidFill>
                        <a:latin typeface="Cambria Math" panose="02040503050406030204" pitchFamily="18" charset="0"/>
                      </a:rPr>
                      <m:t>=</m:t>
                    </m:r>
                    <m:f>
                      <m:fPr>
                        <m:ctrlPr>
                          <a:rPr lang="en-US" i="1">
                            <a:solidFill>
                              <a:srgbClr val="B83232"/>
                            </a:solidFill>
                            <a:latin typeface="Cambria Math" panose="02040503050406030204" pitchFamily="18" charset="0"/>
                          </a:rPr>
                        </m:ctrlPr>
                      </m:fPr>
                      <m:num>
                        <m:r>
                          <a:rPr lang="en-US" i="1">
                            <a:solidFill>
                              <a:srgbClr val="B83232"/>
                            </a:solidFill>
                            <a:latin typeface="Cambria Math"/>
                          </a:rPr>
                          <m:t>1</m:t>
                        </m:r>
                      </m:num>
                      <m:den>
                        <m:r>
                          <a:rPr lang="en-US" i="1">
                            <a:solidFill>
                              <a:srgbClr val="B83232"/>
                            </a:solidFill>
                            <a:latin typeface="Cambria Math"/>
                          </a:rPr>
                          <m:t>1−</m:t>
                        </m:r>
                        <m:r>
                          <a:rPr lang="en-US" i="1">
                            <a:solidFill>
                              <a:srgbClr val="B83232"/>
                            </a:solidFill>
                            <a:latin typeface="Cambria Math"/>
                            <a:ea typeface="Cambria Math"/>
                          </a:rPr>
                          <m:t>𝛼</m:t>
                        </m:r>
                      </m:den>
                    </m:f>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r>
                      <a:rPr lang="fr-FR" b="0" i="1" smtClean="0">
                        <a:solidFill>
                          <a:srgbClr val="B83232"/>
                        </a:solidFill>
                        <a:latin typeface="Cambria Math" panose="02040503050406030204" pitchFamily="18" charset="0"/>
                      </a:rPr>
                      <m:t>=</m:t>
                    </m:r>
                    <m:sSub>
                      <m:sSubPr>
                        <m:ctrlPr>
                          <a:rPr lang="fr-FR" b="0" i="1" smtClean="0">
                            <a:solidFill>
                              <a:srgbClr val="B83232"/>
                            </a:solidFill>
                            <a:latin typeface="Cambria Math" panose="02040503050406030204" pitchFamily="18" charset="0"/>
                          </a:rPr>
                        </m:ctrlPr>
                      </m:sSubPr>
                      <m:e>
                        <m:r>
                          <a:rPr lang="fr-FR" b="0" i="1" smtClean="0">
                            <a:solidFill>
                              <a:srgbClr val="B83232"/>
                            </a:solidFill>
                            <a:latin typeface="Cambria Math" panose="02040503050406030204" pitchFamily="18" charset="0"/>
                          </a:rPr>
                          <m:t>𝑔</m:t>
                        </m:r>
                      </m:e>
                      <m:sub>
                        <m:r>
                          <a:rPr lang="fr-FR" b="0" i="1" smtClean="0">
                            <a:solidFill>
                              <a:srgbClr val="B83232"/>
                            </a:solidFill>
                            <a:latin typeface="Cambria Math" panose="02040503050406030204" pitchFamily="18" charset="0"/>
                          </a:rPr>
                          <m:t>𝑌</m:t>
                        </m:r>
                      </m:sub>
                    </m:sSub>
                  </m:oMath>
                </a14:m>
                <a:r>
                  <a:rPr lang="en-US" dirty="0"/>
                  <a:t> </a:t>
                </a:r>
              </a:p>
              <a:p>
                <a:pPr marL="274320" lvl="1" indent="0">
                  <a:buNone/>
                </a:pPr>
                <a:endParaRPr lang="en-US" dirty="0"/>
              </a:p>
              <a:p>
                <a:r>
                  <a:rPr lang="en-US" dirty="0">
                    <a:solidFill>
                      <a:srgbClr val="B83232"/>
                    </a:solidFill>
                  </a:rPr>
                  <a:t>Implication:</a:t>
                </a:r>
                <a:r>
                  <a:rPr lang="en-US" dirty="0"/>
                  <a:t> Output grows faster than stock of ideas.</a:t>
                </a:r>
              </a:p>
              <a:p>
                <a:pPr lvl="1"/>
                <a:r>
                  <a:rPr lang="en-US" dirty="0"/>
                  <a:t>Why? </a:t>
                </a:r>
                <a14:m>
                  <m:oMath xmlns:m="http://schemas.openxmlformats.org/officeDocument/2006/math">
                    <m:f>
                      <m:fPr>
                        <m:ctrlPr>
                          <a:rPr lang="en-US" i="1">
                            <a:solidFill>
                              <a:srgbClr val="B83232"/>
                            </a:solidFill>
                            <a:latin typeface="Cambria Math" panose="02040503050406030204" pitchFamily="18" charset="0"/>
                          </a:rPr>
                        </m:ctrlPr>
                      </m:fPr>
                      <m:num>
                        <m:r>
                          <a:rPr lang="en-US" i="1">
                            <a:solidFill>
                              <a:srgbClr val="B83232"/>
                            </a:solidFill>
                            <a:latin typeface="Cambria Math"/>
                          </a:rPr>
                          <m:t>1</m:t>
                        </m:r>
                      </m:num>
                      <m:den>
                        <m:r>
                          <a:rPr lang="en-US" i="1">
                            <a:solidFill>
                              <a:srgbClr val="B83232"/>
                            </a:solidFill>
                            <a:latin typeface="Cambria Math"/>
                          </a:rPr>
                          <m:t>1−</m:t>
                        </m:r>
                        <m:r>
                          <a:rPr lang="en-US" i="1">
                            <a:solidFill>
                              <a:srgbClr val="B83232"/>
                            </a:solidFill>
                            <a:latin typeface="Cambria Math"/>
                            <a:ea typeface="Cambria Math"/>
                          </a:rPr>
                          <m:t>𝛼</m:t>
                        </m:r>
                      </m:den>
                    </m:f>
                    <m:r>
                      <a:rPr lang="fr-FR" i="1">
                        <a:solidFill>
                          <a:srgbClr val="B83232"/>
                        </a:solidFill>
                        <a:latin typeface="Cambria Math" panose="02040503050406030204" pitchFamily="18" charset="0"/>
                        <a:ea typeface="Cambria Math"/>
                      </a:rPr>
                      <m:t>&gt;1</m:t>
                    </m:r>
                  </m:oMath>
                </a14:m>
                <a:endParaRPr lang="en-US" dirty="0"/>
              </a:p>
              <a:p>
                <a:pPr lvl="1"/>
                <a:r>
                  <a:rPr lang="en-US" dirty="0"/>
                  <a:t> Why? Capital accumulation reinforces technology growth!</a:t>
                </a:r>
              </a:p>
              <a:p>
                <a:pPr marL="274320" lvl="1" indent="0">
                  <a:buNone/>
                </a:pPr>
                <a:endParaRPr lang="en-US" dirty="0"/>
              </a:p>
              <a:p>
                <a:pPr lvl="1"/>
                <a:endParaRPr lang="en-US"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EE86F129-2D95-4DCD-537B-12A55264D20D}"/>
                  </a:ext>
                </a:extLst>
              </p:cNvPr>
              <p:cNvSpPr>
                <a:spLocks noGrp="1" noRot="1" noChangeAspect="1" noMove="1" noResize="1" noEditPoints="1" noAdjustHandles="1" noChangeArrowheads="1" noChangeShapeType="1" noTextEdit="1"/>
              </p:cNvSpPr>
              <p:nvPr>
                <p:ph sz="quarter" idx="1"/>
              </p:nvPr>
            </p:nvSpPr>
            <p:spPr>
              <a:blipFill>
                <a:blip r:embed="rId3"/>
                <a:stretch>
                  <a:fillRect l="-772" t="-9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A681F3B-E27E-DD94-6AED-521D8B9BABD2}"/>
              </a:ext>
            </a:extLst>
          </p:cNvPr>
          <p:cNvSpPr>
            <a:spLocks noGrp="1"/>
          </p:cNvSpPr>
          <p:nvPr>
            <p:ph type="sldNum" sz="quarter" idx="12"/>
          </p:nvPr>
        </p:nvSpPr>
        <p:spPr/>
        <p:txBody>
          <a:bodyPr/>
          <a:lstStyle/>
          <a:p>
            <a:r>
              <a:rPr lang="en-US"/>
              <a:t>[ </a:t>
            </a:r>
            <a:fld id="{20935799-1D9E-4510-B317-BE6250590C04}" type="slidenum">
              <a:rPr lang="en-US" smtClean="0"/>
              <a:pPr/>
              <a:t>27</a:t>
            </a:fld>
            <a:r>
              <a:rPr lang="en-US"/>
              <a:t> ]</a:t>
            </a:r>
            <a:endParaRPr lang="en-US" dirty="0"/>
          </a:p>
        </p:txBody>
      </p:sp>
    </p:spTree>
    <p:extLst>
      <p:ext uri="{BB962C8B-B14F-4D97-AF65-F5344CB8AC3E}">
        <p14:creationId xmlns:p14="http://schemas.microsoft.com/office/powerpoint/2010/main" val="330481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solution: transitions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dirty="0"/>
                  <a:t>Below the steady state, dynamics as in the Solow diagram</a:t>
                </a:r>
              </a:p>
              <a:p>
                <a:pPr lvl="1"/>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en-US" i="1">
                            <a:solidFill>
                              <a:srgbClr val="B83232"/>
                            </a:solidFill>
                            <a:latin typeface="Cambria Math"/>
                          </a:rPr>
                          <m:t>𝑡</m:t>
                        </m:r>
                      </m:sub>
                    </m:sSub>
                    <m:r>
                      <a:rPr lang="fr-FR" b="0" i="1" smtClean="0">
                        <a:solidFill>
                          <a:srgbClr val="B83232"/>
                        </a:solidFill>
                        <a:latin typeface="Cambria Math" panose="02040503050406030204" pitchFamily="18" charset="0"/>
                      </a:rPr>
                      <m:t>&lt;</m:t>
                    </m:r>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fr-FR" i="1">
                            <a:solidFill>
                              <a:srgbClr val="B83232"/>
                            </a:solidFill>
                            <a:latin typeface="Cambria Math" panose="02040503050406030204" pitchFamily="18" charset="0"/>
                          </a:rPr>
                          <m:t>∗</m:t>
                        </m:r>
                      </m:sub>
                    </m:sSub>
                  </m:oMath>
                </a14:m>
                <a:r>
                  <a:rPr lang="en-US" dirty="0"/>
                  <a:t> below the steady state </a:t>
                </a:r>
                <a:r>
                  <a:rPr lang="en-US" dirty="0">
                    <a:sym typeface="Symbol"/>
                  </a:rPr>
                  <a:t>= the economy has little capital relative to the stock of ideas</a:t>
                </a:r>
              </a:p>
              <a:p>
                <a:pPr lvl="1"/>
                <a:r>
                  <a:rPr lang="en-US" dirty="0">
                    <a:sym typeface="Symbol"/>
                  </a:rPr>
                  <a:t>Positive growth rate of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en-US" i="1">
                            <a:solidFill>
                              <a:srgbClr val="B83232"/>
                            </a:solidFill>
                            <a:latin typeface="Cambria Math"/>
                          </a:rPr>
                          <m:t>𝑡</m:t>
                        </m:r>
                      </m:sub>
                    </m:sSub>
                  </m:oMath>
                </a14:m>
                <a:r>
                  <a:rPr lang="en-US" dirty="0"/>
                  <a:t> = capital grows faster relative to the stock of ideas, compared to the balanced growth path</a:t>
                </a:r>
              </a:p>
              <a:p>
                <a:pPr lvl="2"/>
                <a:r>
                  <a:rPr lang="en-US" dirty="0"/>
                  <a:t>The economy is </a:t>
                </a:r>
                <a:r>
                  <a:rPr lang="en-US" dirty="0">
                    <a:solidFill>
                      <a:srgbClr val="B83232"/>
                    </a:solidFill>
                  </a:rPr>
                  <a:t>catching up </a:t>
                </a:r>
                <a:r>
                  <a:rPr lang="en-US" dirty="0"/>
                  <a:t>and grows faster than in the long-run</a:t>
                </a:r>
              </a:p>
              <a:p>
                <a:pPr lvl="1"/>
                <a:r>
                  <a:rPr lang="en-US" dirty="0"/>
                  <a:t>Practically: Plot the transition path for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𝑌</m:t>
                            </m:r>
                          </m:e>
                        </m:acc>
                      </m:e>
                      <m:sub>
                        <m:r>
                          <a:rPr lang="en-US" i="1">
                            <a:solidFill>
                              <a:srgbClr val="B83232"/>
                            </a:solidFill>
                            <a:latin typeface="Cambria Math"/>
                          </a:rPr>
                          <m:t>𝑡</m:t>
                        </m:r>
                      </m:sub>
                    </m:sSub>
                  </m:oMath>
                </a14:m>
                <a:r>
                  <a:rPr lang="en-US" dirty="0"/>
                  <a:t>,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en-US" i="1">
                            <a:solidFill>
                              <a:srgbClr val="B83232"/>
                            </a:solidFill>
                            <a:latin typeface="Cambria Math"/>
                          </a:rPr>
                          <m:t>𝑡</m:t>
                        </m:r>
                      </m:sub>
                    </m:sSub>
                  </m:oMath>
                </a14:m>
                <a:r>
                  <a:rPr lang="en-US" dirty="0"/>
                  <a:t>, then rescale back by </a:t>
                </a:r>
                <a14:m>
                  <m:oMath xmlns:m="http://schemas.openxmlformats.org/officeDocument/2006/math">
                    <m:sSup>
                      <m:sSupPr>
                        <m:ctrlPr>
                          <a:rPr lang="en-US" i="1">
                            <a:solidFill>
                              <a:srgbClr val="B83232"/>
                            </a:solidFill>
                            <a:latin typeface="Cambria Math" panose="02040503050406030204" pitchFamily="18" charset="0"/>
                          </a:rPr>
                        </m:ctrlPr>
                      </m:sSupPr>
                      <m:e>
                        <m:d>
                          <m:dPr>
                            <m:ctrlPr>
                              <a:rPr lang="en-US" i="1">
                                <a:solidFill>
                                  <a:srgbClr val="B83232"/>
                                </a:solidFill>
                                <a:latin typeface="Cambria Math" panose="02040503050406030204" pitchFamily="18" charset="0"/>
                              </a:rPr>
                            </m:ctrlPr>
                          </m:dPr>
                          <m:e>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e>
                        </m:d>
                      </m:e>
                      <m:sup>
                        <m:f>
                          <m:fPr>
                            <m:ctrlPr>
                              <a:rPr lang="en-US" i="1">
                                <a:solidFill>
                                  <a:srgbClr val="B83232"/>
                                </a:solidFill>
                                <a:latin typeface="Cambria Math" panose="02040503050406030204" pitchFamily="18" charset="0"/>
                              </a:rPr>
                            </m:ctrlPr>
                          </m:fPr>
                          <m:num>
                            <m:r>
                              <a:rPr lang="en-US" i="1">
                                <a:solidFill>
                                  <a:srgbClr val="B83232"/>
                                </a:solidFill>
                                <a:latin typeface="Cambria Math"/>
                              </a:rPr>
                              <m:t>1</m:t>
                            </m:r>
                          </m:num>
                          <m:den>
                            <m:r>
                              <a:rPr lang="en-US" i="1">
                                <a:solidFill>
                                  <a:srgbClr val="B83232"/>
                                </a:solidFill>
                                <a:latin typeface="Cambria Math"/>
                              </a:rPr>
                              <m:t>1−</m:t>
                            </m:r>
                            <m:r>
                              <a:rPr lang="en-US" i="1">
                                <a:solidFill>
                                  <a:srgbClr val="B83232"/>
                                </a:solidFill>
                                <a:latin typeface="Cambria Math"/>
                                <a:ea typeface="Cambria Math"/>
                              </a:rPr>
                              <m:t>𝛼</m:t>
                            </m:r>
                          </m:den>
                        </m:f>
                      </m:sup>
                    </m:sSup>
                  </m:oMath>
                </a14:m>
                <a:endParaRPr lang="en-US" dirty="0"/>
              </a:p>
              <a:p>
                <a:pPr marL="274320" lvl="1" indent="0">
                  <a:buNone/>
                </a:pPr>
                <a:endParaRPr lang="en-US" dirty="0"/>
              </a:p>
              <a:p>
                <a:r>
                  <a:rPr lang="en-US" dirty="0"/>
                  <a:t>What happens when the saving rate increase?</a:t>
                </a:r>
              </a:p>
              <a:p>
                <a:pPr lvl="1"/>
                <a:r>
                  <a:rPr lang="en-US" dirty="0"/>
                  <a:t>Decompose this problem into two – </a:t>
                </a:r>
                <a:r>
                  <a:rPr lang="en-US" dirty="0">
                    <a:solidFill>
                      <a:srgbClr val="B83232"/>
                    </a:solidFill>
                  </a:rPr>
                  <a:t>long-run growth trend</a:t>
                </a:r>
                <a:r>
                  <a:rPr lang="en-US" dirty="0"/>
                  <a:t> and </a:t>
                </a:r>
                <a:r>
                  <a:rPr lang="en-US" dirty="0">
                    <a:solidFill>
                      <a:srgbClr val="B83232"/>
                    </a:solidFill>
                  </a:rPr>
                  <a:t>transition dynamics</a:t>
                </a:r>
              </a:p>
              <a:p>
                <a:pPr lvl="1"/>
                <a:r>
                  <a:rPr lang="en-US" dirty="0">
                    <a:solidFill>
                      <a:schemeClr val="tx2"/>
                    </a:solidFill>
                  </a:rPr>
                  <a:t>What happens to </a:t>
                </a:r>
                <a14:m>
                  <m:oMath xmlns:m="http://schemas.openxmlformats.org/officeDocument/2006/math">
                    <m:sSub>
                      <m:sSubPr>
                        <m:ctrlPr>
                          <a:rPr lang="en-US" i="1">
                            <a:solidFill>
                              <a:schemeClr val="tx2"/>
                            </a:solidFill>
                            <a:latin typeface="Cambria Math" panose="02040503050406030204" pitchFamily="18" charset="0"/>
                          </a:rPr>
                        </m:ctrlPr>
                      </m:sSubPr>
                      <m:e>
                        <m:acc>
                          <m:accPr>
                            <m:chr m:val="̃"/>
                            <m:ctrlPr>
                              <a:rPr lang="en-US" i="1">
                                <a:solidFill>
                                  <a:schemeClr val="tx2"/>
                                </a:solidFill>
                                <a:latin typeface="Cambria Math" panose="02040503050406030204" pitchFamily="18" charset="0"/>
                              </a:rPr>
                            </m:ctrlPr>
                          </m:accPr>
                          <m:e>
                            <m:r>
                              <a:rPr lang="en-US" i="1">
                                <a:solidFill>
                                  <a:schemeClr val="tx2"/>
                                </a:solidFill>
                                <a:latin typeface="Cambria Math"/>
                              </a:rPr>
                              <m:t>𝐾</m:t>
                            </m:r>
                          </m:e>
                        </m:acc>
                      </m:e>
                      <m:sub>
                        <m:r>
                          <a:rPr lang="fr-FR" i="1">
                            <a:solidFill>
                              <a:schemeClr val="tx2"/>
                            </a:solidFill>
                            <a:latin typeface="Cambria Math" panose="02040503050406030204" pitchFamily="18" charset="0"/>
                          </a:rPr>
                          <m:t>∗</m:t>
                        </m:r>
                      </m:sub>
                    </m:sSub>
                  </m:oMath>
                </a14:m>
                <a:r>
                  <a:rPr lang="en-US" dirty="0">
                    <a:solidFill>
                      <a:schemeClr val="tx2"/>
                    </a:solidFill>
                  </a:rPr>
                  <a:t> (to </a:t>
                </a:r>
                <a14:m>
                  <m:oMath xmlns:m="http://schemas.openxmlformats.org/officeDocument/2006/math">
                    <m:sSub>
                      <m:sSubPr>
                        <m:ctrlPr>
                          <a:rPr lang="fr-FR" i="1">
                            <a:solidFill>
                              <a:schemeClr val="tx2"/>
                            </a:solidFill>
                            <a:latin typeface="Cambria Math" panose="02040503050406030204" pitchFamily="18" charset="0"/>
                          </a:rPr>
                        </m:ctrlPr>
                      </m:sSubPr>
                      <m:e>
                        <m:r>
                          <a:rPr lang="fr-FR" i="1">
                            <a:solidFill>
                              <a:schemeClr val="tx2"/>
                            </a:solidFill>
                            <a:latin typeface="Cambria Math" panose="02040503050406030204" pitchFamily="18" charset="0"/>
                          </a:rPr>
                          <m:t>𝑔</m:t>
                        </m:r>
                      </m:e>
                      <m:sub>
                        <m:r>
                          <a:rPr lang="fr-FR" i="1">
                            <a:solidFill>
                              <a:schemeClr val="tx2"/>
                            </a:solidFill>
                            <a:latin typeface="Cambria Math" panose="02040503050406030204" pitchFamily="18" charset="0"/>
                          </a:rPr>
                          <m:t>𝐴</m:t>
                        </m:r>
                      </m:sub>
                    </m:sSub>
                  </m:oMath>
                </a14:m>
                <a:r>
                  <a:rPr lang="en-US" dirty="0">
                    <a:solidFill>
                      <a:schemeClr val="tx2"/>
                    </a:solidFill>
                  </a:rPr>
                  <a:t>)? What happens to </a:t>
                </a:r>
                <a14:m>
                  <m:oMath xmlns:m="http://schemas.openxmlformats.org/officeDocument/2006/math">
                    <m:sSub>
                      <m:sSubPr>
                        <m:ctrlPr>
                          <a:rPr lang="en-US" i="1">
                            <a:solidFill>
                              <a:schemeClr val="tx2"/>
                            </a:solidFill>
                            <a:latin typeface="Cambria Math" panose="02040503050406030204" pitchFamily="18" charset="0"/>
                          </a:rPr>
                        </m:ctrlPr>
                      </m:sSubPr>
                      <m:e>
                        <m:acc>
                          <m:accPr>
                            <m:chr m:val="̃"/>
                            <m:ctrlPr>
                              <a:rPr lang="en-US" i="1">
                                <a:solidFill>
                                  <a:schemeClr val="tx2"/>
                                </a:solidFill>
                                <a:latin typeface="Cambria Math" panose="02040503050406030204" pitchFamily="18" charset="0"/>
                              </a:rPr>
                            </m:ctrlPr>
                          </m:accPr>
                          <m:e>
                            <m:r>
                              <a:rPr lang="en-US" i="1">
                                <a:solidFill>
                                  <a:schemeClr val="tx2"/>
                                </a:solidFill>
                                <a:latin typeface="Cambria Math"/>
                              </a:rPr>
                              <m:t>𝐾</m:t>
                            </m:r>
                          </m:e>
                        </m:acc>
                      </m:e>
                      <m:sub>
                        <m:r>
                          <a:rPr lang="en-US" i="1">
                            <a:solidFill>
                              <a:schemeClr val="tx2"/>
                            </a:solidFill>
                            <a:latin typeface="Cambria Math"/>
                          </a:rPr>
                          <m:t>𝑡</m:t>
                        </m:r>
                      </m:sub>
                    </m:sSub>
                  </m:oMath>
                </a14:m>
                <a:r>
                  <a:rPr lang="en-US" dirty="0">
                    <a:solidFill>
                      <a:schemeClr val="tx2"/>
                    </a:solidFill>
                  </a:rPr>
                  <a:t>?</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772" t="-1956" r="-20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28</a:t>
            </a:fld>
            <a:r>
              <a:rPr lang="en-US"/>
              <a:t> ]</a:t>
            </a:r>
            <a:endParaRPr lang="en-US" dirty="0"/>
          </a:p>
        </p:txBody>
      </p:sp>
    </p:spTree>
    <p:extLst>
      <p:ext uri="{BB962C8B-B14F-4D97-AF65-F5344CB8AC3E}">
        <p14:creationId xmlns:p14="http://schemas.microsoft.com/office/powerpoint/2010/main" val="295232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 increase in saving rate</a:t>
            </a:r>
          </a:p>
        </p:txBody>
      </p:sp>
      <p:sp>
        <p:nvSpPr>
          <p:cNvPr id="3" name="Content Placeholder 2"/>
          <p:cNvSpPr>
            <a:spLocks noGrp="1"/>
          </p:cNvSpPr>
          <p:nvPr>
            <p:ph sz="quarter" idx="1"/>
          </p:nvPr>
        </p:nvSpPr>
        <p:spPr/>
        <p:txBody>
          <a:bodyPr/>
          <a:lstStyle/>
          <a:p>
            <a:r>
              <a:rPr lang="en-US" dirty="0">
                <a:solidFill>
                  <a:srgbClr val="B83232"/>
                </a:solidFill>
              </a:rPr>
              <a:t>Long-run growth trend</a:t>
            </a:r>
            <a:r>
              <a:rPr lang="en-US" dirty="0"/>
              <a:t> and </a:t>
            </a:r>
            <a:r>
              <a:rPr lang="en-US" dirty="0">
                <a:solidFill>
                  <a:srgbClr val="B83232"/>
                </a:solidFill>
              </a:rPr>
              <a:t>transition dynamics</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29</a:t>
            </a:fld>
            <a:r>
              <a:rPr lang="en-US"/>
              <a:t> ]</a:t>
            </a:r>
            <a:endParaRPr lang="en-US" dirty="0"/>
          </a:p>
        </p:txBody>
      </p:sp>
      <p:sp>
        <p:nvSpPr>
          <p:cNvPr id="6" name="TextBox 5"/>
          <p:cNvSpPr txBox="1"/>
          <p:nvPr/>
        </p:nvSpPr>
        <p:spPr>
          <a:xfrm>
            <a:off x="381000" y="6400800"/>
            <a:ext cx="2706125" cy="307777"/>
          </a:xfrm>
          <a:prstGeom prst="rect">
            <a:avLst/>
          </a:prstGeom>
          <a:noFill/>
        </p:spPr>
        <p:txBody>
          <a:bodyPr wrap="none" rtlCol="0">
            <a:spAutoFit/>
          </a:bodyPr>
          <a:lstStyle/>
          <a:p>
            <a:r>
              <a:rPr lang="en-US" sz="1400" b="1" dirty="0"/>
              <a:t>Source</a:t>
            </a:r>
            <a:r>
              <a:rPr lang="en-US" sz="1400" dirty="0"/>
              <a:t>: Jones – Macroeconomics </a:t>
            </a:r>
          </a:p>
        </p:txBody>
      </p:sp>
      <p:pic>
        <p:nvPicPr>
          <p:cNvPr id="7" name="Picture 2" descr="A line graph where year from 2000 to 2120 is listed on the x axis and the Output per person, y subscript t, ratio scale from 100 to 6,400 is listed on the y axis. The main line begins in 2000 at a 100 output and rises steadily until it reaches an output of approximately 200 near 2030. Beginning in 2030, there is more of an increase in output per year until it reaches approximately 1,600 output near 2060 at which point it resumes steady growth until it reaches an output of approximately 5,200 near 2090. If the path had remained balanced in 2030, output would have risen to approximately 1,200 near 2090. The new balanced growth path begins at just over 800 output in 2030 and continues to rise steadily to an output of approximately 3,200 near 2095.">
            <a:extLst>
              <a:ext uri="{FF2B5EF4-FFF2-40B4-BE49-F238E27FC236}">
                <a16:creationId xmlns:a16="http://schemas.microsoft.com/office/drawing/2014/main" id="{AAE10EE2-178A-4410-8CDB-FDF57A2933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069"/>
          <a:stretch/>
        </p:blipFill>
        <p:spPr bwMode="auto">
          <a:xfrm>
            <a:off x="1676400" y="1981200"/>
            <a:ext cx="5466077" cy="431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7901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solidFill>
                  <a:srgbClr val="B83232"/>
                </a:solidFill>
              </a:rPr>
              <a:t>The economics of ideas</a:t>
            </a:r>
          </a:p>
          <a:p>
            <a:pPr lvl="1"/>
            <a:r>
              <a:rPr lang="en-US" dirty="0"/>
              <a:t>Fixed cost of R&amp;D, increasing returns to scale.</a:t>
            </a:r>
          </a:p>
          <a:p>
            <a:pPr lvl="1"/>
            <a:r>
              <a:rPr lang="en-US" dirty="0"/>
              <a:t>Providing monopoly power through patents.</a:t>
            </a:r>
          </a:p>
          <a:p>
            <a:pPr marL="514350" indent="-514350">
              <a:buFont typeface="+mj-lt"/>
              <a:buAutoNum type="arabicPeriod"/>
            </a:pPr>
            <a:r>
              <a:rPr lang="en-US" dirty="0" err="1"/>
              <a:t>Romer</a:t>
            </a:r>
            <a:r>
              <a:rPr lang="en-US" dirty="0"/>
              <a:t> model (1990)</a:t>
            </a:r>
          </a:p>
          <a:p>
            <a:pPr lvl="1"/>
            <a:r>
              <a:rPr lang="en-US" dirty="0"/>
              <a:t>Sustained long-run growth.</a:t>
            </a:r>
          </a:p>
          <a:p>
            <a:pPr marL="514350" indent="-514350">
              <a:buFont typeface="+mj-lt"/>
              <a:buAutoNum type="arabicPeriod"/>
            </a:pPr>
            <a:r>
              <a:rPr lang="en-US" dirty="0" err="1"/>
              <a:t>Romer</a:t>
            </a:r>
            <a:r>
              <a:rPr lang="en-US" dirty="0"/>
              <a:t> model + Solow model</a:t>
            </a:r>
          </a:p>
          <a:p>
            <a:pPr lvl="1"/>
            <a:r>
              <a:rPr lang="en-US" dirty="0"/>
              <a:t>Long-run growth and transition dynamics</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3</a:t>
            </a:fld>
            <a:r>
              <a:rPr lang="en-US"/>
              <a:t> ]</a:t>
            </a:r>
            <a:endParaRPr lang="en-US" dirty="0"/>
          </a:p>
        </p:txBody>
      </p:sp>
    </p:spTree>
    <p:extLst>
      <p:ext uri="{BB962C8B-B14F-4D97-AF65-F5344CB8AC3E}">
        <p14:creationId xmlns:p14="http://schemas.microsoft.com/office/powerpoint/2010/main" val="2731381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sz="quarter" idx="1"/>
          </p:nvPr>
        </p:nvSpPr>
        <p:spPr/>
        <p:txBody>
          <a:bodyPr>
            <a:normAutofit fontScale="92500"/>
          </a:bodyPr>
          <a:lstStyle/>
          <a:p>
            <a:r>
              <a:rPr lang="en-US" dirty="0">
                <a:solidFill>
                  <a:srgbClr val="B83232"/>
                </a:solidFill>
              </a:rPr>
              <a:t>Going further: Chapter 6, Jones</a:t>
            </a:r>
          </a:p>
          <a:p>
            <a:endParaRPr lang="en-US" dirty="0"/>
          </a:p>
          <a:p>
            <a:r>
              <a:rPr lang="en-US" dirty="0"/>
              <a:t>What is the distinction between objects and ideas?</a:t>
            </a:r>
          </a:p>
          <a:p>
            <a:r>
              <a:rPr lang="en-US" dirty="0"/>
              <a:t>Why is the distinction important from the point of modeling of economic growth?</a:t>
            </a:r>
          </a:p>
          <a:p>
            <a:r>
              <a:rPr lang="en-US" dirty="0"/>
              <a:t>Why do increasing returns and perfect competition interfere?</a:t>
            </a:r>
          </a:p>
          <a:p>
            <a:r>
              <a:rPr lang="en-US" dirty="0"/>
              <a:t>What is catch-up growth through imitation?</a:t>
            </a:r>
          </a:p>
          <a:p>
            <a:r>
              <a:rPr lang="en-US" dirty="0"/>
              <a:t>Are there too many or too few resources devoted to discovering new ideas?</a:t>
            </a:r>
          </a:p>
          <a:p>
            <a:r>
              <a:rPr lang="en-US" dirty="0"/>
              <a:t>How does population size influence the rate of growth in the </a:t>
            </a:r>
            <a:r>
              <a:rPr lang="en-US" dirty="0" err="1"/>
              <a:t>Romer</a:t>
            </a:r>
            <a:r>
              <a:rPr lang="en-US" dirty="0"/>
              <a:t> model? Do we see larger countries grow faster? Why or why not?</a:t>
            </a:r>
          </a:p>
          <a:p>
            <a:endParaRPr lang="en-US" dirty="0"/>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30</a:t>
            </a:fld>
            <a:r>
              <a:rPr lang="en-US"/>
              <a:t> ]</a:t>
            </a:r>
            <a:endParaRPr lang="en-US" dirty="0"/>
          </a:p>
        </p:txBody>
      </p:sp>
    </p:spTree>
    <p:extLst>
      <p:ext uri="{BB962C8B-B14F-4D97-AF65-F5344CB8AC3E}">
        <p14:creationId xmlns:p14="http://schemas.microsoft.com/office/powerpoint/2010/main" val="308496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versus ideas</a:t>
            </a:r>
          </a:p>
        </p:txBody>
      </p:sp>
      <p:sp>
        <p:nvSpPr>
          <p:cNvPr id="3" name="Content Placeholder 2"/>
          <p:cNvSpPr>
            <a:spLocks noGrp="1"/>
          </p:cNvSpPr>
          <p:nvPr>
            <p:ph sz="quarter" idx="1"/>
          </p:nvPr>
        </p:nvSpPr>
        <p:spPr>
          <a:xfrm>
            <a:off x="457200" y="990600"/>
            <a:ext cx="8229600" cy="5486400"/>
          </a:xfrm>
        </p:spPr>
        <p:txBody>
          <a:bodyPr>
            <a:normAutofit/>
          </a:bodyPr>
          <a:lstStyle/>
          <a:p>
            <a:r>
              <a:rPr lang="en-US" dirty="0"/>
              <a:t>Objects are </a:t>
            </a:r>
            <a:r>
              <a:rPr lang="en-US" dirty="0" err="1"/>
              <a:t>rivalrous</a:t>
            </a:r>
            <a:endParaRPr lang="en-US" dirty="0"/>
          </a:p>
          <a:p>
            <a:pPr lvl="1"/>
            <a:r>
              <a:rPr lang="en-US" dirty="0"/>
              <a:t>One person’s use of an object reduces the usefulness of the object to somebody else. This holds for most goods.</a:t>
            </a:r>
          </a:p>
          <a:p>
            <a:r>
              <a:rPr lang="en-US" dirty="0">
                <a:solidFill>
                  <a:srgbClr val="B83232"/>
                </a:solidFill>
              </a:rPr>
              <a:t>Ideas</a:t>
            </a:r>
            <a:r>
              <a:rPr lang="en-US" dirty="0"/>
              <a:t> are </a:t>
            </a:r>
            <a:r>
              <a:rPr lang="en-US" dirty="0">
                <a:solidFill>
                  <a:srgbClr val="B83232"/>
                </a:solidFill>
              </a:rPr>
              <a:t>non-rivalrous</a:t>
            </a:r>
          </a:p>
          <a:p>
            <a:pPr lvl="1"/>
            <a:r>
              <a:rPr lang="en-US" dirty="0"/>
              <a:t>What are ideas: instructions, designs for making/using objects.</a:t>
            </a:r>
          </a:p>
          <a:p>
            <a:pPr lvl="1"/>
            <a:r>
              <a:rPr lang="en-US" dirty="0"/>
              <a:t>Examples: computer designs, production technologies, medical treatment, management techniques, knowledge of the impact of macroeconomic policy, …</a:t>
            </a:r>
          </a:p>
          <a:p>
            <a:pPr lvl="1"/>
            <a:r>
              <a:rPr lang="en-US" dirty="0"/>
              <a:t>Many people can use the same idea independently.</a:t>
            </a:r>
          </a:p>
          <a:p>
            <a:r>
              <a:rPr lang="en-US" dirty="0"/>
              <a:t>Non-rivalry of ideas and the </a:t>
            </a:r>
            <a:r>
              <a:rPr lang="en-US" dirty="0">
                <a:solidFill>
                  <a:srgbClr val="B83232"/>
                </a:solidFill>
              </a:rPr>
              <a:t>production function</a:t>
            </a:r>
          </a:p>
          <a:p>
            <a:pPr lvl="1"/>
            <a:r>
              <a:rPr lang="en-US" dirty="0"/>
              <a:t>Coming up with an idea (</a:t>
            </a:r>
            <a:r>
              <a:rPr lang="en-US" i="1" dirty="0"/>
              <a:t>producing an idea</a:t>
            </a:r>
            <a:r>
              <a:rPr lang="en-US" dirty="0"/>
              <a:t>) is </a:t>
            </a:r>
            <a:r>
              <a:rPr lang="en-US" dirty="0">
                <a:solidFill>
                  <a:srgbClr val="B83232"/>
                </a:solidFill>
              </a:rPr>
              <a:t>costly</a:t>
            </a:r>
            <a:endParaRPr lang="en-US" dirty="0"/>
          </a:p>
          <a:p>
            <a:pPr lvl="1"/>
            <a:r>
              <a:rPr lang="en-US" dirty="0"/>
              <a:t>Once the cost is paid, everybody can use it</a:t>
            </a:r>
          </a:p>
          <a:p>
            <a:pPr lvl="1"/>
            <a:r>
              <a:rPr lang="en-US" dirty="0">
                <a:solidFill>
                  <a:srgbClr val="B83232"/>
                </a:solidFill>
              </a:rPr>
              <a:t>Increasing returns to scale</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4</a:t>
            </a:fld>
            <a:r>
              <a:rPr lang="en-US"/>
              <a:t> ]</a:t>
            </a:r>
            <a:endParaRPr lang="en-US" dirty="0"/>
          </a:p>
        </p:txBody>
      </p:sp>
    </p:spTree>
    <p:extLst>
      <p:ext uri="{BB962C8B-B14F-4D97-AF65-F5344CB8AC3E}">
        <p14:creationId xmlns:p14="http://schemas.microsoft.com/office/powerpoint/2010/main" val="279158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Ideas and increasing returns to scale</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Individual firm as an inventor</a:t>
                </a:r>
              </a:p>
              <a:p>
                <a:pPr lvl="1"/>
                <a:r>
                  <a:rPr lang="en-US" dirty="0"/>
                  <a:t>Pay fixed cost of R&amp;D to produce an idea, then produce goods at constant marginal cost</a:t>
                </a:r>
              </a:p>
              <a:p>
                <a:pPr lvl="1"/>
                <a:r>
                  <a:rPr lang="en-US" dirty="0"/>
                  <a:t>Production function with a fixed cost: </a:t>
                </a:r>
                <a14:m>
                  <m:oMath xmlns:m="http://schemas.openxmlformats.org/officeDocument/2006/math">
                    <m:r>
                      <a:rPr lang="fr-FR" b="0" i="1" smtClean="0">
                        <a:solidFill>
                          <a:srgbClr val="B83232"/>
                        </a:solidFill>
                        <a:latin typeface="Cambria Math" panose="02040503050406030204" pitchFamily="18" charset="0"/>
                      </a:rPr>
                      <m:t>𝑌</m:t>
                    </m:r>
                    <m:d>
                      <m:dPr>
                        <m:ctrlPr>
                          <a:rPr lang="fr-FR" b="0" i="1" smtClean="0">
                            <a:solidFill>
                              <a:srgbClr val="B83232"/>
                            </a:solidFill>
                            <a:latin typeface="Cambria Math" panose="02040503050406030204" pitchFamily="18" charset="0"/>
                          </a:rPr>
                        </m:ctrlPr>
                      </m:dPr>
                      <m:e>
                        <m:r>
                          <a:rPr lang="fr-FR" b="0" i="1" smtClean="0">
                            <a:solidFill>
                              <a:srgbClr val="B83232"/>
                            </a:solidFill>
                            <a:latin typeface="Cambria Math" panose="02040503050406030204" pitchFamily="18" charset="0"/>
                          </a:rPr>
                          <m:t>𝐾</m:t>
                        </m:r>
                      </m:e>
                    </m:d>
                    <m:r>
                      <a:rPr lang="fr-FR" b="0" i="1" smtClean="0">
                        <a:solidFill>
                          <a:srgbClr val="B83232"/>
                        </a:solidFill>
                        <a:latin typeface="Cambria Math" panose="02040503050406030204" pitchFamily="18" charset="0"/>
                      </a:rPr>
                      <m:t>=</m:t>
                    </m:r>
                    <m:r>
                      <a:rPr lang="fr-FR" b="0" i="1" smtClean="0">
                        <a:solidFill>
                          <a:srgbClr val="B83232"/>
                        </a:solidFill>
                        <a:latin typeface="Cambria Math" panose="02040503050406030204" pitchFamily="18" charset="0"/>
                      </a:rPr>
                      <m:t>𝑝𝐾</m:t>
                    </m:r>
                    <m:r>
                      <a:rPr lang="fr-FR" b="0" i="1" smtClean="0">
                        <a:solidFill>
                          <a:srgbClr val="B83232"/>
                        </a:solidFill>
                        <a:latin typeface="Cambria Math" panose="02040503050406030204" pitchFamily="18" charset="0"/>
                      </a:rPr>
                      <m:t> −</m:t>
                    </m:r>
                    <m:r>
                      <a:rPr lang="fr-FR" b="0" i="1" smtClean="0">
                        <a:solidFill>
                          <a:srgbClr val="B83232"/>
                        </a:solidFill>
                        <a:latin typeface="Cambria Math" panose="02040503050406030204" pitchFamily="18" charset="0"/>
                      </a:rPr>
                      <m:t>𝑐𝐾</m:t>
                    </m:r>
                    <m:r>
                      <a:rPr lang="fr-FR" b="0" i="1" smtClean="0">
                        <a:solidFill>
                          <a:srgbClr val="B83232"/>
                        </a:solidFill>
                        <a:latin typeface="Cambria Math" panose="02040503050406030204" pitchFamily="18" charset="0"/>
                      </a:rPr>
                      <m:t> − </m:t>
                    </m:r>
                    <m:r>
                      <m:rPr>
                        <m:sty m:val="p"/>
                      </m:rPr>
                      <a:rPr lang="el-GR" b="0" i="1" smtClean="0">
                        <a:solidFill>
                          <a:srgbClr val="B83232"/>
                        </a:solidFill>
                        <a:latin typeface="Cambria Math" panose="02040503050406030204" pitchFamily="18" charset="0"/>
                        <a:ea typeface="Cambria Math" panose="02040503050406030204" pitchFamily="18" charset="0"/>
                      </a:rPr>
                      <m:t>Φ</m:t>
                    </m:r>
                  </m:oMath>
                </a14:m>
                <a:endParaRPr lang="fr-FR" b="0" dirty="0">
                  <a:solidFill>
                    <a:srgbClr val="B83232"/>
                  </a:solidFill>
                  <a:ea typeface="Cambria Math" panose="02040503050406030204" pitchFamily="18" charset="0"/>
                </a:endParaRPr>
              </a:p>
              <a:p>
                <a:pPr lvl="2"/>
                <a14:m>
                  <m:oMath xmlns:m="http://schemas.openxmlformats.org/officeDocument/2006/math">
                    <m:r>
                      <a:rPr lang="fr-FR" i="1">
                        <a:solidFill>
                          <a:srgbClr val="B83232"/>
                        </a:solidFill>
                        <a:latin typeface="Cambria Math" panose="02040503050406030204" pitchFamily="18" charset="0"/>
                      </a:rPr>
                      <m:t>𝐾</m:t>
                    </m:r>
                    <m:r>
                      <a:rPr lang="fr-FR" i="1">
                        <a:solidFill>
                          <a:srgbClr val="B83232"/>
                        </a:solidFill>
                        <a:latin typeface="Cambria Math" panose="02040503050406030204" pitchFamily="18" charset="0"/>
                      </a:rPr>
                      <m:t> </m:t>
                    </m:r>
                  </m:oMath>
                </a14:m>
                <a:r>
                  <a:rPr lang="fr-FR" b="0" dirty="0">
                    <a:solidFill>
                      <a:schemeClr val="tx2"/>
                    </a:solidFill>
                  </a:rPr>
                  <a:t>input, </a:t>
                </a:r>
                <a14:m>
                  <m:oMath xmlns:m="http://schemas.openxmlformats.org/officeDocument/2006/math">
                    <m:r>
                      <a:rPr lang="fr-FR" b="0" i="1" smtClean="0">
                        <a:solidFill>
                          <a:srgbClr val="B83232"/>
                        </a:solidFill>
                        <a:latin typeface="Cambria Math" panose="02040503050406030204" pitchFamily="18" charset="0"/>
                      </a:rPr>
                      <m:t>𝑝</m:t>
                    </m:r>
                  </m:oMath>
                </a14:m>
                <a:r>
                  <a:rPr lang="en-US" dirty="0">
                    <a:solidFill>
                      <a:srgbClr val="C00000"/>
                    </a:solidFill>
                  </a:rPr>
                  <a:t> </a:t>
                </a:r>
                <a:r>
                  <a:rPr lang="en-US" dirty="0">
                    <a:solidFill>
                      <a:schemeClr val="tx2"/>
                    </a:solidFill>
                  </a:rPr>
                  <a:t>price,</a:t>
                </a:r>
                <a14:m>
                  <m:oMath xmlns:m="http://schemas.openxmlformats.org/officeDocument/2006/math">
                    <m:r>
                      <a:rPr lang="fr-FR" b="0" i="0" smtClean="0">
                        <a:solidFill>
                          <a:srgbClr val="B83232"/>
                        </a:solidFill>
                        <a:latin typeface="Cambria Math" panose="02040503050406030204" pitchFamily="18" charset="0"/>
                      </a:rPr>
                      <m:t>   </m:t>
                    </m:r>
                    <m:r>
                      <a:rPr lang="fr-FR" b="0" i="1" smtClean="0">
                        <a:solidFill>
                          <a:srgbClr val="B83232"/>
                        </a:solidFill>
                        <a:latin typeface="Cambria Math" panose="02040503050406030204" pitchFamily="18" charset="0"/>
                      </a:rPr>
                      <m:t>𝑐</m:t>
                    </m:r>
                  </m:oMath>
                </a14:m>
                <a:r>
                  <a:rPr lang="en-US" dirty="0">
                    <a:solidFill>
                      <a:srgbClr val="C00000"/>
                    </a:solidFill>
                  </a:rPr>
                  <a:t> </a:t>
                </a:r>
                <a:r>
                  <a:rPr lang="en-US" dirty="0">
                    <a:solidFill>
                      <a:schemeClr val="tx2"/>
                    </a:solidFill>
                  </a:rPr>
                  <a:t>marginal cost, </a:t>
                </a:r>
                <a14:m>
                  <m:oMath xmlns:m="http://schemas.openxmlformats.org/officeDocument/2006/math">
                    <m:r>
                      <m:rPr>
                        <m:sty m:val="p"/>
                      </m:rPr>
                      <a:rPr lang="el-GR" i="1">
                        <a:solidFill>
                          <a:srgbClr val="B83232"/>
                        </a:solidFill>
                        <a:latin typeface="Cambria Math" panose="02040503050406030204" pitchFamily="18" charset="0"/>
                        <a:ea typeface="Cambria Math" panose="02040503050406030204" pitchFamily="18" charset="0"/>
                      </a:rPr>
                      <m:t>Φ</m:t>
                    </m:r>
                    <m:r>
                      <a:rPr lang="el-GR" i="1">
                        <a:solidFill>
                          <a:srgbClr val="B83232"/>
                        </a:solidFill>
                        <a:latin typeface="Cambria Math" panose="02040503050406030204" pitchFamily="18" charset="0"/>
                        <a:ea typeface="Cambria Math" panose="02040503050406030204" pitchFamily="18" charset="0"/>
                      </a:rPr>
                      <m:t> </m:t>
                    </m:r>
                  </m:oMath>
                </a14:m>
                <a:r>
                  <a:rPr lang="en-US" dirty="0">
                    <a:solidFill>
                      <a:schemeClr val="tx2"/>
                    </a:solidFill>
                  </a:rPr>
                  <a:t>fixed cost</a:t>
                </a:r>
              </a:p>
              <a:p>
                <a:r>
                  <a:rPr lang="en-US" dirty="0"/>
                  <a:t>What happens to production when doubling inputs?</a:t>
                </a:r>
              </a:p>
              <a:p>
                <a:pPr lvl="1"/>
                <a:r>
                  <a:rPr lang="en-US" dirty="0">
                    <a:solidFill>
                      <a:srgbClr val="B83232"/>
                    </a:solidFill>
                  </a:rPr>
                  <a:t>Increasing returns to scale</a:t>
                </a:r>
              </a:p>
              <a:p>
                <a:pPr marL="274320" lvl="1" indent="0">
                  <a:buNone/>
                </a:pPr>
                <a:endParaRPr lang="en-US" dirty="0"/>
              </a:p>
              <a:p>
                <a:r>
                  <a:rPr lang="en-US" dirty="0"/>
                  <a:t>Competitive equilibrium/free entry </a:t>
                </a:r>
              </a:p>
              <a:p>
                <a:pPr lvl="1"/>
                <a:r>
                  <a:rPr lang="en-US" dirty="0"/>
                  <a:t>Implies </a:t>
                </a:r>
                <a14:m>
                  <m:oMath xmlns:m="http://schemas.openxmlformats.org/officeDocument/2006/math">
                    <m:r>
                      <a:rPr lang="fr-FR" b="0" i="1" smtClean="0">
                        <a:solidFill>
                          <a:srgbClr val="B83232"/>
                        </a:solidFill>
                        <a:latin typeface="Cambria Math" panose="02040503050406030204" pitchFamily="18" charset="0"/>
                      </a:rPr>
                      <m:t>𝑐</m:t>
                    </m:r>
                    <m:r>
                      <a:rPr lang="fr-FR" b="0" i="1" smtClean="0">
                        <a:solidFill>
                          <a:srgbClr val="B83232"/>
                        </a:solidFill>
                        <a:latin typeface="Cambria Math" panose="02040503050406030204" pitchFamily="18" charset="0"/>
                      </a:rPr>
                      <m:t>=</m:t>
                    </m:r>
                    <m:r>
                      <a:rPr lang="fr-FR" b="0" i="1" smtClean="0">
                        <a:solidFill>
                          <a:srgbClr val="B83232"/>
                        </a:solidFill>
                        <a:latin typeface="Cambria Math" panose="02040503050406030204" pitchFamily="18" charset="0"/>
                      </a:rPr>
                      <m:t>𝑝</m:t>
                    </m:r>
                  </m:oMath>
                </a14:m>
                <a:r>
                  <a:rPr lang="en-US" dirty="0"/>
                  <a:t>; what does it imply for profits.</a:t>
                </a:r>
              </a:p>
              <a:p>
                <a:endParaRPr lang="en-US" dirty="0">
                  <a:solidFill>
                    <a:srgbClr val="C00000"/>
                  </a:solidFill>
                </a:endParaRPr>
              </a:p>
              <a:p>
                <a:r>
                  <a:rPr lang="en-US" dirty="0">
                    <a:solidFill>
                      <a:srgbClr val="C00000"/>
                    </a:solidFill>
                  </a:rPr>
                  <a:t>How to organize markets with IRS?</a:t>
                </a:r>
              </a:p>
              <a:p>
                <a:endParaRPr lang="en-US"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772" t="-1222" r="-926" b="-24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5</a:t>
            </a:fld>
            <a:r>
              <a:rPr lang="en-US"/>
              <a:t> ]</a:t>
            </a:r>
            <a:endParaRPr lang="en-US" dirty="0"/>
          </a:p>
        </p:txBody>
      </p:sp>
    </p:spTree>
    <p:extLst>
      <p:ext uri="{BB962C8B-B14F-4D97-AF65-F5344CB8AC3E}">
        <p14:creationId xmlns:p14="http://schemas.microsoft.com/office/powerpoint/2010/main" val="152360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market arrangements under IRS</a:t>
            </a:r>
          </a:p>
        </p:txBody>
      </p:sp>
      <p:sp>
        <p:nvSpPr>
          <p:cNvPr id="3" name="Content Placeholder 2"/>
          <p:cNvSpPr>
            <a:spLocks noGrp="1"/>
          </p:cNvSpPr>
          <p:nvPr>
            <p:ph sz="quarter" idx="1"/>
          </p:nvPr>
        </p:nvSpPr>
        <p:spPr/>
        <p:txBody>
          <a:bodyPr>
            <a:normAutofit fontScale="92500" lnSpcReduction="10000"/>
          </a:bodyPr>
          <a:lstStyle/>
          <a:p>
            <a:pPr marL="514350" indent="-514350">
              <a:buFont typeface="+mj-lt"/>
              <a:buAutoNum type="alphaUcPeriod"/>
            </a:pPr>
            <a:r>
              <a:rPr lang="en-US" dirty="0">
                <a:solidFill>
                  <a:srgbClr val="C00000"/>
                </a:solidFill>
              </a:rPr>
              <a:t>New ideas are published and can be used by anybody</a:t>
            </a:r>
          </a:p>
          <a:p>
            <a:pPr lvl="1"/>
            <a:r>
              <a:rPr lang="en-US" dirty="0"/>
              <a:t>Firms can now produce at constant returns to scale.</a:t>
            </a:r>
          </a:p>
          <a:p>
            <a:pPr lvl="1"/>
            <a:r>
              <a:rPr lang="en-US" dirty="0"/>
              <a:t>Competitive equilibrium emerges, every firm charges a </a:t>
            </a:r>
            <a:r>
              <a:rPr lang="en-US" dirty="0">
                <a:solidFill>
                  <a:srgbClr val="C00000"/>
                </a:solidFill>
              </a:rPr>
              <a:t>price equal to marginal cost</a:t>
            </a:r>
            <a:r>
              <a:rPr lang="en-US" dirty="0"/>
              <a:t>.</a:t>
            </a:r>
          </a:p>
          <a:p>
            <a:pPr lvl="2"/>
            <a:r>
              <a:rPr lang="en-US" dirty="0"/>
              <a:t>Why? Competition for customers erodes all economic profits.</a:t>
            </a:r>
          </a:p>
          <a:p>
            <a:pPr lvl="1"/>
            <a:r>
              <a:rPr lang="en-US" dirty="0"/>
              <a:t>Inventor cannot cover fixed cost of R&amp;D </a:t>
            </a:r>
            <a:r>
              <a:rPr lang="en-US" dirty="0">
                <a:sym typeface="Symbol"/>
              </a:rPr>
              <a:t> would not engage in R&amp;D in the first place  no inventions happen.</a:t>
            </a:r>
          </a:p>
          <a:p>
            <a:pPr marL="274320" lvl="1" indent="0">
              <a:buNone/>
            </a:pPr>
            <a:endParaRPr lang="en-US" dirty="0">
              <a:solidFill>
                <a:srgbClr val="C00000"/>
              </a:solidFill>
            </a:endParaRPr>
          </a:p>
          <a:p>
            <a:pPr marL="514350" indent="-514350">
              <a:buFont typeface="+mj-lt"/>
              <a:buAutoNum type="alphaUcPeriod"/>
            </a:pPr>
            <a:r>
              <a:rPr lang="en-US" dirty="0">
                <a:solidFill>
                  <a:srgbClr val="C00000"/>
                </a:solidFill>
              </a:rPr>
              <a:t>New ideas are kept private after they are invented</a:t>
            </a:r>
          </a:p>
          <a:p>
            <a:pPr lvl="1"/>
            <a:r>
              <a:rPr lang="en-US" dirty="0"/>
              <a:t>Competitors must pay cost of R&amp;D again to use the idea.</a:t>
            </a:r>
          </a:p>
          <a:p>
            <a:pPr lvl="1"/>
            <a:r>
              <a:rPr lang="en-US" dirty="0">
                <a:solidFill>
                  <a:srgbClr val="C00000"/>
                </a:solidFill>
              </a:rPr>
              <a:t>Optimal allocation</a:t>
            </a:r>
            <a:r>
              <a:rPr lang="en-US" dirty="0"/>
              <a:t>: Inventor should supply the whole market</a:t>
            </a:r>
          </a:p>
          <a:p>
            <a:pPr lvl="2"/>
            <a:r>
              <a:rPr lang="en-US" dirty="0"/>
              <a:t>Why? We achieve the lowest average cost of production (cost of R&amp;D paid only once)</a:t>
            </a:r>
          </a:p>
          <a:p>
            <a:pPr lvl="1"/>
            <a:r>
              <a:rPr lang="en-US" dirty="0"/>
              <a:t>But then the firm has a tendency to behave as a monopoly</a:t>
            </a:r>
          </a:p>
          <a:p>
            <a:pPr lvl="1"/>
            <a:endParaRPr lang="en-US" dirty="0"/>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6</a:t>
            </a:fld>
            <a:r>
              <a:rPr lang="en-US"/>
              <a:t> ]</a:t>
            </a:r>
            <a:endParaRPr lang="en-US" dirty="0"/>
          </a:p>
        </p:txBody>
      </p:sp>
    </p:spTree>
    <p:extLst>
      <p:ext uri="{BB962C8B-B14F-4D97-AF65-F5344CB8AC3E}">
        <p14:creationId xmlns:p14="http://schemas.microsoft.com/office/powerpoint/2010/main" val="18194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R&amp;D and market failure</a:t>
            </a:r>
          </a:p>
        </p:txBody>
      </p:sp>
      <p:sp>
        <p:nvSpPr>
          <p:cNvPr id="3" name="Content Placeholder 2"/>
          <p:cNvSpPr>
            <a:spLocks noGrp="1"/>
          </p:cNvSpPr>
          <p:nvPr>
            <p:ph sz="quarter" idx="1"/>
          </p:nvPr>
        </p:nvSpPr>
        <p:spPr/>
        <p:txBody>
          <a:bodyPr/>
          <a:lstStyle/>
          <a:p>
            <a:r>
              <a:rPr lang="en-US" dirty="0"/>
              <a:t>Fixed cost of R&amp;D can lead to </a:t>
            </a:r>
            <a:r>
              <a:rPr lang="en-US" dirty="0">
                <a:solidFill>
                  <a:srgbClr val="B83232"/>
                </a:solidFill>
              </a:rPr>
              <a:t>market failures</a:t>
            </a:r>
            <a:endParaRPr lang="en-US" i="1" dirty="0">
              <a:solidFill>
                <a:srgbClr val="B83232"/>
              </a:solidFill>
            </a:endParaRPr>
          </a:p>
          <a:p>
            <a:pPr marL="731520" lvl="1" indent="-457200">
              <a:buFont typeface="+mj-lt"/>
              <a:buAutoNum type="alphaUcPeriod"/>
            </a:pPr>
            <a:r>
              <a:rPr lang="en-US" dirty="0"/>
              <a:t>If ideas are made public, competition will not allow inventors to recoup cost of R&amp;D </a:t>
            </a:r>
            <a:r>
              <a:rPr lang="en-US" dirty="0">
                <a:sym typeface="Symbol"/>
              </a:rPr>
              <a:t> no incentives to invent.</a:t>
            </a:r>
            <a:endParaRPr lang="en-US" dirty="0"/>
          </a:p>
          <a:p>
            <a:pPr marL="731520" lvl="1" indent="-457200">
              <a:buFont typeface="+mj-lt"/>
              <a:buAutoNum type="alphaUcPeriod"/>
            </a:pPr>
            <a:r>
              <a:rPr lang="en-US" dirty="0"/>
              <a:t>If ideas can be kept private, IRS leads to natural monopolies.</a:t>
            </a:r>
          </a:p>
          <a:p>
            <a:pPr marL="731520" lvl="1" indent="-457200">
              <a:buFont typeface="+mj-lt"/>
              <a:buAutoNum type="alphaUcPeriod"/>
            </a:pPr>
            <a:r>
              <a:rPr lang="en-US" dirty="0"/>
              <a:t>If firms attempt to reinvent the same ideas and compete, the process of R&amp;D is unnecessarily costly for the society.</a:t>
            </a:r>
          </a:p>
          <a:p>
            <a:r>
              <a:rPr lang="en-US" dirty="0">
                <a:solidFill>
                  <a:srgbClr val="B83232"/>
                </a:solidFill>
              </a:rPr>
              <a:t>Inventions are desirable</a:t>
            </a:r>
          </a:p>
          <a:p>
            <a:pPr lvl="1"/>
            <a:r>
              <a:rPr lang="en-US" dirty="0">
                <a:sym typeface="Symbol"/>
              </a:rPr>
              <a:t>But who should be the one who pays the cost?</a:t>
            </a:r>
          </a:p>
          <a:p>
            <a:pPr marL="274320" lvl="1" indent="0">
              <a:buNone/>
            </a:pPr>
            <a:endParaRPr lang="en-US" dirty="0"/>
          </a:p>
          <a:p>
            <a:r>
              <a:rPr lang="en-US" dirty="0"/>
              <a:t>Role for the </a:t>
            </a:r>
            <a:r>
              <a:rPr lang="en-US" dirty="0">
                <a:solidFill>
                  <a:srgbClr val="B83232"/>
                </a:solidFill>
              </a:rPr>
              <a:t>government</a:t>
            </a:r>
            <a:r>
              <a:rPr lang="en-US" dirty="0"/>
              <a:t> to improve allocations</a:t>
            </a:r>
          </a:p>
          <a:p>
            <a:pPr lvl="1"/>
            <a:r>
              <a:rPr lang="en-US" dirty="0"/>
              <a:t>Grant inventor a temporary </a:t>
            </a:r>
            <a:r>
              <a:rPr lang="en-US" dirty="0">
                <a:solidFill>
                  <a:srgbClr val="C00000"/>
                </a:solidFill>
              </a:rPr>
              <a:t>monopoly right</a:t>
            </a:r>
            <a:r>
              <a:rPr lang="en-US" dirty="0"/>
              <a:t> to use the idea</a:t>
            </a:r>
          </a:p>
          <a:p>
            <a:pPr lvl="1"/>
            <a:r>
              <a:rPr lang="en-US" dirty="0"/>
              <a:t>Legally </a:t>
            </a:r>
            <a:r>
              <a:rPr lang="en-US" dirty="0">
                <a:solidFill>
                  <a:srgbClr val="C00000"/>
                </a:solidFill>
              </a:rPr>
              <a:t>exclude</a:t>
            </a:r>
            <a:r>
              <a:rPr lang="en-US" dirty="0"/>
              <a:t> others from using the idea</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7</a:t>
            </a:fld>
            <a:r>
              <a:rPr lang="en-US"/>
              <a:t> ]</a:t>
            </a:r>
            <a:endParaRPr lang="en-US" dirty="0"/>
          </a:p>
        </p:txBody>
      </p:sp>
    </p:spTree>
    <p:extLst>
      <p:ext uri="{BB962C8B-B14F-4D97-AF65-F5344CB8AC3E}">
        <p14:creationId xmlns:p14="http://schemas.microsoft.com/office/powerpoint/2010/main" val="305448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amount of patent protection</a:t>
            </a:r>
          </a:p>
        </p:txBody>
      </p:sp>
      <p:sp>
        <p:nvSpPr>
          <p:cNvPr id="3" name="Content Placeholder 2"/>
          <p:cNvSpPr>
            <a:spLocks noGrp="1"/>
          </p:cNvSpPr>
          <p:nvPr>
            <p:ph sz="quarter" idx="1"/>
          </p:nvPr>
        </p:nvSpPr>
        <p:spPr/>
        <p:txBody>
          <a:bodyPr>
            <a:normAutofit lnSpcReduction="10000"/>
          </a:bodyPr>
          <a:lstStyle/>
          <a:p>
            <a:r>
              <a:rPr lang="en-US" dirty="0"/>
              <a:t>Government faces a </a:t>
            </a:r>
            <a:r>
              <a:rPr lang="en-US" dirty="0">
                <a:solidFill>
                  <a:srgbClr val="C00000"/>
                </a:solidFill>
              </a:rPr>
              <a:t>time-consistency problem</a:t>
            </a:r>
          </a:p>
          <a:p>
            <a:pPr lvl="1"/>
            <a:r>
              <a:rPr lang="en-US" dirty="0"/>
              <a:t>It promises to grant a patent to promote innovation activity </a:t>
            </a:r>
            <a:r>
              <a:rPr lang="en-US" dirty="0">
                <a:solidFill>
                  <a:srgbClr val="B83232"/>
                </a:solidFill>
              </a:rPr>
              <a:t>BEFORE</a:t>
            </a:r>
            <a:r>
              <a:rPr lang="en-US" dirty="0"/>
              <a:t> the idea is discovered.</a:t>
            </a:r>
          </a:p>
          <a:p>
            <a:pPr lvl="1"/>
            <a:r>
              <a:rPr lang="en-US" dirty="0"/>
              <a:t>But </a:t>
            </a:r>
            <a:r>
              <a:rPr lang="en-US" dirty="0">
                <a:solidFill>
                  <a:srgbClr val="B83232"/>
                </a:solidFill>
              </a:rPr>
              <a:t>AFTER</a:t>
            </a:r>
            <a:r>
              <a:rPr lang="en-US" dirty="0"/>
              <a:t> the discovery, it wants to limit monopoly power.</a:t>
            </a:r>
          </a:p>
          <a:p>
            <a:pPr lvl="1"/>
            <a:r>
              <a:rPr lang="en-US" dirty="0">
                <a:solidFill>
                  <a:srgbClr val="B83232"/>
                </a:solidFill>
              </a:rPr>
              <a:t>Tradeoff</a:t>
            </a:r>
            <a:r>
              <a:rPr lang="en-US" dirty="0"/>
              <a:t>: How to balance the benefits of innovation and cost of monopoly power appropriately?</a:t>
            </a:r>
          </a:p>
          <a:p>
            <a:r>
              <a:rPr lang="en-US" dirty="0"/>
              <a:t>We want to generate ideas whose </a:t>
            </a:r>
            <a:r>
              <a:rPr lang="en-US" dirty="0">
                <a:solidFill>
                  <a:srgbClr val="C00000"/>
                </a:solidFill>
              </a:rPr>
              <a:t>social return</a:t>
            </a:r>
            <a:r>
              <a:rPr lang="en-US" dirty="0"/>
              <a:t> exceeds cost of invention.</a:t>
            </a:r>
          </a:p>
          <a:p>
            <a:pPr lvl="1"/>
            <a:r>
              <a:rPr lang="en-US" dirty="0"/>
              <a:t>Inventor’s </a:t>
            </a:r>
            <a:r>
              <a:rPr lang="en-US" dirty="0">
                <a:solidFill>
                  <a:srgbClr val="C00000"/>
                </a:solidFill>
              </a:rPr>
              <a:t>private return</a:t>
            </a:r>
            <a:r>
              <a:rPr lang="en-US" dirty="0"/>
              <a:t> must cover cost of innovation.</a:t>
            </a:r>
          </a:p>
          <a:p>
            <a:pPr lvl="1"/>
            <a:r>
              <a:rPr lang="en-US" dirty="0">
                <a:solidFill>
                  <a:srgbClr val="B83232"/>
                </a:solidFill>
              </a:rPr>
              <a:t>Measuring</a:t>
            </a:r>
            <a:r>
              <a:rPr lang="en-US" dirty="0"/>
              <a:t> the benefits and costs of innovation is extremely hard (massive amount of uncertainty)</a:t>
            </a:r>
          </a:p>
          <a:p>
            <a:pPr lvl="1"/>
            <a:r>
              <a:rPr lang="en-US" dirty="0"/>
              <a:t>Does increasing the patent protection increase innovation activity? Very weak evidence on </a:t>
            </a:r>
            <a:r>
              <a:rPr lang="en-US" dirty="0">
                <a:solidFill>
                  <a:srgbClr val="B83232"/>
                </a:solidFill>
              </a:rPr>
              <a:t>incentives</a:t>
            </a:r>
            <a:r>
              <a:rPr lang="en-US" dirty="0"/>
              <a:t>...</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8</a:t>
            </a:fld>
            <a:r>
              <a:rPr lang="en-US"/>
              <a:t> ]</a:t>
            </a:r>
            <a:endParaRPr lang="en-US" dirty="0"/>
          </a:p>
        </p:txBody>
      </p:sp>
    </p:spTree>
    <p:extLst>
      <p:ext uri="{BB962C8B-B14F-4D97-AF65-F5344CB8AC3E}">
        <p14:creationId xmlns:p14="http://schemas.microsoft.com/office/powerpoint/2010/main" val="354639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 rights – criticism</a:t>
            </a:r>
          </a:p>
        </p:txBody>
      </p:sp>
      <p:sp>
        <p:nvSpPr>
          <p:cNvPr id="3" name="Content Placeholder 2"/>
          <p:cNvSpPr>
            <a:spLocks noGrp="1"/>
          </p:cNvSpPr>
          <p:nvPr>
            <p:ph sz="quarter" idx="1"/>
          </p:nvPr>
        </p:nvSpPr>
        <p:spPr>
          <a:xfrm>
            <a:off x="457200" y="990600"/>
            <a:ext cx="8229600" cy="5349240"/>
          </a:xfrm>
        </p:spPr>
        <p:txBody>
          <a:bodyPr>
            <a:normAutofit fontScale="92500" lnSpcReduction="10000"/>
          </a:bodyPr>
          <a:lstStyle/>
          <a:p>
            <a:pPr marL="514350" indent="-514350">
              <a:buFont typeface="+mj-lt"/>
              <a:buAutoNum type="arabicPeriod"/>
            </a:pPr>
            <a:r>
              <a:rPr lang="en-US" dirty="0"/>
              <a:t>Many changes in intellectual property rights target the </a:t>
            </a:r>
            <a:r>
              <a:rPr lang="en-US" dirty="0">
                <a:solidFill>
                  <a:srgbClr val="B83232"/>
                </a:solidFill>
              </a:rPr>
              <a:t>strengthening of protection of existing ideas</a:t>
            </a:r>
            <a:r>
              <a:rPr lang="en-US" dirty="0"/>
              <a:t>.</a:t>
            </a:r>
          </a:p>
          <a:p>
            <a:pPr lvl="1"/>
            <a:r>
              <a:rPr lang="en-US" dirty="0"/>
              <a:t>This makes no sense: Protecting ideas that have been already discovered only strengthens monopoly power.</a:t>
            </a:r>
          </a:p>
          <a:p>
            <a:pPr marL="457200" indent="-457200">
              <a:buFont typeface="+mj-lt"/>
              <a:buAutoNum type="arabicPeriod"/>
            </a:pPr>
            <a:r>
              <a:rPr lang="en-US" dirty="0"/>
              <a:t>There are large </a:t>
            </a:r>
            <a:r>
              <a:rPr lang="en-US" dirty="0">
                <a:solidFill>
                  <a:srgbClr val="B83232"/>
                </a:solidFill>
              </a:rPr>
              <a:t>administrative costs</a:t>
            </a:r>
            <a:r>
              <a:rPr lang="en-US" dirty="0"/>
              <a:t>.</a:t>
            </a:r>
          </a:p>
          <a:p>
            <a:pPr lvl="1"/>
            <a:r>
              <a:rPr lang="en-US" dirty="0"/>
              <a:t>Lawsuits, law-making, lobbying, patent applications, research to avoid patent violations, patent trolls, …</a:t>
            </a:r>
          </a:p>
          <a:p>
            <a:pPr marL="514350" indent="-514350">
              <a:buFont typeface="+mj-lt"/>
              <a:buAutoNum type="arabicPeriod"/>
            </a:pPr>
            <a:r>
              <a:rPr lang="en-US" dirty="0"/>
              <a:t>Inventor can benefit </a:t>
            </a:r>
            <a:r>
              <a:rPr lang="en-US" dirty="0">
                <a:solidFill>
                  <a:srgbClr val="B83232"/>
                </a:solidFill>
              </a:rPr>
              <a:t>even without patent protection</a:t>
            </a:r>
          </a:p>
          <a:p>
            <a:pPr lvl="1"/>
            <a:r>
              <a:rPr lang="en-US" dirty="0"/>
              <a:t>If inventors bring products to the market quickly, they can recoup R&amp;D cost before competitors imitate the ideas.</a:t>
            </a:r>
          </a:p>
          <a:p>
            <a:pPr lvl="1"/>
            <a:r>
              <a:rPr lang="en-US" dirty="0"/>
              <a:t>Most inventions and ideas are never patented, and they still happen.</a:t>
            </a:r>
          </a:p>
          <a:p>
            <a:pPr lvl="2"/>
            <a:r>
              <a:rPr lang="en-US" dirty="0"/>
              <a:t>Many by accident: penicillin, microwave, …</a:t>
            </a:r>
          </a:p>
          <a:p>
            <a:pPr marL="514350" indent="-514350">
              <a:buFont typeface="+mj-lt"/>
              <a:buAutoNum type="arabicPeriod"/>
            </a:pPr>
            <a:r>
              <a:rPr lang="en-US" dirty="0"/>
              <a:t>Innovation and imitation is often hard to tell apart</a:t>
            </a:r>
          </a:p>
          <a:p>
            <a:pPr lvl="1"/>
            <a:r>
              <a:rPr lang="en-US" dirty="0"/>
              <a:t>A lot of imitation is convergence toward optimal product design.</a:t>
            </a:r>
          </a:p>
          <a:p>
            <a:r>
              <a:rPr lang="en-US" sz="2400" dirty="0" err="1"/>
              <a:t>Boldrin</a:t>
            </a:r>
            <a:r>
              <a:rPr lang="en-US" sz="2400" dirty="0"/>
              <a:t>, Levine – </a:t>
            </a:r>
            <a:r>
              <a:rPr lang="en-US" sz="2400" i="1" dirty="0"/>
              <a:t>Against Intellectual Monopoly</a:t>
            </a:r>
            <a:endParaRPr lang="en-US" dirty="0"/>
          </a:p>
          <a:p>
            <a:endParaRPr lang="en-US" dirty="0"/>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9</a:t>
            </a:fld>
            <a:r>
              <a:rPr lang="en-US"/>
              <a:t> ]</a:t>
            </a:r>
            <a:endParaRPr lang="en-US" dirty="0"/>
          </a:p>
        </p:txBody>
      </p:sp>
    </p:spTree>
    <p:extLst>
      <p:ext uri="{BB962C8B-B14F-4D97-AF65-F5344CB8AC3E}">
        <p14:creationId xmlns:p14="http://schemas.microsoft.com/office/powerpoint/2010/main" val="40194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11731</TotalTime>
  <Words>2925</Words>
  <Application>Microsoft Macintosh PowerPoint</Application>
  <PresentationFormat>On-screen Show (4:3)</PresentationFormat>
  <Paragraphs>363</Paragraphs>
  <Slides>30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Bookman Old Style</vt:lpstr>
      <vt:lpstr>Calibri</vt:lpstr>
      <vt:lpstr>Cambria Math</vt:lpstr>
      <vt:lpstr>Gill Sans MT</vt:lpstr>
      <vt:lpstr>Symbol</vt:lpstr>
      <vt:lpstr>Wingdings</vt:lpstr>
      <vt:lpstr>Wingdings 3</vt:lpstr>
      <vt:lpstr>Origin</vt:lpstr>
      <vt:lpstr> Intermediate Macroeconomics           Axelle Ferriere, Sciences Po, Spring 2025</vt:lpstr>
      <vt:lpstr>Goal of this chapter</vt:lpstr>
      <vt:lpstr>Outline</vt:lpstr>
      <vt:lpstr>Objects versus ideas</vt:lpstr>
      <vt:lpstr>Ideas and increasing returns to scale</vt:lpstr>
      <vt:lpstr>Two market arrangements under IRS</vt:lpstr>
      <vt:lpstr>R&amp;D and market failure</vt:lpstr>
      <vt:lpstr>Optimal amount of patent protection</vt:lpstr>
      <vt:lpstr>Intellectual property rights – criticism</vt:lpstr>
      <vt:lpstr>Intellectual property rights – alternatives </vt:lpstr>
      <vt:lpstr>Outline</vt:lpstr>
      <vt:lpstr>Infinite growth on a finite Earth</vt:lpstr>
      <vt:lpstr>Romer model (1990)</vt:lpstr>
      <vt:lpstr>Framework of the model</vt:lpstr>
      <vt:lpstr>Framework of the model</vt:lpstr>
      <vt:lpstr>Model solution</vt:lpstr>
      <vt:lpstr>Experiments – increase in share of researchers</vt:lpstr>
      <vt:lpstr>Romer model – discussion</vt:lpstr>
      <vt:lpstr>Solow vs Romer model</vt:lpstr>
      <vt:lpstr>Outline</vt:lpstr>
      <vt:lpstr>Combining Solow and Romer models</vt:lpstr>
      <vt:lpstr>Framework of the combined model</vt:lpstr>
      <vt:lpstr>Framework of the model</vt:lpstr>
      <vt:lpstr>How to solve this model?</vt:lpstr>
      <vt:lpstr>Model solution: long-run</vt:lpstr>
      <vt:lpstr>Model solution: rescaling</vt:lpstr>
      <vt:lpstr>Model solution: long-run</vt:lpstr>
      <vt:lpstr>Model solution: transitions</vt:lpstr>
      <vt:lpstr>Experiment – increase in saving rate</vt:lpstr>
      <vt:lpstr>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ECON-UA 12 Intermediate Macroeconomics</dc:title>
  <dc:creator>Jaroslav</dc:creator>
  <cp:lastModifiedBy>Axelle FERRIERE</cp:lastModifiedBy>
  <cp:revision>497</cp:revision>
  <cp:lastPrinted>2025-03-03T10:35:36Z</cp:lastPrinted>
  <dcterms:created xsi:type="dcterms:W3CDTF">2013-01-27T23:22:51Z</dcterms:created>
  <dcterms:modified xsi:type="dcterms:W3CDTF">2025-03-04T11:51:52Z</dcterms:modified>
</cp:coreProperties>
</file>