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7" r:id="rId7"/>
    <p:sldId id="259" r:id="rId8"/>
    <p:sldId id="276" r:id="rId9"/>
    <p:sldId id="261" r:id="rId10"/>
    <p:sldId id="263" r:id="rId11"/>
    <p:sldId id="272" r:id="rId12"/>
    <p:sldId id="275" r:id="rId13"/>
    <p:sldId id="274" r:id="rId14"/>
    <p:sldId id="277" r:id="rId15"/>
    <p:sldId id="271" r:id="rId16"/>
    <p:sldId id="265" r:id="rId17"/>
  </p:sldIdLst>
  <p:sldSz cx="12188825" cy="6858000"/>
  <p:notesSz cx="6858000" cy="9144000"/>
  <p:defaultTextStyle>
    <a:defPPr rtl="0">
      <a:defRPr lang="nl-n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6" autoAdjust="0"/>
    <p:restoredTop sz="77928" autoAdjust="0"/>
  </p:normalViewPr>
  <p:slideViewPr>
    <p:cSldViewPr>
      <p:cViewPr varScale="1">
        <p:scale>
          <a:sx n="82" d="100"/>
          <a:sy n="82" d="100"/>
        </p:scale>
        <p:origin x="380" y="60"/>
      </p:cViewPr>
      <p:guideLst>
        <p:guide orient="horz" pos="2160"/>
        <p:guide pos="3839"/>
      </p:guideLst>
    </p:cSldViewPr>
  </p:slideViewPr>
  <p:notesTextViewPr>
    <p:cViewPr>
      <p:scale>
        <a:sx n="1" d="1"/>
        <a:sy n="1" d="1"/>
      </p:scale>
      <p:origin x="0" y="0"/>
    </p:cViewPr>
  </p:notesTextViewPr>
  <p:notesViewPr>
    <p:cSldViewPr showGuides="1">
      <p:cViewPr varScale="1">
        <p:scale>
          <a:sx n="69" d="100"/>
          <a:sy n="69" d="100"/>
        </p:scale>
        <p:origin x="352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62EBC8-870A-4832-A3B8-6310D7817D0D}" type="datetime1">
              <a:rPr lang="nl-NL" smtClean="0"/>
              <a:pPr algn="r" rtl="0"/>
              <a:t>21-1-2018</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nl-NL" smtClean="0"/>
              <a:pPr algn="r" rtl="0"/>
              <a:t>‹nr.›</a:t>
            </a:fld>
            <a:endParaRPr lang="nl-NL"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C2C6F946-26EF-4139-A4CC-50BE60316263}" type="datetime1">
              <a:rPr lang="nl-NL" smtClean="0"/>
              <a:pPr/>
              <a:t>21-1-2018</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nl-NL" dirty="0"/>
              <a:t>Klik om de tekststijlen van het model te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nl-NL" smtClean="0"/>
              <a:pPr/>
              <a:t>‹nr.›</a:t>
            </a:fld>
            <a:endParaRPr lang="nl-N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Verhaal probleemstelling</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a:t>
            </a:fld>
            <a:endParaRPr lang="nl-NL" dirty="0"/>
          </a:p>
        </p:txBody>
      </p:sp>
    </p:spTree>
    <p:extLst>
      <p:ext uri="{BB962C8B-B14F-4D97-AF65-F5344CB8AC3E}">
        <p14:creationId xmlns:p14="http://schemas.microsoft.com/office/powerpoint/2010/main" val="56323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Van 24/12 tot 20/01 </a:t>
            </a:r>
          </a:p>
          <a:p>
            <a:r>
              <a:rPr lang="nl-NL" dirty="0"/>
              <a:t>57 </a:t>
            </a:r>
            <a:r>
              <a:rPr lang="nl-NL" dirty="0" err="1"/>
              <a:t>likes</a:t>
            </a:r>
            <a:endParaRPr lang="nl-NL" dirty="0"/>
          </a:p>
          <a:p>
            <a:endParaRPr lang="nl-NL" dirty="0"/>
          </a:p>
          <a:p>
            <a:r>
              <a:rPr lang="nl-NL" dirty="0"/>
              <a:t>Total </a:t>
            </a:r>
            <a:r>
              <a:rPr lang="nl-NL" dirty="0" err="1"/>
              <a:t>reach</a:t>
            </a:r>
            <a:r>
              <a:rPr lang="nl-NL" dirty="0"/>
              <a:t>: max 609 =&gt; </a:t>
            </a:r>
            <a:r>
              <a:rPr lang="nl-NL" dirty="0" err="1"/>
              <a:t>Organic</a:t>
            </a:r>
            <a:r>
              <a:rPr lang="nl-NL" dirty="0"/>
              <a:t> </a:t>
            </a:r>
            <a:r>
              <a:rPr lang="nl-NL" dirty="0" err="1"/>
              <a:t>reach</a:t>
            </a:r>
            <a:r>
              <a:rPr lang="nl-NL" dirty="0"/>
              <a:t>: max 72</a:t>
            </a:r>
          </a:p>
          <a:p>
            <a:endParaRPr lang="nl-NL" dirty="0"/>
          </a:p>
          <a:p>
            <a:pPr marL="0" marR="0" lvl="0" indent="0" algn="l" defTabSz="1218987" rtl="0" eaLnBrk="1" fontAlgn="auto" latinLnBrk="0" hangingPunct="1">
              <a:lnSpc>
                <a:spcPct val="100000"/>
              </a:lnSpc>
              <a:spcBef>
                <a:spcPts val="0"/>
              </a:spcBef>
              <a:spcAft>
                <a:spcPts val="0"/>
              </a:spcAft>
              <a:buClrTx/>
              <a:buSzTx/>
              <a:buFontTx/>
              <a:buNone/>
              <a:tabLst/>
              <a:defRPr/>
            </a:pPr>
            <a:r>
              <a:rPr lang="nl-NL" dirty="0" err="1"/>
              <a:t>Impressions</a:t>
            </a:r>
            <a:r>
              <a:rPr lang="nl-NL" dirty="0"/>
              <a:t> </a:t>
            </a:r>
            <a:r>
              <a:rPr lang="nl-NL" dirty="0" err="1"/>
              <a:t>from</a:t>
            </a:r>
            <a:r>
              <a:rPr lang="nl-NL" dirty="0"/>
              <a:t> </a:t>
            </a:r>
            <a:r>
              <a:rPr lang="nl-NL" dirty="0" err="1"/>
              <a:t>all</a:t>
            </a:r>
            <a:r>
              <a:rPr lang="nl-NL" dirty="0"/>
              <a:t> </a:t>
            </a:r>
            <a:r>
              <a:rPr lang="nl-NL" dirty="0" err="1"/>
              <a:t>the</a:t>
            </a:r>
            <a:r>
              <a:rPr lang="nl-NL" dirty="0"/>
              <a:t> </a:t>
            </a:r>
            <a:r>
              <a:rPr lang="nl-NL" dirty="0" err="1"/>
              <a:t>posts</a:t>
            </a:r>
            <a:r>
              <a:rPr lang="nl-NL" dirty="0"/>
              <a:t>: max 1676</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10</a:t>
            </a:fld>
            <a:endParaRPr lang="nl-NL" dirty="0"/>
          </a:p>
        </p:txBody>
      </p:sp>
    </p:spTree>
    <p:extLst>
      <p:ext uri="{BB962C8B-B14F-4D97-AF65-F5344CB8AC3E}">
        <p14:creationId xmlns:p14="http://schemas.microsoft.com/office/powerpoint/2010/main" val="64675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NL" dirty="0"/>
              <a:t>Van 24/12 tot 20/01 </a:t>
            </a:r>
          </a:p>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11</a:t>
            </a:fld>
            <a:endParaRPr lang="nl-NL" dirty="0"/>
          </a:p>
        </p:txBody>
      </p:sp>
    </p:spTree>
    <p:extLst>
      <p:ext uri="{BB962C8B-B14F-4D97-AF65-F5344CB8AC3E}">
        <p14:creationId xmlns:p14="http://schemas.microsoft.com/office/powerpoint/2010/main" val="333364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12</a:t>
            </a:fld>
            <a:endParaRPr lang="nl-NL" dirty="0"/>
          </a:p>
        </p:txBody>
      </p:sp>
    </p:spTree>
    <p:extLst>
      <p:ext uri="{BB962C8B-B14F-4D97-AF65-F5344CB8AC3E}">
        <p14:creationId xmlns:p14="http://schemas.microsoft.com/office/powerpoint/2010/main" val="2671158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13</a:t>
            </a:fld>
            <a:endParaRPr lang="nl-NL" dirty="0"/>
          </a:p>
        </p:txBody>
      </p:sp>
    </p:spTree>
    <p:extLst>
      <p:ext uri="{BB962C8B-B14F-4D97-AF65-F5344CB8AC3E}">
        <p14:creationId xmlns:p14="http://schemas.microsoft.com/office/powerpoint/2010/main" val="347659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a:t>
            </a:fld>
            <a:endParaRPr lang="nl-NL" dirty="0"/>
          </a:p>
        </p:txBody>
      </p:sp>
    </p:spTree>
    <p:extLst>
      <p:ext uri="{BB962C8B-B14F-4D97-AF65-F5344CB8AC3E}">
        <p14:creationId xmlns:p14="http://schemas.microsoft.com/office/powerpoint/2010/main" val="39315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3</a:t>
            </a:fld>
            <a:endParaRPr lang="nl-NL" dirty="0"/>
          </a:p>
        </p:txBody>
      </p:sp>
    </p:spTree>
    <p:extLst>
      <p:ext uri="{BB962C8B-B14F-4D97-AF65-F5344CB8AC3E}">
        <p14:creationId xmlns:p14="http://schemas.microsoft.com/office/powerpoint/2010/main" val="301449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4</a:t>
            </a:fld>
            <a:endParaRPr lang="nl-NL" dirty="0"/>
          </a:p>
        </p:txBody>
      </p:sp>
    </p:spTree>
    <p:extLst>
      <p:ext uri="{BB962C8B-B14F-4D97-AF65-F5344CB8AC3E}">
        <p14:creationId xmlns:p14="http://schemas.microsoft.com/office/powerpoint/2010/main" val="80894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Unity is </a:t>
            </a:r>
            <a:r>
              <a:rPr lang="en-US" dirty="0" err="1"/>
              <a:t>ideaal</a:t>
            </a:r>
            <a:r>
              <a:rPr lang="en-US" dirty="0"/>
              <a:t> </a:t>
            </a:r>
            <a:r>
              <a:rPr lang="nl-BE" noProof="0" dirty="0"/>
              <a:t>voor het snel behalen van tastbaar resultaat, wat belangrijk was voor ons concept en de gegeven tijdsduur. Overings heeft het ingebouwde VR functionaliteit voor Oculus Rift, en voor SteamVR is er een plugin van Valve zelf. Unity is een veel gebruikte engine in de game development wereld en er zijn vele commercieël succesvolle voorbeelden.</a:t>
            </a:r>
          </a:p>
          <a:p>
            <a:endParaRPr lang="nl-BE" noProof="0" dirty="0"/>
          </a:p>
          <a:p>
            <a:r>
              <a:rPr lang="nl-BE" noProof="0" dirty="0"/>
              <a:t>VRTK vormt de brug tussen ontwikkelaar en de verschillende VR-problemen: je moet niet zelf op alle VR platforms voorzien want VRTK werkt out of the box op alle beschikbare VR platforms. Bovendien is het vrij van enige licensiekosten: het project is open-source en gratis. Helaas wilt dit zeggen dat de ontwikkelaar op donaties via Patreon rekende, maar deze waren uiteindelijk niet genoeg en net vorige maand kondigde hij het eind van het project aan. </a:t>
            </a:r>
            <a:r>
              <a:rPr lang="nl-BE" noProof="0"/>
              <a:t>Dit zou moeilijkheden kunnen vormen naargelang Unity updates krijgt en VRTK niet.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nl-NL" smtClean="0"/>
              <a:pPr/>
              <a:t>5</a:t>
            </a:fld>
            <a:endParaRPr lang="nl-NL" dirty="0"/>
          </a:p>
        </p:txBody>
      </p:sp>
    </p:spTree>
    <p:extLst>
      <p:ext uri="{BB962C8B-B14F-4D97-AF65-F5344CB8AC3E}">
        <p14:creationId xmlns:p14="http://schemas.microsoft.com/office/powerpoint/2010/main" val="218537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6</a:t>
            </a:fld>
            <a:endParaRPr lang="nl-NL" dirty="0"/>
          </a:p>
        </p:txBody>
      </p:sp>
    </p:spTree>
    <p:extLst>
      <p:ext uri="{BB962C8B-B14F-4D97-AF65-F5344CB8AC3E}">
        <p14:creationId xmlns:p14="http://schemas.microsoft.com/office/powerpoint/2010/main" val="358581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BE" dirty="0">
                <a:latin typeface="Century Gothic" panose="020B0502020202020204" pitchFamily="34" charset="0"/>
              </a:rPr>
              <a:t>€ 550 / maand (huurcontract 2 jaar, 4 personen)</a:t>
            </a:r>
          </a:p>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7</a:t>
            </a:fld>
            <a:endParaRPr lang="nl-NL" dirty="0"/>
          </a:p>
        </p:txBody>
      </p:sp>
    </p:spTree>
    <p:extLst>
      <p:ext uri="{BB962C8B-B14F-4D97-AF65-F5344CB8AC3E}">
        <p14:creationId xmlns:p14="http://schemas.microsoft.com/office/powerpoint/2010/main" val="423603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8</a:t>
            </a:fld>
            <a:endParaRPr lang="nl-NL" dirty="0"/>
          </a:p>
        </p:txBody>
      </p:sp>
    </p:spTree>
    <p:extLst>
      <p:ext uri="{BB962C8B-B14F-4D97-AF65-F5344CB8AC3E}">
        <p14:creationId xmlns:p14="http://schemas.microsoft.com/office/powerpoint/2010/main" val="24538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Blok potentiele klanten lokken</a:t>
            </a:r>
          </a:p>
          <a:p>
            <a:r>
              <a:rPr lang="nl-BE" dirty="0" err="1"/>
              <a:t>Social</a:t>
            </a:r>
            <a:r>
              <a:rPr lang="nl-BE" dirty="0"/>
              <a:t> media, facebook voor persoonlijke of leuke boodschappen</a:t>
            </a:r>
          </a:p>
          <a:p>
            <a:r>
              <a:rPr lang="nl-BE" dirty="0"/>
              <a:t>3 </a:t>
            </a:r>
            <a:r>
              <a:rPr lang="nl-BE" dirty="0" err="1"/>
              <a:t>musts</a:t>
            </a:r>
            <a:r>
              <a:rPr lang="nl-BE" dirty="0"/>
              <a:t> voor elevator pitch: trek aandacht met je eerste zin, leg passie in je gesprek</a:t>
            </a:r>
          </a:p>
          <a:p>
            <a:endParaRPr lang="nl-BE" dirty="0"/>
          </a:p>
          <a:p>
            <a:r>
              <a:rPr lang="nl-BE" dirty="0"/>
              <a:t>Afbakenen doelgroep</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(https://www.xerius.be/blog/5-tips-klanten-werven/)</a:t>
            </a:r>
          </a:p>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9</a:t>
            </a:fld>
            <a:endParaRPr lang="nl-NL" dirty="0"/>
          </a:p>
        </p:txBody>
      </p:sp>
    </p:spTree>
    <p:extLst>
      <p:ext uri="{BB962C8B-B14F-4D97-AF65-F5344CB8AC3E}">
        <p14:creationId xmlns:p14="http://schemas.microsoft.com/office/powerpoint/2010/main" val="259873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Rechte verbindingslijn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Rechte verbindingslijn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Rechte verbindingslijn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jnen onderaan"/>
          <p:cNvGrpSpPr/>
          <p:nvPr/>
        </p:nvGrpSpPr>
        <p:grpSpPr>
          <a:xfrm>
            <a:off x="-8916" y="6057149"/>
            <a:ext cx="5498726" cy="820207"/>
            <a:chOff x="-6689" y="4553748"/>
            <a:chExt cx="4125119" cy="615155"/>
          </a:xfrm>
        </p:grpSpPr>
        <p:sp>
          <p:nvSpPr>
            <p:cNvPr id="9" name="Vrije v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0" name="Vrije v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1" name="Vrije v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nl-NL"/>
              <a:t>Klik om stijl te bewerken</a:t>
            </a:r>
            <a:endParaRPr lang="nl-NL" dirty="0"/>
          </a:p>
        </p:txBody>
      </p:sp>
      <p:sp>
        <p:nvSpPr>
          <p:cNvPr id="3" name="Sub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nl-NL"/>
              <a:t>Klikken om de ondertitelstijl van het model te bewerken</a:t>
            </a:r>
            <a:endParaRPr lang="nl-NL" dirty="0"/>
          </a:p>
        </p:txBody>
      </p:sp>
      <p:sp>
        <p:nvSpPr>
          <p:cNvPr id="22" name="Tijdelijke aanduiding voor datum 21"/>
          <p:cNvSpPr>
            <a:spLocks noGrp="1"/>
          </p:cNvSpPr>
          <p:nvPr>
            <p:ph type="dt" sz="half" idx="10"/>
          </p:nvPr>
        </p:nvSpPr>
        <p:spPr/>
        <p:txBody>
          <a:bodyPr rtlCol="0"/>
          <a:lstStyle>
            <a:lvl1pPr>
              <a:defRPr/>
            </a:lvl1pPr>
          </a:lstStyle>
          <a:p>
            <a:fld id="{81533030-B54D-4E1D-9DF2-101E18EB0C25}" type="datetime1">
              <a:rPr lang="nl-NL" smtClean="0"/>
              <a:pPr/>
              <a:t>21-1-2018</a:t>
            </a:fld>
            <a:endParaRPr lang="nl-NL" dirty="0"/>
          </a:p>
        </p:txBody>
      </p:sp>
      <p:sp>
        <p:nvSpPr>
          <p:cNvPr id="23" name="Tijdelijke aanduiding voor voettekst 22"/>
          <p:cNvSpPr>
            <a:spLocks noGrp="1"/>
          </p:cNvSpPr>
          <p:nvPr>
            <p:ph type="ftr" sz="quarter" idx="11"/>
          </p:nvPr>
        </p:nvSpPr>
        <p:spPr/>
        <p:txBody>
          <a:bodyPr rtlCol="0"/>
          <a:lstStyle/>
          <a:p>
            <a:pPr rtl="0"/>
            <a:endParaRPr lang="nl-NL" dirty="0"/>
          </a:p>
        </p:txBody>
      </p:sp>
      <p:sp>
        <p:nvSpPr>
          <p:cNvPr id="24" name="Tijdelijke aanduiding voor dianummer 2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C402BEE1-B3B4-4AD9-9C4A-364FF0A0EAD7}" type="datetime1">
              <a:rPr lang="nl-NL" smtClean="0"/>
              <a:pPr/>
              <a:t>21-1-2018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6898" y="584200"/>
            <a:ext cx="2742486" cy="5588000"/>
          </a:xfrm>
        </p:spPr>
        <p:txBody>
          <a:bodyPr vert="eaVert"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397458A3-3D63-4469-BA76-1CBC46D41863}" type="datetime1">
              <a:rPr lang="nl-NL" smtClean="0"/>
              <a:pPr/>
              <a:t>21-1-2018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113F02B2-1431-4AD3-9831-8FA0B85B856B}" type="datetime1">
              <a:rPr lang="nl-NL" smtClean="0"/>
              <a:pPr/>
              <a:t>21-1-2018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Rechte verbindingslijn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echte verbindingslijn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echte verbindingslijn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nl-NL"/>
              <a:t>Klik om stijl te bewerken</a:t>
            </a:r>
            <a:endParaRPr lang="nl-NL" dirty="0"/>
          </a:p>
        </p:txBody>
      </p:sp>
      <p:sp>
        <p:nvSpPr>
          <p:cNvPr id="3" name="Tijdelijke aanduiding voor teks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nl-NL"/>
              <a:t>Tekststijl van het model bewerken</a:t>
            </a:r>
          </a:p>
        </p:txBody>
      </p:sp>
      <p:sp>
        <p:nvSpPr>
          <p:cNvPr id="4" name="Tijdelijke aanduiding voor datum 3"/>
          <p:cNvSpPr>
            <a:spLocks noGrp="1"/>
          </p:cNvSpPr>
          <p:nvPr>
            <p:ph type="dt" sz="half" idx="10"/>
          </p:nvPr>
        </p:nvSpPr>
        <p:spPr/>
        <p:txBody>
          <a:bodyPr rtlCol="0"/>
          <a:lstStyle>
            <a:lvl1pPr>
              <a:defRPr/>
            </a:lvl1pPr>
          </a:lstStyle>
          <a:p>
            <a:fld id="{85346FBF-6E06-4668-8761-6C388A07E27A}" type="datetime1">
              <a:rPr lang="nl-NL" smtClean="0"/>
              <a:pPr/>
              <a:t>21-1-2018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inhoud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23312813-50D9-4C1C-A1EB-966B7EDA57A6}" type="datetime1">
              <a:rPr lang="nl-NL" smtClean="0"/>
              <a:pPr/>
              <a:t>21-1-2018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nl-NL"/>
              <a:t>Klik om stijl te bewerken</a:t>
            </a:r>
            <a:endParaRPr lang="nl-NL" dirty="0"/>
          </a:p>
        </p:txBody>
      </p:sp>
      <p:sp>
        <p:nvSpPr>
          <p:cNvPr id="3" name="Tijdelijke aanduiding voor teks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4" name="Tijdelijke aanduiding voor inhoud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teks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6" name="Tijdelijke aanduiding voor inhoud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7" name="Tijdelijke aanduiding voor datum 6"/>
          <p:cNvSpPr>
            <a:spLocks noGrp="1"/>
          </p:cNvSpPr>
          <p:nvPr>
            <p:ph type="dt" sz="half" idx="10"/>
          </p:nvPr>
        </p:nvSpPr>
        <p:spPr/>
        <p:txBody>
          <a:bodyPr rtlCol="0"/>
          <a:lstStyle>
            <a:lvl1pPr>
              <a:defRPr/>
            </a:lvl1pPr>
          </a:lstStyle>
          <a:p>
            <a:fld id="{F37F2428-0A3C-4053-826C-DB44A180E1D2}" type="datetime1">
              <a:rPr lang="nl-NL" smtClean="0"/>
              <a:pPr/>
              <a:t>21-1-2018</a:t>
            </a:fld>
            <a:endParaRPr lang="nl-NL" dirty="0"/>
          </a:p>
        </p:txBody>
      </p:sp>
      <p:sp>
        <p:nvSpPr>
          <p:cNvPr id="8" name="Tijdelijke aanduiding voor voettekst 7"/>
          <p:cNvSpPr>
            <a:spLocks noGrp="1"/>
          </p:cNvSpPr>
          <p:nvPr>
            <p:ph type="ftr" sz="quarter" idx="11"/>
          </p:nvPr>
        </p:nvSpPr>
        <p:spPr/>
        <p:txBody>
          <a:bodyPr rtlCol="0"/>
          <a:lstStyle/>
          <a:p>
            <a:pPr rtl="0"/>
            <a:endParaRPr lang="nl-NL" dirty="0"/>
          </a:p>
        </p:txBody>
      </p:sp>
      <p:sp>
        <p:nvSpPr>
          <p:cNvPr id="9" name="Tijdelijke aanduiding voor dianummer 8"/>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datum 2"/>
          <p:cNvSpPr>
            <a:spLocks noGrp="1"/>
          </p:cNvSpPr>
          <p:nvPr>
            <p:ph type="dt" sz="half" idx="10"/>
          </p:nvPr>
        </p:nvSpPr>
        <p:spPr/>
        <p:txBody>
          <a:bodyPr rtlCol="0"/>
          <a:lstStyle>
            <a:lvl1pPr>
              <a:defRPr/>
            </a:lvl1pPr>
          </a:lstStyle>
          <a:p>
            <a:fld id="{05B74CA1-D974-43BD-9F5A-D3B3C41D8809}" type="datetime1">
              <a:rPr lang="nl-NL" smtClean="0"/>
              <a:pPr/>
              <a:t>21-1-2018</a:t>
            </a:fld>
            <a:endParaRPr lang="nl-NL" dirty="0"/>
          </a:p>
        </p:txBody>
      </p:sp>
      <p:sp>
        <p:nvSpPr>
          <p:cNvPr id="4" name="Tijdelijke aanduiding voor voettekst 3"/>
          <p:cNvSpPr>
            <a:spLocks noGrp="1"/>
          </p:cNvSpPr>
          <p:nvPr>
            <p:ph type="ftr" sz="quarter" idx="11"/>
          </p:nvPr>
        </p:nvSpPr>
        <p:spPr/>
        <p:txBody>
          <a:bodyPr rtlCol="0"/>
          <a:lstStyle/>
          <a:p>
            <a:pPr rtl="0"/>
            <a:endParaRPr lang="nl-NL" dirty="0"/>
          </a:p>
        </p:txBody>
      </p:sp>
      <p:sp>
        <p:nvSpPr>
          <p:cNvPr id="5" name="Tijdelijke aanduiding voor dianummer 4"/>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lvl1pPr>
              <a:defRPr/>
            </a:lvl1pPr>
          </a:lstStyle>
          <a:p>
            <a:fld id="{AE16C345-0E0A-4756-8AB9-DB73A91B5F7C}" type="datetime1">
              <a:rPr lang="nl-NL" smtClean="0"/>
              <a:pPr/>
              <a:t>21-1-2018</a:t>
            </a:fld>
            <a:endParaRPr lang="nl-NL" dirty="0"/>
          </a:p>
        </p:txBody>
      </p:sp>
      <p:sp>
        <p:nvSpPr>
          <p:cNvPr id="3" name="Tijdelijke aanduiding voor voettekst 2"/>
          <p:cNvSpPr>
            <a:spLocks noGrp="1"/>
          </p:cNvSpPr>
          <p:nvPr>
            <p:ph type="ftr" sz="quarter" idx="11"/>
          </p:nvPr>
        </p:nvSpPr>
        <p:spPr/>
        <p:txBody>
          <a:bodyPr rtlCol="0"/>
          <a:lstStyle/>
          <a:p>
            <a:pPr rtl="0"/>
            <a:endParaRPr lang="nl-NL" dirty="0"/>
          </a:p>
        </p:txBody>
      </p:sp>
      <p:sp>
        <p:nvSpPr>
          <p:cNvPr id="4" name="Tijdelijke aanduiding voor dianummer 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inhoud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06782752-B68B-49C5-85CB-2680C737278B}" type="datetime1">
              <a:rPr lang="nl-NL" smtClean="0"/>
              <a:pPr/>
              <a:t>21-1-2018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afbeelding 2" descr="Een lege tijdelijke aanduiding om een afbeelding toe te voegen. Klik op de tijdelijke aanduiding en selecteer de afbeelding die u wilt toevoege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nl-NL"/>
              <a:t>Klik op het pictogram als u een afbeelding wilt toevoegen</a:t>
            </a:r>
            <a:endParaRPr lang="nl-NL" dirty="0"/>
          </a:p>
        </p:txBody>
      </p:sp>
      <p:sp>
        <p:nvSpPr>
          <p:cNvPr id="5" name="Tijdelijke aanduiding voor datum 4"/>
          <p:cNvSpPr>
            <a:spLocks noGrp="1"/>
          </p:cNvSpPr>
          <p:nvPr>
            <p:ph type="dt" sz="half" idx="10"/>
          </p:nvPr>
        </p:nvSpPr>
        <p:spPr/>
        <p:txBody>
          <a:bodyPr rtlCol="0"/>
          <a:lstStyle>
            <a:lvl1pPr>
              <a:defRPr/>
            </a:lvl1pPr>
          </a:lstStyle>
          <a:p>
            <a:fld id="{B8C3F3F2-508D-4C33-A172-A2C39F7A419D}" type="datetime1">
              <a:rPr lang="nl-NL" smtClean="0"/>
              <a:pPr/>
              <a:t>21-1-2018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jnen links"/>
          <p:cNvGrpSpPr/>
          <p:nvPr/>
        </p:nvGrpSpPr>
        <p:grpSpPr>
          <a:xfrm>
            <a:off x="-15870" y="-3174"/>
            <a:ext cx="819993" cy="5229225"/>
            <a:chOff x="-11906" y="-2381"/>
            <a:chExt cx="615155" cy="3921919"/>
          </a:xfrm>
        </p:grpSpPr>
        <p:sp>
          <p:nvSpPr>
            <p:cNvPr id="10" name="Vrije v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1" name="Vrije v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4" name="Vrije v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grpSp>
      <p:sp>
        <p:nvSpPr>
          <p:cNvPr id="2" name="Tijdelijke aanduiding voor titel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nl-NL" dirty="0"/>
              <a:t>Klik om de titelstijl van het model te bewerken</a:t>
            </a:r>
          </a:p>
        </p:txBody>
      </p:sp>
      <p:sp>
        <p:nvSpPr>
          <p:cNvPr id="3" name="Tijdelijke aanduiding voor teks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nl-NL" dirty="0"/>
              <a:t>Tekststijlen van het model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4" name="Tijdelijke aanduiding voor da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B9A15B82-ED5E-4D1F-93F8-A83EE8830D9D}" type="datetime1">
              <a:rPr lang="nl-NL" smtClean="0"/>
              <a:pPr/>
              <a:t>21-1-2018</a:t>
            </a:fld>
            <a:endParaRPr lang="nl-NL" dirty="0"/>
          </a:p>
        </p:txBody>
      </p:sp>
      <p:sp>
        <p:nvSpPr>
          <p:cNvPr id="5" name="Tijdelijke aanduiding voor voettekst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nl-NL" dirty="0"/>
          </a:p>
        </p:txBody>
      </p:sp>
      <p:sp>
        <p:nvSpPr>
          <p:cNvPr id="6" name="Tijdelijke aanduiding voor dianumm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nl-NL" smtClean="0"/>
              <a:pPr/>
              <a:t>‹nr.›</a:t>
            </a:fld>
            <a:endParaRPr lang="nl-N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3T8IIj5c-5g" TargetMode="External"/><Relationship Id="rId5" Type="http://schemas.openxmlformats.org/officeDocument/2006/relationships/image" Target="../media/image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inhoud 4">
            <a:extLst>
              <a:ext uri="{FF2B5EF4-FFF2-40B4-BE49-F238E27FC236}">
                <a16:creationId xmlns:a16="http://schemas.microsoft.com/office/drawing/2014/main" id="{0C34A908-4D08-4862-8CC7-48BAB4829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p:nvPr>
        </p:nvSpPr>
        <p:spPr>
          <a:xfrm>
            <a:off x="1773933" y="1268761"/>
            <a:ext cx="8640960" cy="1080120"/>
          </a:xfrm>
        </p:spPr>
        <p:txBody>
          <a:bodyPr rtlCol="0"/>
          <a:lstStyle/>
          <a:p>
            <a:pPr rtl="0"/>
            <a:r>
              <a:rPr lang="nl-NL" dirty="0">
                <a:latin typeface="Century Gothic" panose="020B0502020202020204" pitchFamily="34" charset="0"/>
              </a:rPr>
              <a:t>Escape </a:t>
            </a:r>
            <a:r>
              <a:rPr lang="nl-NL" dirty="0" err="1">
                <a:latin typeface="Century Gothic" panose="020B0502020202020204" pitchFamily="34" charset="0"/>
              </a:rPr>
              <a:t>Reality</a:t>
            </a:r>
            <a:endParaRPr lang="nl-NL" dirty="0">
              <a:latin typeface="Century Gothic" panose="020B0502020202020204" pitchFamily="34" charset="0"/>
            </a:endParaRPr>
          </a:p>
        </p:txBody>
      </p:sp>
      <p:sp>
        <p:nvSpPr>
          <p:cNvPr id="5" name="Subtitel 4"/>
          <p:cNvSpPr>
            <a:spLocks noGrp="1"/>
          </p:cNvSpPr>
          <p:nvPr>
            <p:ph type="subTitle" idx="1"/>
          </p:nvPr>
        </p:nvSpPr>
        <p:spPr>
          <a:xfrm>
            <a:off x="1773933" y="2708920"/>
            <a:ext cx="8640960" cy="1752600"/>
          </a:xfrm>
        </p:spPr>
        <p:txBody>
          <a:bodyPr rtlCol="0"/>
          <a:lstStyle/>
          <a:p>
            <a:pPr rtl="0"/>
            <a:r>
              <a:rPr lang="nl-NL" dirty="0">
                <a:latin typeface="Century Gothic" panose="020B0502020202020204" pitchFamily="34" charset="0"/>
              </a:rPr>
              <a:t>Virtual escape room </a:t>
            </a:r>
            <a:r>
              <a:rPr lang="nl-NL" dirty="0" err="1">
                <a:latin typeface="Century Gothic" panose="020B0502020202020204" pitchFamily="34" charset="0"/>
              </a:rPr>
              <a:t>irl</a:t>
            </a:r>
            <a:endParaRPr lang="nl-NL" dirty="0">
              <a:latin typeface="Century Gothic" panose="020B0502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B24413-7A77-4416-98FD-77AE960400D4}"/>
              </a:ext>
            </a:extLst>
          </p:cNvPr>
          <p:cNvSpPr>
            <a:spLocks noGrp="1"/>
          </p:cNvSpPr>
          <p:nvPr>
            <p:ph type="title"/>
          </p:nvPr>
        </p:nvSpPr>
        <p:spPr>
          <a:xfrm>
            <a:off x="1786607" y="548680"/>
            <a:ext cx="8615609" cy="713826"/>
          </a:xfrm>
        </p:spPr>
        <p:txBody>
          <a:bodyPr/>
          <a:lstStyle/>
          <a:p>
            <a:r>
              <a:rPr lang="nl-BE" dirty="0">
                <a:latin typeface="Century Gothic" panose="020B0502020202020204" pitchFamily="34" charset="0"/>
              </a:rPr>
              <a:t>Content Marketing: Bereik</a:t>
            </a:r>
          </a:p>
        </p:txBody>
      </p:sp>
      <p:pic>
        <p:nvPicPr>
          <p:cNvPr id="4" name="Tijdelijke aanduiding voor inhoud 13">
            <a:extLst>
              <a:ext uri="{FF2B5EF4-FFF2-40B4-BE49-F238E27FC236}">
                <a16:creationId xmlns:a16="http://schemas.microsoft.com/office/drawing/2014/main" id="{CA92870E-17F2-43B4-8064-2A6AD00BC09D}"/>
              </a:ext>
            </a:extLst>
          </p:cNvPr>
          <p:cNvPicPr>
            <a:picLocks noChangeAspect="1"/>
          </p:cNvPicPr>
          <p:nvPr/>
        </p:nvPicPr>
        <p:blipFill>
          <a:blip r:embed="rId3"/>
          <a:stretch>
            <a:fillRect/>
          </a:stretch>
        </p:blipFill>
        <p:spPr>
          <a:xfrm>
            <a:off x="1079203" y="1987388"/>
            <a:ext cx="4655290" cy="2882324"/>
          </a:xfrm>
          <a:prstGeom prst="rect">
            <a:avLst/>
          </a:prstGeom>
        </p:spPr>
      </p:pic>
      <p:sp>
        <p:nvSpPr>
          <p:cNvPr id="6" name="Rechthoek 5">
            <a:extLst>
              <a:ext uri="{FF2B5EF4-FFF2-40B4-BE49-F238E27FC236}">
                <a16:creationId xmlns:a16="http://schemas.microsoft.com/office/drawing/2014/main" id="{37AC92A2-B61B-44FA-9B22-FEA597BDEF0D}"/>
              </a:ext>
            </a:extLst>
          </p:cNvPr>
          <p:cNvSpPr/>
          <p:nvPr/>
        </p:nvSpPr>
        <p:spPr>
          <a:xfrm>
            <a:off x="1176670" y="4638921"/>
            <a:ext cx="496186" cy="145730"/>
          </a:xfrm>
          <a:prstGeom prst="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 name="Rechthoek 7">
            <a:extLst>
              <a:ext uri="{FF2B5EF4-FFF2-40B4-BE49-F238E27FC236}">
                <a16:creationId xmlns:a16="http://schemas.microsoft.com/office/drawing/2014/main" id="{1558C6A6-2A97-49B4-B8C1-AE6CBDBFDEE4}"/>
              </a:ext>
            </a:extLst>
          </p:cNvPr>
          <p:cNvSpPr/>
          <p:nvPr/>
        </p:nvSpPr>
        <p:spPr>
          <a:xfrm>
            <a:off x="1701924" y="4638921"/>
            <a:ext cx="3960440" cy="1457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800"/>
          </a:p>
        </p:txBody>
      </p:sp>
      <p:pic>
        <p:nvPicPr>
          <p:cNvPr id="12" name="Afbeelding 11">
            <a:extLst>
              <a:ext uri="{FF2B5EF4-FFF2-40B4-BE49-F238E27FC236}">
                <a16:creationId xmlns:a16="http://schemas.microsoft.com/office/drawing/2014/main" id="{8195A515-686D-4713-8F82-FAEF6DBC63ED}"/>
              </a:ext>
            </a:extLst>
          </p:cNvPr>
          <p:cNvPicPr>
            <a:picLocks noChangeAspect="1"/>
          </p:cNvPicPr>
          <p:nvPr/>
        </p:nvPicPr>
        <p:blipFill rotWithShape="1">
          <a:blip r:embed="rId4">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pic>
        <p:nvPicPr>
          <p:cNvPr id="11" name="Afbeelding 10">
            <a:extLst>
              <a:ext uri="{FF2B5EF4-FFF2-40B4-BE49-F238E27FC236}">
                <a16:creationId xmlns:a16="http://schemas.microsoft.com/office/drawing/2014/main" id="{F3046F2B-A490-411B-96EC-FC208C7B9637}"/>
              </a:ext>
            </a:extLst>
          </p:cNvPr>
          <p:cNvPicPr>
            <a:picLocks noChangeAspect="1"/>
          </p:cNvPicPr>
          <p:nvPr/>
        </p:nvPicPr>
        <p:blipFill>
          <a:blip r:embed="rId5"/>
          <a:stretch>
            <a:fillRect/>
          </a:stretch>
        </p:blipFill>
        <p:spPr>
          <a:xfrm>
            <a:off x="6742484" y="1967293"/>
            <a:ext cx="4532219" cy="2931942"/>
          </a:xfrm>
          <a:prstGeom prst="rect">
            <a:avLst/>
          </a:prstGeom>
        </p:spPr>
      </p:pic>
      <p:sp>
        <p:nvSpPr>
          <p:cNvPr id="13" name="Rechthoek 12">
            <a:extLst>
              <a:ext uri="{FF2B5EF4-FFF2-40B4-BE49-F238E27FC236}">
                <a16:creationId xmlns:a16="http://schemas.microsoft.com/office/drawing/2014/main" id="{ED703E5F-3897-40E0-B59E-FEC3F9F919CB}"/>
              </a:ext>
            </a:extLst>
          </p:cNvPr>
          <p:cNvSpPr/>
          <p:nvPr/>
        </p:nvSpPr>
        <p:spPr>
          <a:xfrm>
            <a:off x="6850475" y="4647179"/>
            <a:ext cx="496186" cy="1457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 name="Rechthoek 13">
            <a:extLst>
              <a:ext uri="{FF2B5EF4-FFF2-40B4-BE49-F238E27FC236}">
                <a16:creationId xmlns:a16="http://schemas.microsoft.com/office/drawing/2014/main" id="{945C16DC-6DDF-49CB-853C-290BC8EAE61F}"/>
              </a:ext>
            </a:extLst>
          </p:cNvPr>
          <p:cNvSpPr/>
          <p:nvPr/>
        </p:nvSpPr>
        <p:spPr>
          <a:xfrm>
            <a:off x="7283280" y="4659899"/>
            <a:ext cx="3960440" cy="1457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800"/>
          </a:p>
        </p:txBody>
      </p:sp>
    </p:spTree>
    <p:extLst>
      <p:ext uri="{BB962C8B-B14F-4D97-AF65-F5344CB8AC3E}">
        <p14:creationId xmlns:p14="http://schemas.microsoft.com/office/powerpoint/2010/main" val="26912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7C0F9-86EC-4351-B157-604F79C530E6}"/>
              </a:ext>
            </a:extLst>
          </p:cNvPr>
          <p:cNvSpPr>
            <a:spLocks noGrp="1"/>
          </p:cNvSpPr>
          <p:nvPr>
            <p:ph type="title"/>
          </p:nvPr>
        </p:nvSpPr>
        <p:spPr>
          <a:xfrm>
            <a:off x="1763624" y="548680"/>
            <a:ext cx="8661575" cy="720080"/>
          </a:xfrm>
        </p:spPr>
        <p:txBody>
          <a:bodyPr/>
          <a:lstStyle/>
          <a:p>
            <a:r>
              <a:rPr lang="nl-BE" dirty="0">
                <a:latin typeface="Century Gothic" panose="020B0502020202020204" pitchFamily="34" charset="0"/>
              </a:rPr>
              <a:t>Content Marketing: Bereik</a:t>
            </a:r>
          </a:p>
        </p:txBody>
      </p:sp>
      <p:pic>
        <p:nvPicPr>
          <p:cNvPr id="13" name="Afbeelding 12">
            <a:extLst>
              <a:ext uri="{FF2B5EF4-FFF2-40B4-BE49-F238E27FC236}">
                <a16:creationId xmlns:a16="http://schemas.microsoft.com/office/drawing/2014/main" id="{032D5B0A-A64A-41AF-9045-7CDFC6D16961}"/>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pic>
        <p:nvPicPr>
          <p:cNvPr id="5" name="Afbeelding 4">
            <a:extLst>
              <a:ext uri="{FF2B5EF4-FFF2-40B4-BE49-F238E27FC236}">
                <a16:creationId xmlns:a16="http://schemas.microsoft.com/office/drawing/2014/main" id="{A3C23037-0BC4-4364-8DFB-369682BFC610}"/>
              </a:ext>
            </a:extLst>
          </p:cNvPr>
          <p:cNvPicPr>
            <a:picLocks noChangeAspect="1"/>
          </p:cNvPicPr>
          <p:nvPr/>
        </p:nvPicPr>
        <p:blipFill>
          <a:blip r:embed="rId4"/>
          <a:stretch>
            <a:fillRect/>
          </a:stretch>
        </p:blipFill>
        <p:spPr>
          <a:xfrm>
            <a:off x="2494012" y="2481758"/>
            <a:ext cx="8297613" cy="2425997"/>
          </a:xfrm>
          <a:prstGeom prst="rect">
            <a:avLst/>
          </a:prstGeom>
        </p:spPr>
      </p:pic>
    </p:spTree>
    <p:extLst>
      <p:ext uri="{BB962C8B-B14F-4D97-AF65-F5344CB8AC3E}">
        <p14:creationId xmlns:p14="http://schemas.microsoft.com/office/powerpoint/2010/main" val="356664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73932" y="548680"/>
            <a:ext cx="8640960" cy="720080"/>
          </a:xfrm>
        </p:spPr>
        <p:txBody>
          <a:bodyPr rtlCol="0"/>
          <a:lstStyle/>
          <a:p>
            <a:r>
              <a:rPr lang="nl-BE" dirty="0">
                <a:latin typeface="Century Gothic" panose="020B0502020202020204" pitchFamily="34" charset="0"/>
              </a:rPr>
              <a:t>User feedback op MVP</a:t>
            </a:r>
            <a:endParaRPr lang="nl-NL" dirty="0">
              <a:latin typeface="Century Gothic" panose="020B0502020202020204" pitchFamily="34" charset="0"/>
            </a:endParaRPr>
          </a:p>
        </p:txBody>
      </p:sp>
      <p:pic>
        <p:nvPicPr>
          <p:cNvPr id="3" name="Onlinemedia 2">
            <a:hlinkClick r:id="" action="ppaction://media"/>
            <a:extLst>
              <a:ext uri="{FF2B5EF4-FFF2-40B4-BE49-F238E27FC236}">
                <a16:creationId xmlns:a16="http://schemas.microsoft.com/office/drawing/2014/main" id="{029616D3-2CBE-4601-83C8-1EF7A773F6CC}"/>
              </a:ext>
            </a:extLst>
          </p:cNvPr>
          <p:cNvPicPr>
            <a:picLocks noGrp="1" noRot="1" noChangeAspect="1"/>
          </p:cNvPicPr>
          <p:nvPr>
            <p:ph idx="1"/>
            <a:videoFile r:link="rId1"/>
          </p:nvPr>
        </p:nvPicPr>
        <p:blipFill>
          <a:blip r:embed="rId4"/>
          <a:stretch>
            <a:fillRect/>
          </a:stretch>
        </p:blipFill>
        <p:spPr>
          <a:xfrm>
            <a:off x="2638028" y="1412776"/>
            <a:ext cx="6670871" cy="5003153"/>
          </a:xfrm>
          <a:prstGeom prst="rect">
            <a:avLst/>
          </a:prstGeom>
        </p:spPr>
      </p:pic>
      <p:pic>
        <p:nvPicPr>
          <p:cNvPr id="7" name="Afbeelding 6">
            <a:extLst>
              <a:ext uri="{FF2B5EF4-FFF2-40B4-BE49-F238E27FC236}">
                <a16:creationId xmlns:a16="http://schemas.microsoft.com/office/drawing/2014/main" id="{F15ED40F-D87E-4197-9E28-D8E1B9CAB399}"/>
              </a:ext>
            </a:extLst>
          </p:cNvPr>
          <p:cNvPicPr>
            <a:picLocks noChangeAspect="1"/>
          </p:cNvPicPr>
          <p:nvPr/>
        </p:nvPicPr>
        <p:blipFill rotWithShape="1">
          <a:blip r:embed="rId5">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E6ACB1C2-CCDC-40BC-9100-B94E79F3E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616" cy="6927850"/>
          </a:xfrm>
          <a:prstGeom prst="rect">
            <a:avLst/>
          </a:prstGeom>
        </p:spPr>
      </p:pic>
      <p:sp>
        <p:nvSpPr>
          <p:cNvPr id="3" name="Titel 2"/>
          <p:cNvSpPr>
            <a:spLocks noGrp="1"/>
          </p:cNvSpPr>
          <p:nvPr>
            <p:ph type="ctrTitle"/>
          </p:nvPr>
        </p:nvSpPr>
        <p:spPr>
          <a:xfrm>
            <a:off x="1773932" y="1844824"/>
            <a:ext cx="8640960" cy="1064147"/>
          </a:xfrm>
        </p:spPr>
        <p:txBody>
          <a:bodyPr rtlCol="0"/>
          <a:lstStyle/>
          <a:p>
            <a:pPr algn="ctr" rtl="0"/>
            <a:r>
              <a:rPr lang="nl-NL" dirty="0">
                <a:latin typeface="Century Gothic" panose="020B0502020202020204" pitchFamily="34" charset="0"/>
              </a:rPr>
              <a:t>Bedankt!</a:t>
            </a:r>
          </a:p>
        </p:txBody>
      </p:sp>
      <p:sp>
        <p:nvSpPr>
          <p:cNvPr id="2" name="Ondertitel 1">
            <a:extLst>
              <a:ext uri="{FF2B5EF4-FFF2-40B4-BE49-F238E27FC236}">
                <a16:creationId xmlns:a16="http://schemas.microsoft.com/office/drawing/2014/main" id="{E165658E-C6DB-4330-8A3D-114D286F7DB0}"/>
              </a:ext>
            </a:extLst>
          </p:cNvPr>
          <p:cNvSpPr>
            <a:spLocks noGrp="1"/>
          </p:cNvSpPr>
          <p:nvPr>
            <p:ph type="subTitle" idx="1"/>
          </p:nvPr>
        </p:nvSpPr>
        <p:spPr>
          <a:xfrm>
            <a:off x="1773932" y="3813767"/>
            <a:ext cx="8640960" cy="1752600"/>
          </a:xfrm>
        </p:spPr>
        <p:txBody>
          <a:bodyPr>
            <a:normAutofit fontScale="85000" lnSpcReduction="20000"/>
          </a:bodyPr>
          <a:lstStyle/>
          <a:p>
            <a:pPr lvl="0" algn="ctr" defTabSz="914400">
              <a:spcBef>
                <a:spcPts val="1000"/>
              </a:spcBef>
              <a:buClrTx/>
              <a:buSzTx/>
            </a:pPr>
            <a:r>
              <a:rPr lang="nl-BE" sz="2400" cap="none" spc="0" dirty="0">
                <a:solidFill>
                  <a:prstClr val="white"/>
                </a:solidFill>
                <a:latin typeface="Century Gothic" panose="020B0502020202020204" pitchFamily="34" charset="0"/>
              </a:rPr>
              <a:t>Tim François</a:t>
            </a:r>
          </a:p>
          <a:p>
            <a:pPr lvl="0" algn="ctr" defTabSz="914400">
              <a:spcBef>
                <a:spcPts val="1000"/>
              </a:spcBef>
              <a:buClrTx/>
              <a:buSzTx/>
            </a:pPr>
            <a:r>
              <a:rPr lang="nl-BE" sz="2400" cap="none" spc="0" dirty="0">
                <a:solidFill>
                  <a:prstClr val="white"/>
                </a:solidFill>
                <a:latin typeface="Century Gothic" panose="020B0502020202020204" pitchFamily="34" charset="0"/>
              </a:rPr>
              <a:t>Axelle </a:t>
            </a:r>
            <a:r>
              <a:rPr lang="nl-BE" sz="2400" cap="none" spc="0" dirty="0" err="1">
                <a:solidFill>
                  <a:prstClr val="white"/>
                </a:solidFill>
                <a:latin typeface="Century Gothic" panose="020B0502020202020204" pitchFamily="34" charset="0"/>
              </a:rPr>
              <a:t>Jamous</a:t>
            </a:r>
            <a:endParaRPr lang="nl-BE" sz="2400" cap="none" spc="0" dirty="0">
              <a:solidFill>
                <a:prstClr val="white"/>
              </a:solidFill>
              <a:latin typeface="Century Gothic" panose="020B0502020202020204" pitchFamily="34" charset="0"/>
            </a:endParaRPr>
          </a:p>
          <a:p>
            <a:pPr lvl="0" algn="ctr" defTabSz="914400">
              <a:spcBef>
                <a:spcPts val="1000"/>
              </a:spcBef>
              <a:buClrTx/>
              <a:buSzTx/>
            </a:pPr>
            <a:r>
              <a:rPr lang="nl-BE" sz="2400" cap="none" spc="0" dirty="0">
                <a:solidFill>
                  <a:prstClr val="white"/>
                </a:solidFill>
                <a:latin typeface="Century Gothic" panose="020B0502020202020204" pitchFamily="34" charset="0"/>
              </a:rPr>
              <a:t>Anja Janzen</a:t>
            </a:r>
          </a:p>
          <a:p>
            <a:pPr lvl="0" algn="ctr" defTabSz="914400">
              <a:spcBef>
                <a:spcPts val="1000"/>
              </a:spcBef>
              <a:buClrTx/>
              <a:buSzTx/>
            </a:pPr>
            <a:r>
              <a:rPr lang="nl-BE" sz="2400" cap="none" spc="0" dirty="0">
                <a:solidFill>
                  <a:prstClr val="white"/>
                </a:solidFill>
                <a:latin typeface="Century Gothic" panose="020B0502020202020204" pitchFamily="34" charset="0"/>
              </a:rPr>
              <a:t>Elwin Van </a:t>
            </a:r>
            <a:r>
              <a:rPr lang="nl-BE" sz="2400" cap="none" spc="0" dirty="0" err="1">
                <a:solidFill>
                  <a:prstClr val="white"/>
                </a:solidFill>
                <a:latin typeface="Century Gothic" panose="020B0502020202020204" pitchFamily="34" charset="0"/>
              </a:rPr>
              <a:t>Dosselaer</a:t>
            </a:r>
            <a:endParaRPr lang="nl-BE" sz="2400" cap="none" spc="0" dirty="0">
              <a:solidFill>
                <a:prstClr val="white"/>
              </a:solidFill>
              <a:latin typeface="Century Gothic" panose="020B0502020202020204" pitchFamily="34" charset="0"/>
            </a:endParaRPr>
          </a:p>
          <a:p>
            <a:pPr lvl="0" algn="ctr" defTabSz="914400">
              <a:spcBef>
                <a:spcPts val="1000"/>
              </a:spcBef>
              <a:buClrTx/>
              <a:buSzTx/>
            </a:pPr>
            <a:r>
              <a:rPr lang="nl-BE" sz="2400" cap="none" spc="0" dirty="0">
                <a:solidFill>
                  <a:prstClr val="white"/>
                </a:solidFill>
                <a:latin typeface="Century Gothic" panose="020B0502020202020204" pitchFamily="34" charset="0"/>
              </a:rPr>
              <a:t>Lena Verbrugge</a:t>
            </a:r>
          </a:p>
          <a:p>
            <a:endParaRPr lang="nl-BE" dirty="0">
              <a:latin typeface="Century Gothic" panose="020B0502020202020204" pitchFamily="34" charset="0"/>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idx="4294967295"/>
          </p:nvPr>
        </p:nvSpPr>
        <p:spPr>
          <a:xfrm>
            <a:off x="1769436" y="548680"/>
            <a:ext cx="8653130" cy="720080"/>
          </a:xfrm>
        </p:spPr>
        <p:txBody>
          <a:bodyPr rtlCol="0"/>
          <a:lstStyle/>
          <a:p>
            <a:pPr rtl="0"/>
            <a:r>
              <a:rPr lang="nl-NL" dirty="0">
                <a:latin typeface="Century Gothic" panose="020B0502020202020204" pitchFamily="34" charset="0"/>
              </a:rPr>
              <a:t>Probleem - Oplossing</a:t>
            </a:r>
          </a:p>
        </p:txBody>
      </p:sp>
      <p:graphicFrame>
        <p:nvGraphicFramePr>
          <p:cNvPr id="4" name="Tijdelijke aanduiding voor inhoud 7">
            <a:extLst>
              <a:ext uri="{FF2B5EF4-FFF2-40B4-BE49-F238E27FC236}">
                <a16:creationId xmlns:a16="http://schemas.microsoft.com/office/drawing/2014/main" id="{133E0CBE-5CFC-4E35-96A6-A69C9FF338E4}"/>
              </a:ext>
            </a:extLst>
          </p:cNvPr>
          <p:cNvGraphicFramePr>
            <a:graphicFrameLocks/>
          </p:cNvGraphicFramePr>
          <p:nvPr>
            <p:extLst>
              <p:ext uri="{D42A27DB-BD31-4B8C-83A1-F6EECF244321}">
                <p14:modId xmlns:p14="http://schemas.microsoft.com/office/powerpoint/2010/main" val="2566258125"/>
              </p:ext>
            </p:extLst>
          </p:nvPr>
        </p:nvGraphicFramePr>
        <p:xfrm>
          <a:off x="1769435" y="1988840"/>
          <a:ext cx="8653130" cy="3600890"/>
        </p:xfrm>
        <a:graphic>
          <a:graphicData uri="http://schemas.openxmlformats.org/drawingml/2006/table">
            <a:tbl>
              <a:tblPr firstRow="1" bandRow="1">
                <a:tableStyleId>{5202B0CA-FC54-4496-8BCA-5EF66A818D29}</a:tableStyleId>
              </a:tblPr>
              <a:tblGrid>
                <a:gridCol w="2883196">
                  <a:extLst>
                    <a:ext uri="{9D8B030D-6E8A-4147-A177-3AD203B41FA5}">
                      <a16:colId xmlns:a16="http://schemas.microsoft.com/office/drawing/2014/main" val="1872887963"/>
                    </a:ext>
                  </a:extLst>
                </a:gridCol>
                <a:gridCol w="2884967">
                  <a:extLst>
                    <a:ext uri="{9D8B030D-6E8A-4147-A177-3AD203B41FA5}">
                      <a16:colId xmlns:a16="http://schemas.microsoft.com/office/drawing/2014/main" val="1907819212"/>
                    </a:ext>
                  </a:extLst>
                </a:gridCol>
                <a:gridCol w="2884967">
                  <a:extLst>
                    <a:ext uri="{9D8B030D-6E8A-4147-A177-3AD203B41FA5}">
                      <a16:colId xmlns:a16="http://schemas.microsoft.com/office/drawing/2014/main" val="1659597834"/>
                    </a:ext>
                  </a:extLst>
                </a:gridCol>
              </a:tblGrid>
              <a:tr h="720178">
                <a:tc>
                  <a:txBody>
                    <a:bodyPr/>
                    <a:lstStyle/>
                    <a:p>
                      <a:endParaRPr lang="nl-BE" dirty="0">
                        <a:latin typeface="Century Gothic" panose="020B0502020202020204" pitchFamily="34" charset="0"/>
                      </a:endParaRPr>
                    </a:p>
                  </a:txBody>
                  <a:tcPr/>
                </a:tc>
                <a:tc>
                  <a:txBody>
                    <a:bodyPr/>
                    <a:lstStyle/>
                    <a:p>
                      <a:r>
                        <a:rPr lang="nl-BE" dirty="0">
                          <a:latin typeface="Century Gothic" panose="020B0502020202020204" pitchFamily="34" charset="0"/>
                        </a:rPr>
                        <a:t>Escape room</a:t>
                      </a:r>
                    </a:p>
                  </a:txBody>
                  <a:tcPr/>
                </a:tc>
                <a:tc>
                  <a:txBody>
                    <a:bodyPr/>
                    <a:lstStyle/>
                    <a:p>
                      <a:r>
                        <a:rPr lang="nl-BE" dirty="0">
                          <a:latin typeface="Century Gothic" panose="020B0502020202020204" pitchFamily="34" charset="0"/>
                        </a:rPr>
                        <a:t>Escape </a:t>
                      </a:r>
                      <a:r>
                        <a:rPr lang="nl-BE" dirty="0" err="1">
                          <a:latin typeface="Century Gothic" panose="020B0502020202020204" pitchFamily="34" charset="0"/>
                        </a:rPr>
                        <a:t>Reality</a:t>
                      </a:r>
                      <a:endParaRPr lang="nl-BE" dirty="0">
                        <a:latin typeface="Century Gothic" panose="020B0502020202020204" pitchFamily="34" charset="0"/>
                      </a:endParaRPr>
                    </a:p>
                  </a:txBody>
                  <a:tcPr/>
                </a:tc>
                <a:extLst>
                  <a:ext uri="{0D108BD9-81ED-4DB2-BD59-A6C34878D82A}">
                    <a16:rowId xmlns:a16="http://schemas.microsoft.com/office/drawing/2014/main" val="1811556872"/>
                  </a:ext>
                </a:extLst>
              </a:tr>
              <a:tr h="720178">
                <a:tc>
                  <a:txBody>
                    <a:bodyPr/>
                    <a:lstStyle/>
                    <a:p>
                      <a:r>
                        <a:rPr lang="nl-BE" sz="2000" dirty="0">
                          <a:latin typeface="Century Gothic" panose="020B0502020202020204" pitchFamily="34" charset="0"/>
                        </a:rPr>
                        <a:t>Plaats</a:t>
                      </a:r>
                    </a:p>
                  </a:txBody>
                  <a:tcPr/>
                </a:tc>
                <a:tc>
                  <a:txBody>
                    <a:bodyPr/>
                    <a:lstStyle/>
                    <a:p>
                      <a:r>
                        <a:rPr lang="nl-BE" sz="2000" dirty="0">
                          <a:latin typeface="Century Gothic" panose="020B0502020202020204" pitchFamily="34" charset="0"/>
                        </a:rPr>
                        <a:t>Veel plaats</a:t>
                      </a:r>
                    </a:p>
                  </a:txBody>
                  <a:tcPr/>
                </a:tc>
                <a:tc>
                  <a:txBody>
                    <a:bodyPr/>
                    <a:lstStyle/>
                    <a:p>
                      <a:r>
                        <a:rPr lang="nl-BE" sz="2000" dirty="0">
                          <a:latin typeface="Century Gothic" panose="020B0502020202020204" pitchFamily="34" charset="0"/>
                        </a:rPr>
                        <a:t>Minimum 1 x 1 m</a:t>
                      </a:r>
                    </a:p>
                    <a:p>
                      <a:r>
                        <a:rPr lang="nl-BE" sz="2000" dirty="0">
                          <a:latin typeface="Century Gothic" panose="020B0502020202020204" pitchFamily="34" charset="0"/>
                        </a:rPr>
                        <a:t>Maximum 5 x 5 m</a:t>
                      </a:r>
                    </a:p>
                  </a:txBody>
                  <a:tcPr/>
                </a:tc>
                <a:extLst>
                  <a:ext uri="{0D108BD9-81ED-4DB2-BD59-A6C34878D82A}">
                    <a16:rowId xmlns:a16="http://schemas.microsoft.com/office/drawing/2014/main" val="2224252230"/>
                  </a:ext>
                </a:extLst>
              </a:tr>
              <a:tr h="720178">
                <a:tc>
                  <a:txBody>
                    <a:bodyPr/>
                    <a:lstStyle/>
                    <a:p>
                      <a:r>
                        <a:rPr lang="nl-BE" sz="2000" dirty="0">
                          <a:latin typeface="Century Gothic" panose="020B0502020202020204" pitchFamily="34" charset="0"/>
                        </a:rPr>
                        <a:t>Reset tijd</a:t>
                      </a:r>
                    </a:p>
                  </a:txBody>
                  <a:tcPr/>
                </a:tc>
                <a:tc>
                  <a:txBody>
                    <a:bodyPr/>
                    <a:lstStyle/>
                    <a:p>
                      <a:r>
                        <a:rPr lang="nl-BE" sz="2000" dirty="0">
                          <a:latin typeface="Century Gothic" panose="020B0502020202020204" pitchFamily="34" charset="0"/>
                        </a:rPr>
                        <a:t>45 minuten</a:t>
                      </a:r>
                    </a:p>
                  </a:txBody>
                  <a:tcPr/>
                </a:tc>
                <a:tc>
                  <a:txBody>
                    <a:bodyPr/>
                    <a:lstStyle/>
                    <a:p>
                      <a:r>
                        <a:rPr lang="nl-BE" sz="2000" dirty="0">
                          <a:latin typeface="Century Gothic" panose="020B0502020202020204" pitchFamily="34" charset="0"/>
                        </a:rPr>
                        <a:t>5 minuten</a:t>
                      </a:r>
                    </a:p>
                  </a:txBody>
                  <a:tcPr/>
                </a:tc>
                <a:extLst>
                  <a:ext uri="{0D108BD9-81ED-4DB2-BD59-A6C34878D82A}">
                    <a16:rowId xmlns:a16="http://schemas.microsoft.com/office/drawing/2014/main" val="232971407"/>
                  </a:ext>
                </a:extLst>
              </a:tr>
              <a:tr h="720178">
                <a:tc>
                  <a:txBody>
                    <a:bodyPr/>
                    <a:lstStyle/>
                    <a:p>
                      <a:r>
                        <a:rPr lang="nl-BE" sz="2000" dirty="0">
                          <a:latin typeface="Century Gothic" panose="020B0502020202020204" pitchFamily="34" charset="0"/>
                        </a:rPr>
                        <a:t>Variatie</a:t>
                      </a:r>
                    </a:p>
                  </a:txBody>
                  <a:tcPr/>
                </a:tc>
                <a:tc>
                  <a:txBody>
                    <a:bodyPr/>
                    <a:lstStyle/>
                    <a:p>
                      <a:r>
                        <a:rPr lang="nl-BE" sz="2000" dirty="0">
                          <a:latin typeface="Century Gothic" panose="020B0502020202020204" pitchFamily="34" charset="0"/>
                        </a:rPr>
                        <a:t>1 kamer</a:t>
                      </a:r>
                    </a:p>
                  </a:txBody>
                  <a:tcPr/>
                </a:tc>
                <a:tc>
                  <a:txBody>
                    <a:bodyPr/>
                    <a:lstStyle/>
                    <a:p>
                      <a:r>
                        <a:rPr lang="nl-BE" sz="2000" dirty="0">
                          <a:latin typeface="Century Gothic" panose="020B0502020202020204" pitchFamily="34" charset="0"/>
                        </a:rPr>
                        <a:t>∞ kamers</a:t>
                      </a:r>
                    </a:p>
                  </a:txBody>
                  <a:tcPr/>
                </a:tc>
                <a:extLst>
                  <a:ext uri="{0D108BD9-81ED-4DB2-BD59-A6C34878D82A}">
                    <a16:rowId xmlns:a16="http://schemas.microsoft.com/office/drawing/2014/main" val="2218211427"/>
                  </a:ext>
                </a:extLst>
              </a:tr>
              <a:tr h="720178">
                <a:tc>
                  <a:txBody>
                    <a:bodyPr/>
                    <a:lstStyle/>
                    <a:p>
                      <a:r>
                        <a:rPr lang="nl-BE" sz="2000" dirty="0">
                          <a:latin typeface="Century Gothic" panose="020B0502020202020204" pitchFamily="34" charset="0"/>
                        </a:rPr>
                        <a:t>Toegankelijkheid</a:t>
                      </a:r>
                    </a:p>
                  </a:txBody>
                  <a:tcPr/>
                </a:tc>
                <a:tc>
                  <a:txBody>
                    <a:bodyPr/>
                    <a:lstStyle/>
                    <a:p>
                      <a:r>
                        <a:rPr lang="nl-BE" sz="2000" dirty="0">
                          <a:latin typeface="Century Gothic" panose="020B0502020202020204" pitchFamily="34" charset="0"/>
                        </a:rPr>
                        <a:t>Rolstoel-toegankelijk?</a:t>
                      </a:r>
                    </a:p>
                  </a:txBody>
                  <a:tcPr/>
                </a:tc>
                <a:tc>
                  <a:txBody>
                    <a:bodyPr/>
                    <a:lstStyle/>
                    <a:p>
                      <a:r>
                        <a:rPr lang="nl-BE" sz="2000" dirty="0">
                          <a:latin typeface="Century Gothic" panose="020B0502020202020204" pitchFamily="34" charset="0"/>
                        </a:rPr>
                        <a:t>Voor iedereen</a:t>
                      </a:r>
                    </a:p>
                  </a:txBody>
                  <a:tcPr/>
                </a:tc>
                <a:extLst>
                  <a:ext uri="{0D108BD9-81ED-4DB2-BD59-A6C34878D82A}">
                    <a16:rowId xmlns:a16="http://schemas.microsoft.com/office/drawing/2014/main" val="118103242"/>
                  </a:ext>
                </a:extLst>
              </a:tr>
            </a:tbl>
          </a:graphicData>
        </a:graphic>
      </p:graphicFrame>
      <p:pic>
        <p:nvPicPr>
          <p:cNvPr id="5" name="Afbeelding 4">
            <a:extLst>
              <a:ext uri="{FF2B5EF4-FFF2-40B4-BE49-F238E27FC236}">
                <a16:creationId xmlns:a16="http://schemas.microsoft.com/office/drawing/2014/main" id="{E17E610B-8F29-445E-8646-3C87196B31E3}"/>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1768341" y="548681"/>
            <a:ext cx="8640961" cy="720080"/>
          </a:xfrm>
        </p:spPr>
        <p:txBody>
          <a:bodyPr rtlCol="0"/>
          <a:lstStyle/>
          <a:p>
            <a:pPr rtl="0"/>
            <a:r>
              <a:rPr lang="nl-NL" dirty="0">
                <a:latin typeface="Century Gothic" panose="020B0502020202020204" pitchFamily="34" charset="0"/>
              </a:rPr>
              <a:t>Concept</a:t>
            </a:r>
          </a:p>
        </p:txBody>
      </p:sp>
      <p:sp>
        <p:nvSpPr>
          <p:cNvPr id="3" name="Tijdelijke aanduiding voor inhoud 2">
            <a:extLst>
              <a:ext uri="{FF2B5EF4-FFF2-40B4-BE49-F238E27FC236}">
                <a16:creationId xmlns:a16="http://schemas.microsoft.com/office/drawing/2014/main" id="{FA0EEF45-E80B-4946-80D8-9561657F58A7}"/>
              </a:ext>
            </a:extLst>
          </p:cNvPr>
          <p:cNvSpPr>
            <a:spLocks noGrp="1"/>
          </p:cNvSpPr>
          <p:nvPr>
            <p:ph idx="1"/>
          </p:nvPr>
        </p:nvSpPr>
        <p:spPr>
          <a:xfrm>
            <a:off x="1768342" y="1988839"/>
            <a:ext cx="8640960" cy="4320480"/>
          </a:xfrm>
        </p:spPr>
        <p:txBody>
          <a:bodyPr/>
          <a:lstStyle/>
          <a:p>
            <a:r>
              <a:rPr lang="nl-BE" dirty="0">
                <a:latin typeface="Century Gothic" panose="020B0502020202020204" pitchFamily="34" charset="0"/>
              </a:rPr>
              <a:t>Pakket:</a:t>
            </a:r>
          </a:p>
          <a:p>
            <a:pPr lvl="1"/>
            <a:r>
              <a:rPr lang="nl-BE" dirty="0">
                <a:latin typeface="Century Gothic" panose="020B0502020202020204" pitchFamily="34" charset="0"/>
              </a:rPr>
              <a:t>HTC </a:t>
            </a:r>
            <a:r>
              <a:rPr lang="nl-BE" dirty="0" err="1">
                <a:latin typeface="Century Gothic" panose="020B0502020202020204" pitchFamily="34" charset="0"/>
              </a:rPr>
              <a:t>Vive</a:t>
            </a:r>
            <a:r>
              <a:rPr lang="nl-BE" dirty="0">
                <a:latin typeface="Century Gothic" panose="020B0502020202020204" pitchFamily="34" charset="0"/>
              </a:rPr>
              <a:t> headset</a:t>
            </a:r>
          </a:p>
          <a:p>
            <a:pPr lvl="1"/>
            <a:r>
              <a:rPr lang="nl-BE" dirty="0">
                <a:latin typeface="Century Gothic" panose="020B0502020202020204" pitchFamily="34" charset="0"/>
              </a:rPr>
              <a:t>Rugzak computer</a:t>
            </a:r>
          </a:p>
          <a:p>
            <a:pPr lvl="1"/>
            <a:r>
              <a:rPr lang="nl-BE" dirty="0">
                <a:latin typeface="Century Gothic" panose="020B0502020202020204" pitchFamily="34" charset="0"/>
              </a:rPr>
              <a:t>Software</a:t>
            </a:r>
          </a:p>
          <a:p>
            <a:pPr lvl="1"/>
            <a:r>
              <a:rPr lang="nl-BE" dirty="0">
                <a:latin typeface="Century Gothic" panose="020B0502020202020204" pitchFamily="34" charset="0"/>
              </a:rPr>
              <a:t>Handleiding</a:t>
            </a:r>
          </a:p>
          <a:p>
            <a:r>
              <a:rPr lang="nl-BE" dirty="0">
                <a:latin typeface="Century Gothic" panose="020B0502020202020204" pitchFamily="34" charset="0"/>
              </a:rPr>
              <a:t>Support</a:t>
            </a:r>
          </a:p>
          <a:p>
            <a:pPr lvl="1"/>
            <a:r>
              <a:rPr lang="nl-BE" dirty="0">
                <a:latin typeface="Century Gothic" panose="020B0502020202020204" pitchFamily="34" charset="0"/>
              </a:rPr>
              <a:t>Vervanging bij defect</a:t>
            </a:r>
          </a:p>
          <a:p>
            <a:pPr lvl="1"/>
            <a:r>
              <a:rPr lang="nl-BE" dirty="0">
                <a:latin typeface="Century Gothic" panose="020B0502020202020204" pitchFamily="34" charset="0"/>
              </a:rPr>
              <a:t>Support software</a:t>
            </a:r>
          </a:p>
          <a:p>
            <a:endParaRPr lang="nl-BE" dirty="0"/>
          </a:p>
        </p:txBody>
      </p:sp>
      <p:pic>
        <p:nvPicPr>
          <p:cNvPr id="9" name="Afbeelding 8">
            <a:extLst>
              <a:ext uri="{FF2B5EF4-FFF2-40B4-BE49-F238E27FC236}">
                <a16:creationId xmlns:a16="http://schemas.microsoft.com/office/drawing/2014/main" id="{C864233B-B046-4D59-BF4E-7D504E96E93E}"/>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717C23E2-26AC-464F-847D-85A53DB7E021}"/>
              </a:ext>
            </a:extLst>
          </p:cNvPr>
          <p:cNvPicPr>
            <a:picLocks noChangeAspect="1"/>
          </p:cNvPicPr>
          <p:nvPr/>
        </p:nvPicPr>
        <p:blipFill>
          <a:blip r:embed="rId3"/>
          <a:stretch>
            <a:fillRect/>
          </a:stretch>
        </p:blipFill>
        <p:spPr>
          <a:xfrm>
            <a:off x="0" y="0"/>
            <a:ext cx="12188825" cy="6858000"/>
          </a:xfrm>
          <a:prstGeom prst="rect">
            <a:avLst/>
          </a:prstGeom>
        </p:spPr>
      </p:pic>
      <p:pic>
        <p:nvPicPr>
          <p:cNvPr id="6" name="Afbeelding 5">
            <a:extLst>
              <a:ext uri="{FF2B5EF4-FFF2-40B4-BE49-F238E27FC236}">
                <a16:creationId xmlns:a16="http://schemas.microsoft.com/office/drawing/2014/main" id="{90614AF6-D5B5-4CD6-A0EE-E66CF642D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9550" y="1"/>
            <a:ext cx="552450" cy="563282"/>
          </a:xfrm>
          <a:prstGeom prst="rect">
            <a:avLst/>
          </a:prstGeom>
        </p:spPr>
      </p:pic>
      <p:sp>
        <p:nvSpPr>
          <p:cNvPr id="10" name="Tekstvak 9">
            <a:extLst>
              <a:ext uri="{FF2B5EF4-FFF2-40B4-BE49-F238E27FC236}">
                <a16:creationId xmlns:a16="http://schemas.microsoft.com/office/drawing/2014/main" id="{1653EDA6-B6D4-459E-97B3-EF94190C8014}"/>
              </a:ext>
            </a:extLst>
          </p:cNvPr>
          <p:cNvSpPr txBox="1"/>
          <p:nvPr/>
        </p:nvSpPr>
        <p:spPr>
          <a:xfrm>
            <a:off x="8110636" y="188640"/>
            <a:ext cx="1440160" cy="523220"/>
          </a:xfrm>
          <a:prstGeom prst="rect">
            <a:avLst/>
          </a:prstGeom>
          <a:noFill/>
        </p:spPr>
        <p:txBody>
          <a:bodyPr wrap="square" rtlCol="0">
            <a:spAutoFit/>
          </a:bodyPr>
          <a:lstStyle/>
          <a:p>
            <a:endParaRPr lang="nl-BE" sz="2800" dirty="0"/>
          </a:p>
        </p:txBody>
      </p:sp>
      <p:sp>
        <p:nvSpPr>
          <p:cNvPr id="11" name="Tekstvak 10">
            <a:extLst>
              <a:ext uri="{FF2B5EF4-FFF2-40B4-BE49-F238E27FC236}">
                <a16:creationId xmlns:a16="http://schemas.microsoft.com/office/drawing/2014/main" id="{5B73892F-5989-4C5B-8FE0-A71E44868F31}"/>
              </a:ext>
            </a:extLst>
          </p:cNvPr>
          <p:cNvSpPr txBox="1"/>
          <p:nvPr/>
        </p:nvSpPr>
        <p:spPr>
          <a:xfrm>
            <a:off x="387316" y="1225330"/>
            <a:ext cx="2294498" cy="338554"/>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Uitbaters escape room</a:t>
            </a:r>
          </a:p>
        </p:txBody>
      </p:sp>
      <p:sp>
        <p:nvSpPr>
          <p:cNvPr id="13" name="Tekstvak 12">
            <a:extLst>
              <a:ext uri="{FF2B5EF4-FFF2-40B4-BE49-F238E27FC236}">
                <a16:creationId xmlns:a16="http://schemas.microsoft.com/office/drawing/2014/main" id="{83EB7BDD-1783-4115-9BEF-FE5F29ED7775}"/>
              </a:ext>
            </a:extLst>
          </p:cNvPr>
          <p:cNvSpPr txBox="1"/>
          <p:nvPr/>
        </p:nvSpPr>
        <p:spPr>
          <a:xfrm>
            <a:off x="2875584" y="1203735"/>
            <a:ext cx="1878802" cy="1077218"/>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Productie</a:t>
            </a:r>
          </a:p>
          <a:p>
            <a:pPr marL="180000" indent="-180000">
              <a:buFont typeface="Wingdings" panose="05000000000000000000" pitchFamily="2" charset="2"/>
              <a:buChar char="§"/>
            </a:pPr>
            <a:r>
              <a:rPr lang="nl-BE" sz="1600" dirty="0">
                <a:solidFill>
                  <a:schemeClr val="bg1"/>
                </a:solidFill>
              </a:rPr>
              <a:t>Marketing</a:t>
            </a:r>
          </a:p>
          <a:p>
            <a:pPr marL="180000" indent="-180000">
              <a:buFont typeface="Wingdings" panose="05000000000000000000" pitchFamily="2" charset="2"/>
              <a:buChar char="§"/>
            </a:pPr>
            <a:r>
              <a:rPr lang="nl-BE" sz="1600" dirty="0">
                <a:solidFill>
                  <a:schemeClr val="bg1"/>
                </a:solidFill>
              </a:rPr>
              <a:t>Support</a:t>
            </a:r>
          </a:p>
          <a:p>
            <a:pPr marL="180000" indent="-180000">
              <a:buFont typeface="Wingdings" panose="05000000000000000000" pitchFamily="2" charset="2"/>
              <a:buChar char="§"/>
            </a:pPr>
            <a:r>
              <a:rPr lang="nl-BE" sz="1600" dirty="0">
                <a:solidFill>
                  <a:schemeClr val="bg1"/>
                </a:solidFill>
              </a:rPr>
              <a:t>Administratie</a:t>
            </a:r>
          </a:p>
        </p:txBody>
      </p:sp>
      <p:sp>
        <p:nvSpPr>
          <p:cNvPr id="14" name="Tekstvak 13">
            <a:extLst>
              <a:ext uri="{FF2B5EF4-FFF2-40B4-BE49-F238E27FC236}">
                <a16:creationId xmlns:a16="http://schemas.microsoft.com/office/drawing/2014/main" id="{C8967E4A-5783-4904-AC10-FB7DB797CEFA}"/>
              </a:ext>
            </a:extLst>
          </p:cNvPr>
          <p:cNvSpPr txBox="1"/>
          <p:nvPr/>
        </p:nvSpPr>
        <p:spPr>
          <a:xfrm>
            <a:off x="4976359" y="1203735"/>
            <a:ext cx="2232808" cy="1569660"/>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Minder ruimte nodig</a:t>
            </a:r>
          </a:p>
          <a:p>
            <a:pPr marL="180000" indent="-180000">
              <a:buFont typeface="Wingdings" panose="05000000000000000000" pitchFamily="2" charset="2"/>
              <a:buChar char="§"/>
            </a:pPr>
            <a:r>
              <a:rPr lang="nl-BE" sz="1600" dirty="0">
                <a:solidFill>
                  <a:schemeClr val="bg1"/>
                </a:solidFill>
              </a:rPr>
              <a:t>Meer variatie</a:t>
            </a:r>
          </a:p>
          <a:p>
            <a:pPr marL="180000" indent="-180000">
              <a:buFont typeface="Wingdings" panose="05000000000000000000" pitchFamily="2" charset="2"/>
              <a:buChar char="§"/>
            </a:pPr>
            <a:r>
              <a:rPr lang="nl-BE" sz="1600" dirty="0">
                <a:solidFill>
                  <a:schemeClr val="bg1"/>
                </a:solidFill>
              </a:rPr>
              <a:t>Maximale beleving (immersive)</a:t>
            </a:r>
          </a:p>
          <a:p>
            <a:pPr marL="180000" indent="-180000">
              <a:buFont typeface="Wingdings" panose="05000000000000000000" pitchFamily="2" charset="2"/>
              <a:buChar char="§"/>
            </a:pPr>
            <a:r>
              <a:rPr lang="nl-BE" sz="1600" dirty="0">
                <a:solidFill>
                  <a:schemeClr val="bg1"/>
                </a:solidFill>
              </a:rPr>
              <a:t>Educatieve meerwaarde (scholen)</a:t>
            </a:r>
          </a:p>
        </p:txBody>
      </p:sp>
      <p:sp>
        <p:nvSpPr>
          <p:cNvPr id="15" name="Tekstvak 14">
            <a:extLst>
              <a:ext uri="{FF2B5EF4-FFF2-40B4-BE49-F238E27FC236}">
                <a16:creationId xmlns:a16="http://schemas.microsoft.com/office/drawing/2014/main" id="{498DA4E9-D212-4E4A-98C6-7651509F511E}"/>
              </a:ext>
            </a:extLst>
          </p:cNvPr>
          <p:cNvSpPr txBox="1"/>
          <p:nvPr/>
        </p:nvSpPr>
        <p:spPr>
          <a:xfrm>
            <a:off x="2875584" y="2980118"/>
            <a:ext cx="1728192" cy="584775"/>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Fysiek</a:t>
            </a:r>
          </a:p>
          <a:p>
            <a:pPr marL="180000" indent="-180000">
              <a:buFont typeface="Wingdings" panose="05000000000000000000" pitchFamily="2" charset="2"/>
              <a:buChar char="§"/>
            </a:pPr>
            <a:r>
              <a:rPr lang="nl-BE" sz="1600" dirty="0">
                <a:solidFill>
                  <a:schemeClr val="bg1"/>
                </a:solidFill>
              </a:rPr>
              <a:t>Intellectueel</a:t>
            </a:r>
          </a:p>
        </p:txBody>
      </p:sp>
      <p:sp>
        <p:nvSpPr>
          <p:cNvPr id="16" name="Tekstvak 15">
            <a:extLst>
              <a:ext uri="{FF2B5EF4-FFF2-40B4-BE49-F238E27FC236}">
                <a16:creationId xmlns:a16="http://schemas.microsoft.com/office/drawing/2014/main" id="{4D36A334-3E7E-4168-882E-F4564A6FF4D5}"/>
              </a:ext>
            </a:extLst>
          </p:cNvPr>
          <p:cNvSpPr txBox="1"/>
          <p:nvPr/>
        </p:nvSpPr>
        <p:spPr>
          <a:xfrm>
            <a:off x="7431140" y="1184277"/>
            <a:ext cx="1686152" cy="584775"/>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Community</a:t>
            </a:r>
          </a:p>
          <a:p>
            <a:pPr marL="180000" indent="-180000">
              <a:buFont typeface="Wingdings" panose="05000000000000000000" pitchFamily="2" charset="2"/>
              <a:buChar char="§"/>
            </a:pPr>
            <a:r>
              <a:rPr lang="nl-BE" sz="1600" dirty="0">
                <a:solidFill>
                  <a:schemeClr val="bg1"/>
                </a:solidFill>
              </a:rPr>
              <a:t>Co-creatie</a:t>
            </a:r>
          </a:p>
        </p:txBody>
      </p:sp>
      <p:sp>
        <p:nvSpPr>
          <p:cNvPr id="17" name="Tekstvak 16">
            <a:extLst>
              <a:ext uri="{FF2B5EF4-FFF2-40B4-BE49-F238E27FC236}">
                <a16:creationId xmlns:a16="http://schemas.microsoft.com/office/drawing/2014/main" id="{540D69FB-97F8-41BA-BC1A-70FA13D940A3}"/>
              </a:ext>
            </a:extLst>
          </p:cNvPr>
          <p:cNvSpPr txBox="1"/>
          <p:nvPr/>
        </p:nvSpPr>
        <p:spPr>
          <a:xfrm>
            <a:off x="7218431" y="2980118"/>
            <a:ext cx="2294498" cy="830997"/>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Internet: site, platform</a:t>
            </a:r>
          </a:p>
          <a:p>
            <a:pPr marL="180000" indent="-180000">
              <a:buFont typeface="Wingdings" panose="05000000000000000000" pitchFamily="2" charset="2"/>
              <a:buChar char="§"/>
            </a:pPr>
            <a:r>
              <a:rPr lang="nl-BE" sz="1600" dirty="0">
                <a:solidFill>
                  <a:schemeClr val="bg1"/>
                </a:solidFill>
              </a:rPr>
              <a:t>Reclame: advertenties</a:t>
            </a:r>
          </a:p>
          <a:p>
            <a:pPr marL="180000" indent="-180000">
              <a:buFont typeface="Wingdings" panose="05000000000000000000" pitchFamily="2" charset="2"/>
              <a:buChar char="§"/>
            </a:pPr>
            <a:r>
              <a:rPr lang="nl-BE" sz="1600" dirty="0">
                <a:solidFill>
                  <a:schemeClr val="bg1"/>
                </a:solidFill>
              </a:rPr>
              <a:t>Uitbaters escape room</a:t>
            </a:r>
          </a:p>
        </p:txBody>
      </p:sp>
      <p:sp>
        <p:nvSpPr>
          <p:cNvPr id="18" name="Tekstvak 17">
            <a:extLst>
              <a:ext uri="{FF2B5EF4-FFF2-40B4-BE49-F238E27FC236}">
                <a16:creationId xmlns:a16="http://schemas.microsoft.com/office/drawing/2014/main" id="{9B81D063-BA61-4715-B2DB-78486CC85521}"/>
              </a:ext>
            </a:extLst>
          </p:cNvPr>
          <p:cNvSpPr txBox="1"/>
          <p:nvPr/>
        </p:nvSpPr>
        <p:spPr>
          <a:xfrm>
            <a:off x="9489700" y="1225809"/>
            <a:ext cx="2277988" cy="830997"/>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Uitbaters escape room</a:t>
            </a:r>
          </a:p>
          <a:p>
            <a:pPr marL="180000" indent="-180000">
              <a:buFont typeface="Wingdings" panose="05000000000000000000" pitchFamily="2" charset="2"/>
              <a:buChar char="§"/>
            </a:pPr>
            <a:r>
              <a:rPr lang="nl-BE" sz="1600" dirty="0">
                <a:solidFill>
                  <a:schemeClr val="bg1"/>
                </a:solidFill>
              </a:rPr>
              <a:t>Jongvolwassenen </a:t>
            </a:r>
            <a:br>
              <a:rPr lang="nl-BE" sz="1600" dirty="0">
                <a:solidFill>
                  <a:schemeClr val="bg1"/>
                </a:solidFill>
              </a:rPr>
            </a:br>
            <a:r>
              <a:rPr lang="nl-BE" sz="1600" dirty="0">
                <a:solidFill>
                  <a:schemeClr val="bg1"/>
                </a:solidFill>
              </a:rPr>
              <a:t>(18 – 40 jaar)</a:t>
            </a:r>
          </a:p>
        </p:txBody>
      </p:sp>
      <p:sp>
        <p:nvSpPr>
          <p:cNvPr id="19" name="Tekstvak 18">
            <a:extLst>
              <a:ext uri="{FF2B5EF4-FFF2-40B4-BE49-F238E27FC236}">
                <a16:creationId xmlns:a16="http://schemas.microsoft.com/office/drawing/2014/main" id="{97BE7687-60DE-4E46-ACB6-B59668163075}"/>
              </a:ext>
            </a:extLst>
          </p:cNvPr>
          <p:cNvSpPr txBox="1"/>
          <p:nvPr/>
        </p:nvSpPr>
        <p:spPr>
          <a:xfrm>
            <a:off x="581503" y="4961881"/>
            <a:ext cx="5184576" cy="584775"/>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Vaste kosten: werknemers, kantoor, productie sensoren</a:t>
            </a:r>
          </a:p>
          <a:p>
            <a:pPr marL="180000" indent="-180000">
              <a:buFont typeface="Wingdings" panose="05000000000000000000" pitchFamily="2" charset="2"/>
              <a:buChar char="§"/>
            </a:pPr>
            <a:r>
              <a:rPr lang="nl-BE" sz="1600" dirty="0">
                <a:solidFill>
                  <a:schemeClr val="bg1"/>
                </a:solidFill>
              </a:rPr>
              <a:t>Waardegestuurd: focus op waardecreatie</a:t>
            </a:r>
          </a:p>
        </p:txBody>
      </p:sp>
      <p:sp>
        <p:nvSpPr>
          <p:cNvPr id="20" name="Tekstvak 19">
            <a:extLst>
              <a:ext uri="{FF2B5EF4-FFF2-40B4-BE49-F238E27FC236}">
                <a16:creationId xmlns:a16="http://schemas.microsoft.com/office/drawing/2014/main" id="{3CC40B44-A7AC-4267-B17A-4EF9EA6CDBDA}"/>
              </a:ext>
            </a:extLst>
          </p:cNvPr>
          <p:cNvSpPr txBox="1"/>
          <p:nvPr/>
        </p:nvSpPr>
        <p:spPr>
          <a:xfrm>
            <a:off x="6238428" y="4915714"/>
            <a:ext cx="1440160" cy="338554"/>
          </a:xfrm>
          <a:prstGeom prst="rect">
            <a:avLst/>
          </a:prstGeom>
          <a:noFill/>
        </p:spPr>
        <p:txBody>
          <a:bodyPr wrap="square" rtlCol="0">
            <a:spAutoFit/>
          </a:bodyPr>
          <a:lstStyle/>
          <a:p>
            <a:pPr marL="180000" indent="-180000">
              <a:buFont typeface="Wingdings" panose="05000000000000000000" pitchFamily="2" charset="2"/>
              <a:buChar char="§"/>
            </a:pPr>
            <a:r>
              <a:rPr lang="nl-BE" sz="1600" dirty="0">
                <a:solidFill>
                  <a:schemeClr val="bg1"/>
                </a:solidFill>
              </a:rPr>
              <a:t>Huren</a:t>
            </a:r>
          </a:p>
        </p:txBody>
      </p:sp>
      <p:sp>
        <p:nvSpPr>
          <p:cNvPr id="21" name="Tekstvak 20">
            <a:extLst>
              <a:ext uri="{FF2B5EF4-FFF2-40B4-BE49-F238E27FC236}">
                <a16:creationId xmlns:a16="http://schemas.microsoft.com/office/drawing/2014/main" id="{ED481DA0-5178-4B7B-9246-D6AE7AB01920}"/>
              </a:ext>
            </a:extLst>
          </p:cNvPr>
          <p:cNvSpPr txBox="1"/>
          <p:nvPr/>
        </p:nvSpPr>
        <p:spPr>
          <a:xfrm>
            <a:off x="5734372" y="281642"/>
            <a:ext cx="1440160" cy="338554"/>
          </a:xfrm>
          <a:prstGeom prst="rect">
            <a:avLst/>
          </a:prstGeom>
          <a:noFill/>
        </p:spPr>
        <p:txBody>
          <a:bodyPr wrap="square" rtlCol="0">
            <a:spAutoFit/>
          </a:bodyPr>
          <a:lstStyle/>
          <a:p>
            <a:r>
              <a:rPr lang="nl-BE" sz="1600" dirty="0">
                <a:solidFill>
                  <a:schemeClr val="bg1"/>
                </a:solidFill>
              </a:rPr>
              <a:t>Escape </a:t>
            </a:r>
            <a:r>
              <a:rPr lang="nl-BE" sz="1600" dirty="0" err="1">
                <a:solidFill>
                  <a:schemeClr val="bg1"/>
                </a:solidFill>
              </a:rPr>
              <a:t>Reality</a:t>
            </a:r>
            <a:endParaRPr lang="nl-BE" sz="1600" dirty="0">
              <a:solidFill>
                <a:schemeClr val="bg1"/>
              </a:solidFill>
            </a:endParaRPr>
          </a:p>
        </p:txBody>
      </p:sp>
      <p:sp>
        <p:nvSpPr>
          <p:cNvPr id="22" name="Tekstvak 21">
            <a:extLst>
              <a:ext uri="{FF2B5EF4-FFF2-40B4-BE49-F238E27FC236}">
                <a16:creationId xmlns:a16="http://schemas.microsoft.com/office/drawing/2014/main" id="{D906AF9D-8E05-4B35-94ED-0E7411599298}"/>
              </a:ext>
            </a:extLst>
          </p:cNvPr>
          <p:cNvSpPr txBox="1"/>
          <p:nvPr/>
        </p:nvSpPr>
        <p:spPr>
          <a:xfrm>
            <a:off x="8069799" y="280973"/>
            <a:ext cx="1440160" cy="338554"/>
          </a:xfrm>
          <a:prstGeom prst="rect">
            <a:avLst/>
          </a:prstGeom>
          <a:noFill/>
        </p:spPr>
        <p:txBody>
          <a:bodyPr wrap="square" rtlCol="0">
            <a:spAutoFit/>
          </a:bodyPr>
          <a:lstStyle/>
          <a:p>
            <a:r>
              <a:rPr lang="nl-BE" sz="1600" dirty="0">
                <a:solidFill>
                  <a:schemeClr val="bg1"/>
                </a:solidFill>
              </a:rPr>
              <a:t>Escape </a:t>
            </a:r>
            <a:r>
              <a:rPr lang="nl-BE" sz="1600" dirty="0" err="1">
                <a:solidFill>
                  <a:schemeClr val="bg1"/>
                </a:solidFill>
              </a:rPr>
              <a:t>Reality</a:t>
            </a:r>
            <a:endParaRPr lang="nl-BE" sz="1600" dirty="0">
              <a:solidFill>
                <a:schemeClr val="bg1"/>
              </a:solidFill>
            </a:endParaRPr>
          </a:p>
        </p:txBody>
      </p:sp>
      <p:sp>
        <p:nvSpPr>
          <p:cNvPr id="23" name="Tekstvak 22">
            <a:extLst>
              <a:ext uri="{FF2B5EF4-FFF2-40B4-BE49-F238E27FC236}">
                <a16:creationId xmlns:a16="http://schemas.microsoft.com/office/drawing/2014/main" id="{01AD1582-DCDC-4BAE-A030-3E8ED8DC1DE6}"/>
              </a:ext>
            </a:extLst>
          </p:cNvPr>
          <p:cNvSpPr txBox="1"/>
          <p:nvPr/>
        </p:nvSpPr>
        <p:spPr>
          <a:xfrm>
            <a:off x="10076154" y="346805"/>
            <a:ext cx="956363" cy="276999"/>
          </a:xfrm>
          <a:prstGeom prst="rect">
            <a:avLst/>
          </a:prstGeom>
          <a:noFill/>
        </p:spPr>
        <p:txBody>
          <a:bodyPr wrap="square" rtlCol="0">
            <a:spAutoFit/>
          </a:bodyPr>
          <a:lstStyle/>
          <a:p>
            <a:r>
              <a:rPr lang="nl-BE" sz="1200" dirty="0">
                <a:solidFill>
                  <a:schemeClr val="bg1"/>
                </a:solidFill>
              </a:rPr>
              <a:t>22/01/2018</a:t>
            </a:r>
          </a:p>
        </p:txBody>
      </p:sp>
      <p:sp>
        <p:nvSpPr>
          <p:cNvPr id="24" name="Tekstvak 23">
            <a:extLst>
              <a:ext uri="{FF2B5EF4-FFF2-40B4-BE49-F238E27FC236}">
                <a16:creationId xmlns:a16="http://schemas.microsoft.com/office/drawing/2014/main" id="{61FE802C-A997-4F93-9E0E-E84AFDC69FC6}"/>
              </a:ext>
            </a:extLst>
          </p:cNvPr>
          <p:cNvSpPr txBox="1"/>
          <p:nvPr/>
        </p:nvSpPr>
        <p:spPr>
          <a:xfrm>
            <a:off x="11422990" y="311750"/>
            <a:ext cx="217509" cy="307777"/>
          </a:xfrm>
          <a:prstGeom prst="rect">
            <a:avLst/>
          </a:prstGeom>
          <a:noFill/>
        </p:spPr>
        <p:txBody>
          <a:bodyPr wrap="square" rtlCol="0">
            <a:spAutoFit/>
          </a:bodyPr>
          <a:lstStyle/>
          <a:p>
            <a:r>
              <a:rPr lang="nl-BE" sz="1400" dirty="0">
                <a:solidFill>
                  <a:schemeClr val="bg1"/>
                </a:solidFill>
              </a:rPr>
              <a:t>2</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B86A5250-F807-4CE7-82A1-CCAB637E60D0}"/>
              </a:ext>
            </a:extLst>
          </p:cNvPr>
          <p:cNvSpPr>
            <a:spLocks noGrp="1"/>
          </p:cNvSpPr>
          <p:nvPr>
            <p:ph type="title"/>
          </p:nvPr>
        </p:nvSpPr>
        <p:spPr>
          <a:xfrm>
            <a:off x="1773933" y="548681"/>
            <a:ext cx="8640960" cy="720080"/>
          </a:xfrm>
        </p:spPr>
        <p:txBody>
          <a:bodyPr rtlCol="0"/>
          <a:lstStyle/>
          <a:p>
            <a:pPr rtl="0"/>
            <a:r>
              <a:rPr lang="nl-NL" dirty="0">
                <a:latin typeface="Century Gothic" panose="020B0502020202020204" pitchFamily="34" charset="0"/>
              </a:rPr>
              <a:t>Powered by...</a:t>
            </a:r>
          </a:p>
        </p:txBody>
      </p:sp>
      <p:pic>
        <p:nvPicPr>
          <p:cNvPr id="7" name="Picture 6">
            <a:extLst>
              <a:ext uri="{FF2B5EF4-FFF2-40B4-BE49-F238E27FC236}">
                <a16:creationId xmlns:a16="http://schemas.microsoft.com/office/drawing/2014/main" id="{0ED2B794-5542-4CDB-A2FA-666D90C39A02}"/>
              </a:ext>
            </a:extLst>
          </p:cNvPr>
          <p:cNvPicPr>
            <a:picLocks noChangeAspect="1"/>
          </p:cNvPicPr>
          <p:nvPr/>
        </p:nvPicPr>
        <p:blipFill>
          <a:blip r:embed="rId3"/>
          <a:stretch>
            <a:fillRect/>
          </a:stretch>
        </p:blipFill>
        <p:spPr>
          <a:xfrm>
            <a:off x="1569974" y="4653136"/>
            <a:ext cx="1971675" cy="723900"/>
          </a:xfrm>
          <a:prstGeom prst="rect">
            <a:avLst/>
          </a:prstGeom>
        </p:spPr>
      </p:pic>
      <p:pic>
        <p:nvPicPr>
          <p:cNvPr id="1028" name="Picture 4" descr="Afbeeldingsresultaat">
            <a:extLst>
              <a:ext uri="{FF2B5EF4-FFF2-40B4-BE49-F238E27FC236}">
                <a16:creationId xmlns:a16="http://schemas.microsoft.com/office/drawing/2014/main" id="{36880628-70D9-4285-A766-E93439B1F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933" y="1767407"/>
            <a:ext cx="1563758" cy="15637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75F630B-B308-4D62-83E8-FCD44A3060D7}"/>
              </a:ext>
            </a:extLst>
          </p:cNvPr>
          <p:cNvSpPr txBox="1"/>
          <p:nvPr/>
        </p:nvSpPr>
        <p:spPr>
          <a:xfrm>
            <a:off x="4510236" y="1575953"/>
            <a:ext cx="460851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Snelle</a:t>
            </a:r>
            <a:r>
              <a:rPr lang="en-US" sz="2800" dirty="0"/>
              <a:t> prototyping</a:t>
            </a:r>
          </a:p>
          <a:p>
            <a:pPr marL="457200" indent="-457200">
              <a:buFont typeface="Arial" panose="020B0604020202020204" pitchFamily="34" charset="0"/>
              <a:buChar char="•"/>
            </a:pPr>
            <a:r>
              <a:rPr lang="en-US" sz="2800" dirty="0"/>
              <a:t>VR-</a:t>
            </a:r>
            <a:r>
              <a:rPr lang="en-US" sz="2800" dirty="0" err="1"/>
              <a:t>compatibiliteit</a:t>
            </a:r>
            <a:endParaRPr lang="en-US" sz="2800" dirty="0"/>
          </a:p>
          <a:p>
            <a:pPr marL="457200" indent="-457200">
              <a:buFont typeface="Arial" panose="020B0604020202020204" pitchFamily="34" charset="0"/>
              <a:buChar char="•"/>
            </a:pPr>
            <a:r>
              <a:rPr lang="en-US" sz="2800" dirty="0"/>
              <a:t>Proven track record</a:t>
            </a:r>
          </a:p>
        </p:txBody>
      </p:sp>
      <p:sp>
        <p:nvSpPr>
          <p:cNvPr id="9" name="TextBox 8">
            <a:extLst>
              <a:ext uri="{FF2B5EF4-FFF2-40B4-BE49-F238E27FC236}">
                <a16:creationId xmlns:a16="http://schemas.microsoft.com/office/drawing/2014/main" id="{DB68BE03-E865-4A65-8D8B-803E1E7DC51F}"/>
              </a:ext>
            </a:extLst>
          </p:cNvPr>
          <p:cNvSpPr txBox="1"/>
          <p:nvPr/>
        </p:nvSpPr>
        <p:spPr>
          <a:xfrm>
            <a:off x="4510236" y="3789040"/>
            <a:ext cx="6048672"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Open-source</a:t>
            </a:r>
          </a:p>
          <a:p>
            <a:pPr marL="457200" indent="-457200">
              <a:buFont typeface="Arial" panose="020B0604020202020204" pitchFamily="34" charset="0"/>
              <a:buChar char="•"/>
            </a:pPr>
            <a:r>
              <a:rPr lang="en-US" sz="2800" dirty="0"/>
              <a:t>Gratis</a:t>
            </a:r>
          </a:p>
          <a:p>
            <a:pPr marL="457200" indent="-457200">
              <a:buFont typeface="Arial" panose="020B0604020202020204" pitchFamily="34" charset="0"/>
              <a:buChar char="•"/>
            </a:pPr>
            <a:r>
              <a:rPr lang="en-US" sz="2800" dirty="0" err="1"/>
              <a:t>Werkt</a:t>
            </a:r>
            <a:r>
              <a:rPr lang="en-US" sz="2800" dirty="0"/>
              <a:t> out-of-the-box met </a:t>
            </a:r>
            <a:r>
              <a:rPr lang="en-US" sz="2800" dirty="0" err="1"/>
              <a:t>alle</a:t>
            </a:r>
            <a:r>
              <a:rPr lang="en-US" sz="2800" dirty="0"/>
              <a:t> VR platforms (!)</a:t>
            </a:r>
          </a:p>
          <a:p>
            <a:pPr marL="457200" indent="-457200">
              <a:buFont typeface="Arial" panose="020B0604020202020204" pitchFamily="34" charset="0"/>
              <a:buChar char="•"/>
            </a:pPr>
            <a:r>
              <a:rPr lang="en-US" sz="2800" dirty="0"/>
              <a:t>Development ceased in </a:t>
            </a:r>
            <a:r>
              <a:rPr lang="en-US" sz="2800" dirty="0" err="1"/>
              <a:t>december</a:t>
            </a:r>
            <a:r>
              <a:rPr lang="en-US" sz="2800" dirty="0"/>
              <a:t> </a:t>
            </a:r>
            <a:r>
              <a:rPr lang="en-US" sz="2800" dirty="0">
                <a:sym typeface="Wingdings" panose="05000000000000000000" pitchFamily="2" charset="2"/>
              </a:rPr>
              <a:t></a:t>
            </a:r>
            <a:endParaRPr lang="en-US" sz="2800" dirty="0"/>
          </a:p>
        </p:txBody>
      </p:sp>
      <p:pic>
        <p:nvPicPr>
          <p:cNvPr id="10" name="Afbeelding 9">
            <a:extLst>
              <a:ext uri="{FF2B5EF4-FFF2-40B4-BE49-F238E27FC236}">
                <a16:creationId xmlns:a16="http://schemas.microsoft.com/office/drawing/2014/main" id="{23C1A11D-20F9-4B74-951C-A5E50F82F816}"/>
              </a:ext>
            </a:extLst>
          </p:cNvPr>
          <p:cNvPicPr>
            <a:picLocks noChangeAspect="1"/>
          </p:cNvPicPr>
          <p:nvPr/>
        </p:nvPicPr>
        <p:blipFill rotWithShape="1">
          <a:blip r:embed="rId5">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38062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r>
              <a:rPr lang="nl-BE" dirty="0"/>
              <a:t>Finance: Pricing</a:t>
            </a:r>
            <a:endParaRPr lang="nl-NL" dirty="0"/>
          </a:p>
        </p:txBody>
      </p:sp>
      <p:sp>
        <p:nvSpPr>
          <p:cNvPr id="2" name="Tijdelijke aanduiding voor inhoud 1">
            <a:extLst>
              <a:ext uri="{FF2B5EF4-FFF2-40B4-BE49-F238E27FC236}">
                <a16:creationId xmlns:a16="http://schemas.microsoft.com/office/drawing/2014/main" id="{17E1D271-5288-46D9-AF5F-B3795376B953}"/>
              </a:ext>
            </a:extLst>
          </p:cNvPr>
          <p:cNvSpPr>
            <a:spLocks noGrp="1"/>
          </p:cNvSpPr>
          <p:nvPr>
            <p:ph idx="1"/>
          </p:nvPr>
        </p:nvSpPr>
        <p:spPr>
          <a:xfrm>
            <a:off x="1773933" y="1988840"/>
            <a:ext cx="8640960" cy="4320480"/>
          </a:xfrm>
        </p:spPr>
        <p:txBody>
          <a:bodyPr/>
          <a:lstStyle/>
          <a:p>
            <a:r>
              <a:rPr lang="nl-BE" dirty="0">
                <a:latin typeface="Century Gothic" panose="020B0502020202020204" pitchFamily="34" charset="0"/>
              </a:rPr>
              <a:t>Alle kosten</a:t>
            </a:r>
          </a:p>
          <a:p>
            <a:pPr lvl="1"/>
            <a:r>
              <a:rPr lang="nl-BE" dirty="0">
                <a:latin typeface="Century Gothic" panose="020B0502020202020204" pitchFamily="34" charset="0"/>
              </a:rPr>
              <a:t>5 personen, Grafische designer</a:t>
            </a:r>
          </a:p>
          <a:p>
            <a:pPr lvl="1"/>
            <a:r>
              <a:rPr lang="nl-BE" dirty="0" err="1">
                <a:latin typeface="Century Gothic" panose="020B0502020202020204" pitchFamily="34" charset="0"/>
              </a:rPr>
              <a:t>Unity</a:t>
            </a:r>
            <a:endParaRPr lang="nl-BE" dirty="0">
              <a:latin typeface="Century Gothic" panose="020B0502020202020204" pitchFamily="34" charset="0"/>
            </a:endParaRPr>
          </a:p>
          <a:p>
            <a:pPr lvl="1"/>
            <a:r>
              <a:rPr lang="nl-BE" dirty="0">
                <a:latin typeface="Century Gothic" panose="020B0502020202020204" pitchFamily="34" charset="0"/>
              </a:rPr>
              <a:t>HTC </a:t>
            </a:r>
            <a:r>
              <a:rPr lang="nl-BE" dirty="0" err="1">
                <a:latin typeface="Century Gothic" panose="020B0502020202020204" pitchFamily="34" charset="0"/>
              </a:rPr>
              <a:t>Vive</a:t>
            </a:r>
            <a:r>
              <a:rPr lang="nl-BE" dirty="0">
                <a:latin typeface="Century Gothic" panose="020B0502020202020204" pitchFamily="34" charset="0"/>
              </a:rPr>
              <a:t> en computerrugzak</a:t>
            </a:r>
          </a:p>
          <a:p>
            <a:pPr lvl="1"/>
            <a:r>
              <a:rPr lang="nl-BE" dirty="0">
                <a:latin typeface="Century Gothic" panose="020B0502020202020204" pitchFamily="34" charset="0"/>
              </a:rPr>
              <a:t>Kantoor</a:t>
            </a:r>
          </a:p>
          <a:p>
            <a:pPr lvl="1"/>
            <a:r>
              <a:rPr lang="nl-BE" dirty="0">
                <a:latin typeface="Century Gothic" panose="020B0502020202020204" pitchFamily="34" charset="0"/>
              </a:rPr>
              <a:t>Marketing</a:t>
            </a:r>
          </a:p>
          <a:p>
            <a:pPr lvl="1"/>
            <a:r>
              <a:rPr lang="nl-BE" dirty="0">
                <a:latin typeface="Century Gothic" panose="020B0502020202020204" pitchFamily="34" charset="0"/>
              </a:rPr>
              <a:t>Productie </a:t>
            </a:r>
            <a:r>
              <a:rPr lang="nl-BE" dirty="0" err="1">
                <a:latin typeface="Century Gothic" panose="020B0502020202020204" pitchFamily="34" charset="0"/>
              </a:rPr>
              <a:t>trackers</a:t>
            </a:r>
            <a:r>
              <a:rPr lang="nl-BE" dirty="0">
                <a:latin typeface="Century Gothic" panose="020B0502020202020204" pitchFamily="34" charset="0"/>
              </a:rPr>
              <a:t>: soldeerstation, printplaatprinter</a:t>
            </a:r>
          </a:p>
          <a:p>
            <a:pPr lvl="1"/>
            <a:r>
              <a:rPr lang="nl-BE" dirty="0">
                <a:latin typeface="Century Gothic" panose="020B0502020202020204" pitchFamily="34" charset="0"/>
              </a:rPr>
              <a:t>Support: vervanging sensoren</a:t>
            </a:r>
          </a:p>
          <a:p>
            <a:pPr lvl="1"/>
            <a:r>
              <a:rPr lang="nl-BE" dirty="0">
                <a:latin typeface="Century Gothic" panose="020B0502020202020204" pitchFamily="34" charset="0"/>
              </a:rPr>
              <a:t>Overig</a:t>
            </a:r>
          </a:p>
        </p:txBody>
      </p:sp>
      <p:pic>
        <p:nvPicPr>
          <p:cNvPr id="6" name="Afbeelding 5">
            <a:extLst>
              <a:ext uri="{FF2B5EF4-FFF2-40B4-BE49-F238E27FC236}">
                <a16:creationId xmlns:a16="http://schemas.microsoft.com/office/drawing/2014/main" id="{FC996C73-9C1B-4641-959F-73D9EECA6AA0}"/>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03240-F068-496D-8454-44DED18FA885}"/>
              </a:ext>
            </a:extLst>
          </p:cNvPr>
          <p:cNvSpPr>
            <a:spLocks noGrp="1"/>
          </p:cNvSpPr>
          <p:nvPr>
            <p:ph type="title"/>
          </p:nvPr>
        </p:nvSpPr>
        <p:spPr>
          <a:xfrm>
            <a:off x="1773933" y="548681"/>
            <a:ext cx="8640960" cy="720080"/>
          </a:xfrm>
        </p:spPr>
        <p:txBody>
          <a:bodyPr/>
          <a:lstStyle/>
          <a:p>
            <a:r>
              <a:rPr lang="nl-BE" dirty="0">
                <a:latin typeface="Century Gothic" panose="020B0502020202020204" pitchFamily="34" charset="0"/>
              </a:rPr>
              <a:t>Finance: Break-even analyse, omzet</a:t>
            </a:r>
          </a:p>
        </p:txBody>
      </p:sp>
      <p:pic>
        <p:nvPicPr>
          <p:cNvPr id="6" name="Afbeelding 5">
            <a:extLst>
              <a:ext uri="{FF2B5EF4-FFF2-40B4-BE49-F238E27FC236}">
                <a16:creationId xmlns:a16="http://schemas.microsoft.com/office/drawing/2014/main" id="{F9978697-D67B-4A71-BC3D-50DE22EFC83B}"/>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pic>
        <p:nvPicPr>
          <p:cNvPr id="10" name="Tijdelijke aanduiding voor inhoud 9">
            <a:extLst>
              <a:ext uri="{FF2B5EF4-FFF2-40B4-BE49-F238E27FC236}">
                <a16:creationId xmlns:a16="http://schemas.microsoft.com/office/drawing/2014/main" id="{AA9034DF-06A3-4DA0-BC4C-4A5D542CCB51}"/>
              </a:ext>
            </a:extLst>
          </p:cNvPr>
          <p:cNvPicPr>
            <a:picLocks noGrp="1" noChangeAspect="1"/>
          </p:cNvPicPr>
          <p:nvPr>
            <p:ph idx="1"/>
          </p:nvPr>
        </p:nvPicPr>
        <p:blipFill>
          <a:blip r:embed="rId4"/>
          <a:stretch>
            <a:fillRect/>
          </a:stretch>
        </p:blipFill>
        <p:spPr>
          <a:xfrm>
            <a:off x="2508186" y="1628801"/>
            <a:ext cx="7172451" cy="4680214"/>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D6E82-FDA4-4EBF-AC4B-9905220446FE}"/>
              </a:ext>
            </a:extLst>
          </p:cNvPr>
          <p:cNvSpPr>
            <a:spLocks noGrp="1"/>
          </p:cNvSpPr>
          <p:nvPr>
            <p:ph type="title"/>
          </p:nvPr>
        </p:nvSpPr>
        <p:spPr>
          <a:xfrm>
            <a:off x="1773933" y="548681"/>
            <a:ext cx="8640960" cy="720080"/>
          </a:xfrm>
        </p:spPr>
        <p:txBody>
          <a:bodyPr/>
          <a:lstStyle/>
          <a:p>
            <a:r>
              <a:rPr lang="nl-BE" dirty="0">
                <a:latin typeface="Century Gothic" panose="020B0502020202020204" pitchFamily="34" charset="0"/>
              </a:rPr>
              <a:t>Content Marketing: wat gedaan</a:t>
            </a:r>
          </a:p>
        </p:txBody>
      </p:sp>
      <p:sp>
        <p:nvSpPr>
          <p:cNvPr id="3" name="Tijdelijke aanduiding voor inhoud 2">
            <a:extLst>
              <a:ext uri="{FF2B5EF4-FFF2-40B4-BE49-F238E27FC236}">
                <a16:creationId xmlns:a16="http://schemas.microsoft.com/office/drawing/2014/main" id="{2C6EFB24-324C-400B-876C-ADF80619681E}"/>
              </a:ext>
            </a:extLst>
          </p:cNvPr>
          <p:cNvSpPr>
            <a:spLocks noGrp="1"/>
          </p:cNvSpPr>
          <p:nvPr>
            <p:ph idx="1"/>
          </p:nvPr>
        </p:nvSpPr>
        <p:spPr>
          <a:xfrm>
            <a:off x="1773934" y="1988840"/>
            <a:ext cx="8640960" cy="3600400"/>
          </a:xfrm>
        </p:spPr>
        <p:txBody>
          <a:bodyPr/>
          <a:lstStyle/>
          <a:p>
            <a:r>
              <a:rPr lang="en-US" dirty="0">
                <a:latin typeface="Century Gothic" panose="020B0502020202020204" pitchFamily="34" charset="0"/>
              </a:rPr>
              <a:t>SEO Keywords:</a:t>
            </a:r>
          </a:p>
          <a:p>
            <a:pPr lvl="1"/>
            <a:r>
              <a:rPr lang="en-US" dirty="0">
                <a:latin typeface="Century Gothic" panose="020B0502020202020204" pitchFamily="34" charset="0"/>
              </a:rPr>
              <a:t>Virtual Reality</a:t>
            </a:r>
          </a:p>
          <a:p>
            <a:pPr lvl="1"/>
            <a:r>
              <a:rPr lang="en-US" dirty="0">
                <a:latin typeface="Century Gothic" panose="020B0502020202020204" pitchFamily="34" charset="0"/>
              </a:rPr>
              <a:t>Escape Room</a:t>
            </a:r>
          </a:p>
          <a:p>
            <a:pPr lvl="1"/>
            <a:r>
              <a:rPr lang="en-US" dirty="0">
                <a:latin typeface="Century Gothic" panose="020B0502020202020204" pitchFamily="34" charset="0"/>
              </a:rPr>
              <a:t>Escape Reality</a:t>
            </a:r>
          </a:p>
          <a:p>
            <a:pPr lvl="1"/>
            <a:r>
              <a:rPr lang="en-US" dirty="0">
                <a:latin typeface="Century Gothic" panose="020B0502020202020204" pitchFamily="34" charset="0"/>
              </a:rPr>
              <a:t>Unity</a:t>
            </a:r>
          </a:p>
          <a:p>
            <a:pPr lvl="1"/>
            <a:r>
              <a:rPr lang="en-US" dirty="0">
                <a:latin typeface="Century Gothic" panose="020B0502020202020204" pitchFamily="34" charset="0"/>
              </a:rPr>
              <a:t>HTC </a:t>
            </a:r>
            <a:r>
              <a:rPr lang="en-US" dirty="0" err="1">
                <a:latin typeface="Century Gothic" panose="020B0502020202020204" pitchFamily="34" charset="0"/>
              </a:rPr>
              <a:t>Vive</a:t>
            </a:r>
            <a:endParaRPr lang="en-US" dirty="0">
              <a:latin typeface="Century Gothic" panose="020B0502020202020204" pitchFamily="34" charset="0"/>
            </a:endParaRPr>
          </a:p>
          <a:p>
            <a:pPr lvl="1"/>
            <a:r>
              <a:rPr lang="en-US" dirty="0">
                <a:latin typeface="Century Gothic" panose="020B0502020202020204" pitchFamily="34" charset="0"/>
              </a:rPr>
              <a:t>Immersive</a:t>
            </a:r>
            <a:endParaRPr lang="nl-BE" dirty="0">
              <a:latin typeface="Century Gothic" panose="020B0502020202020204" pitchFamily="34" charset="0"/>
            </a:endParaRPr>
          </a:p>
          <a:p>
            <a:endParaRPr lang="nl-BE" dirty="0">
              <a:latin typeface="Century Gothic" panose="020B0502020202020204" pitchFamily="34" charset="0"/>
            </a:endParaRPr>
          </a:p>
        </p:txBody>
      </p:sp>
      <p:pic>
        <p:nvPicPr>
          <p:cNvPr id="6" name="Afbeelding 5">
            <a:extLst>
              <a:ext uri="{FF2B5EF4-FFF2-40B4-BE49-F238E27FC236}">
                <a16:creationId xmlns:a16="http://schemas.microsoft.com/office/drawing/2014/main" id="{D06F12EC-39FE-49D3-B8E2-E30FCCF02DAE}"/>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29078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1E20A9-2F0D-4941-9F4B-C6D7B8DFAD24}"/>
              </a:ext>
            </a:extLst>
          </p:cNvPr>
          <p:cNvSpPr>
            <a:spLocks noGrp="1"/>
          </p:cNvSpPr>
          <p:nvPr>
            <p:ph type="title"/>
          </p:nvPr>
        </p:nvSpPr>
        <p:spPr>
          <a:xfrm>
            <a:off x="1773932" y="548680"/>
            <a:ext cx="8640960" cy="720080"/>
          </a:xfrm>
        </p:spPr>
        <p:txBody>
          <a:bodyPr/>
          <a:lstStyle/>
          <a:p>
            <a:r>
              <a:rPr lang="nl-BE" dirty="0">
                <a:latin typeface="Century Gothic" panose="020B0502020202020204" pitchFamily="34" charset="0"/>
              </a:rPr>
              <a:t>Content Marketing: wat gedaan</a:t>
            </a:r>
          </a:p>
        </p:txBody>
      </p:sp>
      <p:sp>
        <p:nvSpPr>
          <p:cNvPr id="3" name="Tijdelijke aanduiding voor inhoud 2">
            <a:extLst>
              <a:ext uri="{FF2B5EF4-FFF2-40B4-BE49-F238E27FC236}">
                <a16:creationId xmlns:a16="http://schemas.microsoft.com/office/drawing/2014/main" id="{3EA1E4BD-CA69-4CFE-9F12-8D2FCCD1FD84}"/>
              </a:ext>
            </a:extLst>
          </p:cNvPr>
          <p:cNvSpPr>
            <a:spLocks noGrp="1"/>
          </p:cNvSpPr>
          <p:nvPr>
            <p:ph idx="1"/>
          </p:nvPr>
        </p:nvSpPr>
        <p:spPr>
          <a:xfrm>
            <a:off x="1802657" y="1988840"/>
            <a:ext cx="8612235" cy="3600400"/>
          </a:xfrm>
        </p:spPr>
        <p:txBody>
          <a:bodyPr/>
          <a:lstStyle/>
          <a:p>
            <a:r>
              <a:rPr lang="nl-BE" dirty="0">
                <a:latin typeface="Century Gothic" panose="020B0502020202020204" pitchFamily="34" charset="0"/>
              </a:rPr>
              <a:t>Kanalen</a:t>
            </a:r>
          </a:p>
          <a:p>
            <a:pPr lvl="1"/>
            <a:r>
              <a:rPr lang="nl-BE" dirty="0">
                <a:latin typeface="Century Gothic" panose="020B0502020202020204" pitchFamily="34" charset="0"/>
              </a:rPr>
              <a:t>Website</a:t>
            </a:r>
          </a:p>
          <a:p>
            <a:pPr lvl="1"/>
            <a:r>
              <a:rPr lang="nl-BE" dirty="0">
                <a:latin typeface="Century Gothic" panose="020B0502020202020204" pitchFamily="34" charset="0"/>
              </a:rPr>
              <a:t>Facebook-pagina</a:t>
            </a:r>
          </a:p>
          <a:p>
            <a:pPr lvl="1"/>
            <a:r>
              <a:rPr lang="nl-BE" dirty="0">
                <a:latin typeface="Century Gothic" panose="020B0502020202020204" pitchFamily="34" charset="0"/>
              </a:rPr>
              <a:t>Blogsite</a:t>
            </a:r>
          </a:p>
          <a:p>
            <a:endParaRPr lang="nl-BE" dirty="0">
              <a:latin typeface="Century Gothic" panose="020B0502020202020204" pitchFamily="34" charset="0"/>
            </a:endParaRPr>
          </a:p>
        </p:txBody>
      </p:sp>
      <p:pic>
        <p:nvPicPr>
          <p:cNvPr id="6" name="Afbeelding 5">
            <a:extLst>
              <a:ext uri="{FF2B5EF4-FFF2-40B4-BE49-F238E27FC236}">
                <a16:creationId xmlns:a16="http://schemas.microsoft.com/office/drawing/2014/main" id="{FEAE0640-BB7F-4F53-BE6C-9CB9864F7029}"/>
              </a:ext>
            </a:extLst>
          </p:cNvPr>
          <p:cNvPicPr>
            <a:picLocks noChangeAspect="1"/>
          </p:cNvPicPr>
          <p:nvPr/>
        </p:nvPicPr>
        <p:blipFill rotWithShape="1">
          <a:blip r:embed="rId3">
            <a:extLst>
              <a:ext uri="{28A0092B-C50C-407E-A947-70E740481C1C}">
                <a14:useLocalDpi xmlns:a14="http://schemas.microsoft.com/office/drawing/2010/main" val="0"/>
              </a:ext>
            </a:extLst>
          </a:blip>
          <a:srcRect l="5915" t="898" r="3896" b="1946"/>
          <a:stretch/>
        </p:blipFill>
        <p:spPr>
          <a:xfrm>
            <a:off x="11614065" y="-10606"/>
            <a:ext cx="574760" cy="631294"/>
          </a:xfrm>
          <a:prstGeom prst="rect">
            <a:avLst/>
          </a:prstGeom>
        </p:spPr>
      </p:pic>
    </p:spTree>
    <p:extLst>
      <p:ext uri="{BB962C8B-B14F-4D97-AF65-F5344CB8AC3E}">
        <p14:creationId xmlns:p14="http://schemas.microsoft.com/office/powerpoint/2010/main" val="345063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sch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9_TF02787990_TF02787990" id="{7C772315-DFAB-4FC9-9757-7947578B2FEF}" vid="{6C2B28D3-8DAE-4C52-BEBA-EA29833A87AE}"/>
    </a:ext>
  </a:extLst>
</a:theme>
</file>

<file path=ppt/theme/theme2.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tf02787990</Template>
  <TotalTime>312</TotalTime>
  <Words>486</Words>
  <Application>Microsoft Office PowerPoint</Application>
  <PresentationFormat>Aangepast</PresentationFormat>
  <Paragraphs>124</Paragraphs>
  <Slides>13</Slides>
  <Notes>13</Notes>
  <HiddenSlides>0</HiddenSlides>
  <MMClips>1</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Century Gothic</vt:lpstr>
      <vt:lpstr>Wingdings</vt:lpstr>
      <vt:lpstr>Technisch (16:9)</vt:lpstr>
      <vt:lpstr>Escape Reality</vt:lpstr>
      <vt:lpstr>Probleem - Oplossing</vt:lpstr>
      <vt:lpstr>Concept</vt:lpstr>
      <vt:lpstr>PowerPoint-presentatie</vt:lpstr>
      <vt:lpstr>Powered by...</vt:lpstr>
      <vt:lpstr>Finance: Pricing</vt:lpstr>
      <vt:lpstr>Finance: Break-even analyse, omzet</vt:lpstr>
      <vt:lpstr>Content Marketing: wat gedaan</vt:lpstr>
      <vt:lpstr>Content Marketing: wat gedaan</vt:lpstr>
      <vt:lpstr>Content Marketing: Bereik</vt:lpstr>
      <vt:lpstr>Content Marketing: Bereik</vt:lpstr>
      <vt:lpstr>User feedback op MVP</vt:lpstr>
      <vt:lpstr>Bedankt!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Titelindeling</dc:title>
  <dc:creator>Lena Verbrugge</dc:creator>
  <cp:lastModifiedBy>Lena Verbrugge</cp:lastModifiedBy>
  <cp:revision>20</cp:revision>
  <dcterms:created xsi:type="dcterms:W3CDTF">2018-01-20T21:22:40Z</dcterms:created>
  <dcterms:modified xsi:type="dcterms:W3CDTF">2018-01-21T22:42:52Z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