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07" r:id="rId37"/>
    <p:sldId id="308" r:id="rId38"/>
    <p:sldId id="292" r:id="rId39"/>
    <p:sldId id="293" r:id="rId40"/>
    <p:sldId id="294" r:id="rId41"/>
    <p:sldId id="295" r:id="rId42"/>
    <p:sldId id="296" r:id="rId43"/>
    <p:sldId id="297" r:id="rId44"/>
    <p:sldId id="298" r:id="rId45"/>
    <p:sldId id="30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DA51FC4-E8FE-4C29-9EE7-73E7DBA73DE4}" type="datetimeFigureOut">
              <a:rPr lang="en-US" smtClean="0"/>
              <a:t>10/17/2020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133321420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A51FC4-E8FE-4C29-9EE7-73E7DBA73DE4}"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205866488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A51FC4-E8FE-4C29-9EE7-73E7DBA73DE4}" type="datetimeFigureOut">
              <a:rPr lang="en-US" smtClean="0"/>
              <a:t>10/17/2020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372749310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A51FC4-E8FE-4C29-9EE7-73E7DBA73DE4}" type="datetimeFigureOut">
              <a:rPr lang="en-US" smtClean="0"/>
              <a:t>10/17/2020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D1C9C43-0221-4991-9F76-7629AAB8E5B3}" type="slidenum">
              <a:rPr lang="en-US" smtClean="0"/>
              <a:t>‹Nº›</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45195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DA51FC4-E8FE-4C29-9EE7-73E7DBA73DE4}" type="datetimeFigureOut">
              <a:rPr lang="en-US" smtClean="0"/>
              <a:t>10/17/2020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145233648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DA51FC4-E8FE-4C29-9EE7-73E7DBA73DE4}" type="datetimeFigureOut">
              <a:rPr lang="en-US" smtClean="0"/>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59324936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DA51FC4-E8FE-4C29-9EE7-73E7DBA73DE4}" type="datetimeFigureOut">
              <a:rPr lang="en-US" smtClean="0"/>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28743245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A51FC4-E8FE-4C29-9EE7-73E7DBA73DE4}"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417481293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DA51FC4-E8FE-4C29-9EE7-73E7DBA73DE4}" type="datetimeFigureOut">
              <a:rPr lang="en-US" smtClean="0"/>
              <a:t>10/17/2020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125261595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A51FC4-E8FE-4C29-9EE7-73E7DBA73DE4}"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319303137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A51FC4-E8FE-4C29-9EE7-73E7DBA73DE4}" type="datetimeFigureOut">
              <a:rPr lang="en-US" smtClean="0"/>
              <a:t>10/17/2020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40375407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DA51FC4-E8FE-4C29-9EE7-73E7DBA73DE4}"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20621441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DA51FC4-E8FE-4C29-9EE7-73E7DBA73DE4}" type="datetimeFigureOut">
              <a:rPr lang="en-US" smtClean="0"/>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35256310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DA51FC4-E8FE-4C29-9EE7-73E7DBA73DE4}" type="datetimeFigureOut">
              <a:rPr lang="en-US" smtClean="0"/>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18193335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51FC4-E8FE-4C29-9EE7-73E7DBA73DE4}" type="datetimeFigureOut">
              <a:rPr lang="en-US" smtClean="0"/>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27684343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A51FC4-E8FE-4C29-9EE7-73E7DBA73DE4}"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10794288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A51FC4-E8FE-4C29-9EE7-73E7DBA73DE4}"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C9C43-0221-4991-9F76-7629AAB8E5B3}" type="slidenum">
              <a:rPr lang="en-US" smtClean="0"/>
              <a:t>‹Nº›</a:t>
            </a:fld>
            <a:endParaRPr lang="en-US"/>
          </a:p>
        </p:txBody>
      </p:sp>
    </p:spTree>
    <p:extLst>
      <p:ext uri="{BB962C8B-B14F-4D97-AF65-F5344CB8AC3E}">
        <p14:creationId xmlns:p14="http://schemas.microsoft.com/office/powerpoint/2010/main" val="140344660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A51FC4-E8FE-4C29-9EE7-73E7DBA73DE4}" type="datetimeFigureOut">
              <a:rPr lang="en-US" smtClean="0"/>
              <a:t>10/17/2020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1C9C43-0221-4991-9F76-7629AAB8E5B3}" type="slidenum">
              <a:rPr lang="en-US" smtClean="0"/>
              <a:t>‹Nº›</a:t>
            </a:fld>
            <a:endParaRPr lang="en-US"/>
          </a:p>
        </p:txBody>
      </p:sp>
    </p:spTree>
    <p:extLst>
      <p:ext uri="{BB962C8B-B14F-4D97-AF65-F5344CB8AC3E}">
        <p14:creationId xmlns:p14="http://schemas.microsoft.com/office/powerpoint/2010/main" val="23803010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EAF31-840B-4EF6-9C78-A3645E52B50F}"/>
              </a:ext>
            </a:extLst>
          </p:cNvPr>
          <p:cNvSpPr>
            <a:spLocks noGrp="1"/>
          </p:cNvSpPr>
          <p:nvPr>
            <p:ph type="ctrTitle"/>
          </p:nvPr>
        </p:nvSpPr>
        <p:spPr/>
        <p:txBody>
          <a:bodyPr>
            <a:normAutofit fontScale="90000"/>
          </a:bodyPr>
          <a:lstStyle/>
          <a:p>
            <a:r>
              <a:rPr lang="en-US" sz="6000" b="1" dirty="0">
                <a:solidFill>
                  <a:schemeClr val="accent2"/>
                </a:solidFill>
                <a:effectLst/>
                <a:latin typeface="Arial" panose="020B0604020202020204" pitchFamily="34" charset="0"/>
                <a:ea typeface="Calibri" panose="020F0502020204030204" pitchFamily="34" charset="0"/>
                <a:cs typeface="Times New Roman" panose="02020603050405020304" pitchFamily="18" charset="0"/>
              </a:rPr>
              <a:t>The Battle of Neighborhoods </a:t>
            </a:r>
            <a:br>
              <a:rPr lang="en-US" sz="6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ítulo 2">
            <a:extLst>
              <a:ext uri="{FF2B5EF4-FFF2-40B4-BE49-F238E27FC236}">
                <a16:creationId xmlns:a16="http://schemas.microsoft.com/office/drawing/2014/main" id="{CA2DF647-7FD3-47C1-A809-46682475B641}"/>
              </a:ext>
            </a:extLst>
          </p:cNvPr>
          <p:cNvSpPr>
            <a:spLocks noGrp="1"/>
          </p:cNvSpPr>
          <p:nvPr>
            <p:ph type="subTitle" idx="1"/>
          </p:nvPr>
        </p:nvSpPr>
        <p:spPr>
          <a:xfrm>
            <a:off x="9222827" y="6391166"/>
            <a:ext cx="2606566" cy="685800"/>
          </a:xfrm>
        </p:spPr>
        <p:txBody>
          <a:bodyPr/>
          <a:lstStyle/>
          <a:p>
            <a:r>
              <a:rPr lang="es-MX" dirty="0"/>
              <a:t>Axel Morales Alfaro</a:t>
            </a:r>
            <a:endParaRPr lang="en-US" dirty="0"/>
          </a:p>
        </p:txBody>
      </p:sp>
    </p:spTree>
    <p:extLst>
      <p:ext uri="{BB962C8B-B14F-4D97-AF65-F5344CB8AC3E}">
        <p14:creationId xmlns:p14="http://schemas.microsoft.com/office/powerpoint/2010/main" val="70962657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29B2345-0AC6-4BBB-BB80-06F03344026C}"/>
              </a:ext>
            </a:extLst>
          </p:cNvPr>
          <p:cNvPicPr>
            <a:picLocks noChangeAspect="1"/>
          </p:cNvPicPr>
          <p:nvPr/>
        </p:nvPicPr>
        <p:blipFill>
          <a:blip r:embed="rId2"/>
          <a:stretch>
            <a:fillRect/>
          </a:stretch>
        </p:blipFill>
        <p:spPr>
          <a:xfrm>
            <a:off x="1622738" y="2898228"/>
            <a:ext cx="7673834" cy="1293027"/>
          </a:xfrm>
          <a:prstGeom prst="rect">
            <a:avLst/>
          </a:prstGeom>
        </p:spPr>
      </p:pic>
      <p:sp>
        <p:nvSpPr>
          <p:cNvPr id="6" name="CuadroTexto 5">
            <a:extLst>
              <a:ext uri="{FF2B5EF4-FFF2-40B4-BE49-F238E27FC236}">
                <a16:creationId xmlns:a16="http://schemas.microsoft.com/office/drawing/2014/main" id="{D560DB48-56ED-421D-B3FF-803D4A857B48}"/>
              </a:ext>
            </a:extLst>
          </p:cNvPr>
          <p:cNvSpPr txBox="1"/>
          <p:nvPr/>
        </p:nvSpPr>
        <p:spPr>
          <a:xfrm>
            <a:off x="1504038" y="1008993"/>
            <a:ext cx="9183924" cy="369332"/>
          </a:xfrm>
          <a:prstGeom prst="rect">
            <a:avLst/>
          </a:prstGeom>
          <a:noFill/>
        </p:spPr>
        <p:txBody>
          <a:bodyPr wrap="none" rtlCol="0">
            <a:spAutoFit/>
          </a:bodyPr>
          <a:lstStyle/>
          <a:p>
            <a:r>
              <a:rPr lang="es-MX" b="1" dirty="0"/>
              <a:t>After </a:t>
            </a:r>
            <a:r>
              <a:rPr lang="es-MX" b="1" dirty="0" err="1"/>
              <a:t>that</a:t>
            </a:r>
            <a:r>
              <a:rPr lang="es-MX" b="1" dirty="0"/>
              <a:t> data </a:t>
            </a:r>
            <a:r>
              <a:rPr lang="es-MX" b="1" dirty="0" err="1"/>
              <a:t>is</a:t>
            </a:r>
            <a:r>
              <a:rPr lang="es-MX" b="1" dirty="0"/>
              <a:t> </a:t>
            </a:r>
            <a:r>
              <a:rPr lang="es-MX" b="1" dirty="0" err="1"/>
              <a:t>cleaned</a:t>
            </a:r>
            <a:r>
              <a:rPr lang="es-MX" b="1" dirty="0"/>
              <a:t> and </a:t>
            </a:r>
            <a:r>
              <a:rPr lang="es-MX" b="1" dirty="0" err="1"/>
              <a:t>prepared</a:t>
            </a:r>
            <a:r>
              <a:rPr lang="es-MX" b="1" dirty="0"/>
              <a:t> </a:t>
            </a:r>
            <a:r>
              <a:rPr lang="es-MX" b="1" dirty="0" err="1"/>
              <a:t>we</a:t>
            </a:r>
            <a:r>
              <a:rPr lang="es-MX" b="1" dirty="0"/>
              <a:t> are </a:t>
            </a:r>
            <a:r>
              <a:rPr lang="es-MX" b="1" dirty="0" err="1"/>
              <a:t>going</a:t>
            </a:r>
            <a:r>
              <a:rPr lang="es-MX" b="1" dirty="0"/>
              <a:t> </a:t>
            </a:r>
            <a:r>
              <a:rPr lang="es-MX" b="1" dirty="0" err="1"/>
              <a:t>to</a:t>
            </a:r>
            <a:r>
              <a:rPr lang="es-MX" b="1" dirty="0"/>
              <a:t> </a:t>
            </a:r>
            <a:r>
              <a:rPr lang="es-MX" b="1" dirty="0" err="1"/>
              <a:t>follow</a:t>
            </a:r>
            <a:r>
              <a:rPr lang="es-MX" b="1" dirty="0"/>
              <a:t> </a:t>
            </a:r>
            <a:r>
              <a:rPr lang="es-MX" b="1" dirty="0" err="1"/>
              <a:t>with</a:t>
            </a:r>
            <a:r>
              <a:rPr lang="es-MX" b="1" dirty="0"/>
              <a:t> </a:t>
            </a:r>
            <a:r>
              <a:rPr lang="es-MX" b="1" dirty="0" err="1"/>
              <a:t>the</a:t>
            </a:r>
            <a:r>
              <a:rPr lang="es-MX" b="1" dirty="0"/>
              <a:t> </a:t>
            </a:r>
            <a:r>
              <a:rPr lang="es-MX" b="1" dirty="0" err="1"/>
              <a:t>analysis</a:t>
            </a:r>
            <a:r>
              <a:rPr lang="es-MX" b="1" dirty="0"/>
              <a:t>.</a:t>
            </a:r>
            <a:endParaRPr lang="en-US" b="1" dirty="0"/>
          </a:p>
        </p:txBody>
      </p:sp>
    </p:spTree>
    <p:extLst>
      <p:ext uri="{BB962C8B-B14F-4D97-AF65-F5344CB8AC3E}">
        <p14:creationId xmlns:p14="http://schemas.microsoft.com/office/powerpoint/2010/main" val="182469678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8522C-AE3D-4A87-ACC7-D586C5383B3E}"/>
              </a:ext>
            </a:extLst>
          </p:cNvPr>
          <p:cNvSpPr>
            <a:spLocks noGrp="1"/>
          </p:cNvSpPr>
          <p:nvPr>
            <p:ph type="title"/>
          </p:nvPr>
        </p:nvSpPr>
        <p:spPr>
          <a:xfrm>
            <a:off x="685800" y="370235"/>
            <a:ext cx="4206766" cy="1293028"/>
          </a:xfrm>
        </p:spPr>
        <p:txBody>
          <a:bodyPr/>
          <a:lstStyle/>
          <a:p>
            <a:r>
              <a:rPr lang="es-MX" dirty="0"/>
              <a:t>TORONTO MAPS</a:t>
            </a:r>
            <a:endParaRPr lang="en-US" dirty="0"/>
          </a:p>
        </p:txBody>
      </p:sp>
      <p:pic>
        <p:nvPicPr>
          <p:cNvPr id="4" name="Imagen 3">
            <a:extLst>
              <a:ext uri="{FF2B5EF4-FFF2-40B4-BE49-F238E27FC236}">
                <a16:creationId xmlns:a16="http://schemas.microsoft.com/office/drawing/2014/main" id="{F59F86FD-6C06-42C2-A60E-0036C62B9880}"/>
              </a:ext>
            </a:extLst>
          </p:cNvPr>
          <p:cNvPicPr/>
          <p:nvPr/>
        </p:nvPicPr>
        <p:blipFill>
          <a:blip r:embed="rId2"/>
          <a:stretch>
            <a:fillRect/>
          </a:stretch>
        </p:blipFill>
        <p:spPr>
          <a:xfrm>
            <a:off x="2985759" y="1847029"/>
            <a:ext cx="5400675" cy="3857625"/>
          </a:xfrm>
          <a:prstGeom prst="rect">
            <a:avLst/>
          </a:prstGeom>
        </p:spPr>
      </p:pic>
    </p:spTree>
    <p:extLst>
      <p:ext uri="{BB962C8B-B14F-4D97-AF65-F5344CB8AC3E}">
        <p14:creationId xmlns:p14="http://schemas.microsoft.com/office/powerpoint/2010/main" val="7106213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69C27D5-51E0-4B50-8710-092B973A10DC}"/>
              </a:ext>
            </a:extLst>
          </p:cNvPr>
          <p:cNvPicPr/>
          <p:nvPr/>
        </p:nvPicPr>
        <p:blipFill>
          <a:blip r:embed="rId2"/>
          <a:stretch>
            <a:fillRect/>
          </a:stretch>
        </p:blipFill>
        <p:spPr>
          <a:xfrm>
            <a:off x="3358056" y="1939159"/>
            <a:ext cx="4693197" cy="3537059"/>
          </a:xfrm>
          <a:prstGeom prst="rect">
            <a:avLst/>
          </a:prstGeom>
        </p:spPr>
      </p:pic>
    </p:spTree>
    <p:extLst>
      <p:ext uri="{BB962C8B-B14F-4D97-AF65-F5344CB8AC3E}">
        <p14:creationId xmlns:p14="http://schemas.microsoft.com/office/powerpoint/2010/main" val="36350726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52065-0695-41F7-9076-B1C5E1CFF1EC}"/>
              </a:ext>
            </a:extLst>
          </p:cNvPr>
          <p:cNvSpPr>
            <a:spLocks noGrp="1"/>
          </p:cNvSpPr>
          <p:nvPr>
            <p:ph type="title"/>
          </p:nvPr>
        </p:nvSpPr>
        <p:spPr>
          <a:xfrm>
            <a:off x="685800" y="639315"/>
            <a:ext cx="4884683" cy="1293028"/>
          </a:xfrm>
        </p:spPr>
        <p:txBody>
          <a:bodyPr/>
          <a:lstStyle/>
          <a:p>
            <a:r>
              <a:rPr lang="es-MX" dirty="0"/>
              <a:t>Manhattan </a:t>
            </a:r>
            <a:r>
              <a:rPr lang="es-MX" dirty="0" err="1"/>
              <a:t>maps</a:t>
            </a:r>
            <a:endParaRPr lang="en-US" dirty="0"/>
          </a:p>
        </p:txBody>
      </p:sp>
      <p:pic>
        <p:nvPicPr>
          <p:cNvPr id="4" name="Imagen 3">
            <a:extLst>
              <a:ext uri="{FF2B5EF4-FFF2-40B4-BE49-F238E27FC236}">
                <a16:creationId xmlns:a16="http://schemas.microsoft.com/office/drawing/2014/main" id="{1D5C0433-AB2A-4C04-8038-B8C6B7A68374}"/>
              </a:ext>
            </a:extLst>
          </p:cNvPr>
          <p:cNvPicPr/>
          <p:nvPr/>
        </p:nvPicPr>
        <p:blipFill>
          <a:blip r:embed="rId2"/>
          <a:stretch>
            <a:fillRect/>
          </a:stretch>
        </p:blipFill>
        <p:spPr>
          <a:xfrm>
            <a:off x="3074277" y="2333788"/>
            <a:ext cx="4224994" cy="4035481"/>
          </a:xfrm>
          <a:prstGeom prst="rect">
            <a:avLst/>
          </a:prstGeom>
        </p:spPr>
      </p:pic>
    </p:spTree>
    <p:extLst>
      <p:ext uri="{BB962C8B-B14F-4D97-AF65-F5344CB8AC3E}">
        <p14:creationId xmlns:p14="http://schemas.microsoft.com/office/powerpoint/2010/main" val="25853189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3609E9B-1A06-4E51-ACD3-513DD341D6F1}"/>
              </a:ext>
            </a:extLst>
          </p:cNvPr>
          <p:cNvPicPr/>
          <p:nvPr/>
        </p:nvPicPr>
        <p:blipFill>
          <a:blip r:embed="rId2"/>
          <a:stretch>
            <a:fillRect/>
          </a:stretch>
        </p:blipFill>
        <p:spPr>
          <a:xfrm>
            <a:off x="3815256" y="1652587"/>
            <a:ext cx="3742832" cy="4070296"/>
          </a:xfrm>
          <a:prstGeom prst="rect">
            <a:avLst/>
          </a:prstGeom>
        </p:spPr>
      </p:pic>
    </p:spTree>
    <p:extLst>
      <p:ext uri="{BB962C8B-B14F-4D97-AF65-F5344CB8AC3E}">
        <p14:creationId xmlns:p14="http://schemas.microsoft.com/office/powerpoint/2010/main" val="18457075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186BE-FE18-49FE-B240-85B906BBD756}"/>
              </a:ext>
            </a:extLst>
          </p:cNvPr>
          <p:cNvSpPr>
            <a:spLocks noGrp="1"/>
          </p:cNvSpPr>
          <p:nvPr>
            <p:ph type="title"/>
          </p:nvPr>
        </p:nvSpPr>
        <p:spPr>
          <a:xfrm>
            <a:off x="685800" y="496359"/>
            <a:ext cx="4790090" cy="1293028"/>
          </a:xfrm>
        </p:spPr>
        <p:txBody>
          <a:bodyPr/>
          <a:lstStyle/>
          <a:p>
            <a:r>
              <a:rPr lang="es-MX" dirty="0" err="1"/>
              <a:t>Analysis</a:t>
            </a:r>
            <a:r>
              <a:rPr lang="es-MX" dirty="0"/>
              <a:t> </a:t>
            </a:r>
            <a:r>
              <a:rPr lang="es-MX" dirty="0" err="1"/>
              <a:t>of</a:t>
            </a:r>
            <a:r>
              <a:rPr lang="es-MX" dirty="0"/>
              <a:t> data</a:t>
            </a:r>
            <a:endParaRPr lang="en-US" dirty="0"/>
          </a:p>
        </p:txBody>
      </p:sp>
    </p:spTree>
    <p:extLst>
      <p:ext uri="{BB962C8B-B14F-4D97-AF65-F5344CB8AC3E}">
        <p14:creationId xmlns:p14="http://schemas.microsoft.com/office/powerpoint/2010/main" val="30694120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286F0-6DA3-4EFF-82B7-1E35293785E3}"/>
              </a:ext>
            </a:extLst>
          </p:cNvPr>
          <p:cNvSpPr>
            <a:spLocks noGrp="1"/>
          </p:cNvSpPr>
          <p:nvPr>
            <p:ph type="title"/>
          </p:nvPr>
        </p:nvSpPr>
        <p:spPr>
          <a:xfrm>
            <a:off x="685800" y="764373"/>
            <a:ext cx="10820400" cy="1293028"/>
          </a:xfrm>
        </p:spPr>
        <p:txBody>
          <a:bodyPr>
            <a:normAutofit fontScale="90000"/>
          </a:bodyPr>
          <a:lstStyle/>
          <a:p>
            <a:r>
              <a:rPr lang="es-MX" dirty="0"/>
              <a:t>WE ARE GOING TO EXPLORE NEIGHBORHOODS IN DOWNTOWN TORONTO</a:t>
            </a:r>
            <a:endParaRPr lang="en-US" dirty="0"/>
          </a:p>
        </p:txBody>
      </p:sp>
      <p:pic>
        <p:nvPicPr>
          <p:cNvPr id="4" name="Imagen 3">
            <a:extLst>
              <a:ext uri="{FF2B5EF4-FFF2-40B4-BE49-F238E27FC236}">
                <a16:creationId xmlns:a16="http://schemas.microsoft.com/office/drawing/2014/main" id="{8260B9AE-E0F2-49EF-8ED2-27B95694575C}"/>
              </a:ext>
            </a:extLst>
          </p:cNvPr>
          <p:cNvPicPr/>
          <p:nvPr/>
        </p:nvPicPr>
        <p:blipFill>
          <a:blip r:embed="rId2"/>
          <a:stretch>
            <a:fillRect/>
          </a:stretch>
        </p:blipFill>
        <p:spPr>
          <a:xfrm>
            <a:off x="3289934" y="2471737"/>
            <a:ext cx="7073265" cy="3341234"/>
          </a:xfrm>
          <a:prstGeom prst="rect">
            <a:avLst/>
          </a:prstGeom>
        </p:spPr>
      </p:pic>
    </p:spTree>
    <p:extLst>
      <p:ext uri="{BB962C8B-B14F-4D97-AF65-F5344CB8AC3E}">
        <p14:creationId xmlns:p14="http://schemas.microsoft.com/office/powerpoint/2010/main" val="24601889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62510CA-EF80-44B2-A3D9-BAD8025461B7}"/>
              </a:ext>
            </a:extLst>
          </p:cNvPr>
          <p:cNvPicPr/>
          <p:nvPr/>
        </p:nvPicPr>
        <p:blipFill>
          <a:blip r:embed="rId2"/>
          <a:stretch>
            <a:fillRect/>
          </a:stretch>
        </p:blipFill>
        <p:spPr>
          <a:xfrm>
            <a:off x="2825114" y="2725420"/>
            <a:ext cx="7450999" cy="2086066"/>
          </a:xfrm>
          <a:prstGeom prst="rect">
            <a:avLst/>
          </a:prstGeom>
        </p:spPr>
      </p:pic>
    </p:spTree>
    <p:extLst>
      <p:ext uri="{BB962C8B-B14F-4D97-AF65-F5344CB8AC3E}">
        <p14:creationId xmlns:p14="http://schemas.microsoft.com/office/powerpoint/2010/main" val="278290753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4C67520-1C81-412A-A6A8-B56C635EC181}"/>
              </a:ext>
            </a:extLst>
          </p:cNvPr>
          <p:cNvPicPr/>
          <p:nvPr/>
        </p:nvPicPr>
        <p:blipFill>
          <a:blip r:embed="rId2"/>
          <a:stretch>
            <a:fillRect/>
          </a:stretch>
        </p:blipFill>
        <p:spPr>
          <a:xfrm>
            <a:off x="3289935" y="1857692"/>
            <a:ext cx="6050008" cy="3715794"/>
          </a:xfrm>
          <a:prstGeom prst="rect">
            <a:avLst/>
          </a:prstGeom>
        </p:spPr>
      </p:pic>
    </p:spTree>
    <p:extLst>
      <p:ext uri="{BB962C8B-B14F-4D97-AF65-F5344CB8AC3E}">
        <p14:creationId xmlns:p14="http://schemas.microsoft.com/office/powerpoint/2010/main" val="27606995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28E3B1-27DC-410C-84C6-D7ACFFBDFB0E}"/>
              </a:ext>
            </a:extLst>
          </p:cNvPr>
          <p:cNvPicPr/>
          <p:nvPr/>
        </p:nvPicPr>
        <p:blipFill>
          <a:blip r:embed="rId2"/>
          <a:stretch>
            <a:fillRect/>
          </a:stretch>
        </p:blipFill>
        <p:spPr>
          <a:xfrm>
            <a:off x="3289934" y="2673349"/>
            <a:ext cx="6463665" cy="2704193"/>
          </a:xfrm>
          <a:prstGeom prst="rect">
            <a:avLst/>
          </a:prstGeom>
        </p:spPr>
      </p:pic>
    </p:spTree>
    <p:extLst>
      <p:ext uri="{BB962C8B-B14F-4D97-AF65-F5344CB8AC3E}">
        <p14:creationId xmlns:p14="http://schemas.microsoft.com/office/powerpoint/2010/main" val="42835594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6870A-79C0-46E8-9863-974D38A7A781}"/>
              </a:ext>
            </a:extLst>
          </p:cNvPr>
          <p:cNvSpPr>
            <a:spLocks noGrp="1"/>
          </p:cNvSpPr>
          <p:nvPr>
            <p:ph type="title"/>
          </p:nvPr>
        </p:nvSpPr>
        <p:spPr>
          <a:xfrm>
            <a:off x="685800" y="639315"/>
            <a:ext cx="6584731" cy="1293028"/>
          </a:xfrm>
        </p:spPr>
        <p:txBody>
          <a:bodyPr/>
          <a:lstStyle/>
          <a:p>
            <a:r>
              <a:rPr lang="es-MX" dirty="0" err="1"/>
              <a:t>Introduction</a:t>
            </a:r>
            <a:r>
              <a:rPr lang="es-MX" dirty="0"/>
              <a:t>/</a:t>
            </a:r>
            <a:r>
              <a:rPr lang="es-MX" dirty="0" err="1"/>
              <a:t>buSiness</a:t>
            </a:r>
            <a:r>
              <a:rPr lang="es-MX" dirty="0"/>
              <a:t> </a:t>
            </a:r>
            <a:r>
              <a:rPr lang="es-MX" dirty="0" err="1"/>
              <a:t>problem</a:t>
            </a:r>
            <a:endParaRPr lang="en-US" dirty="0"/>
          </a:p>
        </p:txBody>
      </p:sp>
      <p:sp>
        <p:nvSpPr>
          <p:cNvPr id="3" name="Marcador de contenido 2">
            <a:extLst>
              <a:ext uri="{FF2B5EF4-FFF2-40B4-BE49-F238E27FC236}">
                <a16:creationId xmlns:a16="http://schemas.microsoft.com/office/drawing/2014/main" id="{2811E3E0-50A8-430C-A81F-080C4F48B97B}"/>
              </a:ext>
            </a:extLst>
          </p:cNvPr>
          <p:cNvSpPr>
            <a:spLocks noGrp="1"/>
          </p:cNvSpPr>
          <p:nvPr>
            <p:ph idx="1"/>
          </p:nvPr>
        </p:nvSpPr>
        <p:spPr>
          <a:xfrm>
            <a:off x="685800" y="2913595"/>
            <a:ext cx="10820400" cy="4024125"/>
          </a:xfrm>
        </p:spPr>
        <p:txBody>
          <a:bodyPr/>
          <a:lstStyle/>
          <a:p>
            <a:pPr marL="0" indent="0">
              <a:buNone/>
            </a:pPr>
            <a:r>
              <a:rPr lang="en-US" sz="2400" dirty="0">
                <a:solidFill>
                  <a:schemeClr val="accent2"/>
                </a:solidFill>
                <a:effectLst/>
                <a:latin typeface="Abadi" panose="020B0604020202020204" pitchFamily="34" charset="0"/>
                <a:ea typeface="Calibri" panose="020F0502020204030204" pitchFamily="34" charset="0"/>
              </a:rPr>
              <a:t>Currently many people come to the city of </a:t>
            </a:r>
            <a:r>
              <a:rPr lang="en-US" sz="2400" dirty="0">
                <a:solidFill>
                  <a:schemeClr val="accent2"/>
                </a:solidFill>
                <a:latin typeface="Abadi" panose="020B0604020202020204" pitchFamily="34" charset="0"/>
                <a:ea typeface="Calibri" panose="020F0502020204030204" pitchFamily="34" charset="0"/>
              </a:rPr>
              <a:t>Toronto or Manhattan </a:t>
            </a:r>
            <a:r>
              <a:rPr lang="en-US" sz="2400" dirty="0">
                <a:solidFill>
                  <a:schemeClr val="accent2"/>
                </a:solidFill>
                <a:effectLst/>
                <a:latin typeface="Abadi" panose="020B0604020202020204" pitchFamily="34" charset="0"/>
                <a:ea typeface="Calibri" panose="020F0502020204030204" pitchFamily="34" charset="0"/>
              </a:rPr>
              <a:t>to seek and obtain better and more job opportunities and for that reason they need to hear about recommendations or suggestions on appropriate and effective neighborhoods to live, for example in which there are nearby places such as supermarkets, hospitals , shops, and schools that help improve the quality </a:t>
            </a:r>
            <a:r>
              <a:rPr lang="en-US" sz="1800" dirty="0">
                <a:solidFill>
                  <a:srgbClr val="000000"/>
                </a:solidFill>
                <a:effectLst/>
                <a:latin typeface="Arial" panose="020B0604020202020204" pitchFamily="34" charset="0"/>
                <a:ea typeface="Calibri" panose="020F0502020204030204" pitchFamily="34" charset="0"/>
              </a:rPr>
              <a:t>of life</a:t>
            </a:r>
            <a:endParaRPr lang="en-US" dirty="0"/>
          </a:p>
        </p:txBody>
      </p:sp>
    </p:spTree>
    <p:extLst>
      <p:ext uri="{BB962C8B-B14F-4D97-AF65-F5344CB8AC3E}">
        <p14:creationId xmlns:p14="http://schemas.microsoft.com/office/powerpoint/2010/main" val="352075224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ACA49B9-8482-4C7F-B967-58A0E1156AD3}"/>
              </a:ext>
            </a:extLst>
          </p:cNvPr>
          <p:cNvPicPr>
            <a:picLocks noChangeAspect="1"/>
          </p:cNvPicPr>
          <p:nvPr/>
        </p:nvPicPr>
        <p:blipFill>
          <a:blip r:embed="rId2"/>
          <a:stretch>
            <a:fillRect/>
          </a:stretch>
        </p:blipFill>
        <p:spPr>
          <a:xfrm>
            <a:off x="3036011" y="1214602"/>
            <a:ext cx="5457825" cy="4838700"/>
          </a:xfrm>
          <a:prstGeom prst="rect">
            <a:avLst/>
          </a:prstGeom>
        </p:spPr>
      </p:pic>
      <p:sp>
        <p:nvSpPr>
          <p:cNvPr id="6" name="CuadroTexto 5">
            <a:extLst>
              <a:ext uri="{FF2B5EF4-FFF2-40B4-BE49-F238E27FC236}">
                <a16:creationId xmlns:a16="http://schemas.microsoft.com/office/drawing/2014/main" id="{5CADA4A8-1B4C-4B7D-9ABA-89B897FF3C53}"/>
              </a:ext>
            </a:extLst>
          </p:cNvPr>
          <p:cNvSpPr txBox="1"/>
          <p:nvPr/>
        </p:nvSpPr>
        <p:spPr>
          <a:xfrm>
            <a:off x="3783724" y="620032"/>
            <a:ext cx="3062057" cy="369332"/>
          </a:xfrm>
          <a:prstGeom prst="rect">
            <a:avLst/>
          </a:prstGeom>
          <a:noFill/>
        </p:spPr>
        <p:txBody>
          <a:bodyPr wrap="none" rtlCol="0">
            <a:spAutoFit/>
          </a:bodyPr>
          <a:lstStyle/>
          <a:p>
            <a:r>
              <a:rPr lang="es-MX" dirty="0" err="1"/>
              <a:t>Some</a:t>
            </a:r>
            <a:r>
              <a:rPr lang="es-MX" dirty="0"/>
              <a:t> </a:t>
            </a:r>
            <a:r>
              <a:rPr lang="es-MX" dirty="0" err="1"/>
              <a:t>examples</a:t>
            </a:r>
            <a:r>
              <a:rPr lang="es-MX" dirty="0"/>
              <a:t> </a:t>
            </a:r>
            <a:r>
              <a:rPr lang="es-MX" dirty="0" err="1"/>
              <a:t>of</a:t>
            </a:r>
            <a:r>
              <a:rPr lang="es-MX" dirty="0"/>
              <a:t> places</a:t>
            </a:r>
            <a:endParaRPr lang="en-US" dirty="0"/>
          </a:p>
        </p:txBody>
      </p:sp>
    </p:spTree>
    <p:extLst>
      <p:ext uri="{BB962C8B-B14F-4D97-AF65-F5344CB8AC3E}">
        <p14:creationId xmlns:p14="http://schemas.microsoft.com/office/powerpoint/2010/main" val="192732469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D92DD32-F739-4C31-A912-59A04E431CAD}"/>
              </a:ext>
            </a:extLst>
          </p:cNvPr>
          <p:cNvPicPr>
            <a:picLocks noChangeAspect="1"/>
          </p:cNvPicPr>
          <p:nvPr/>
        </p:nvPicPr>
        <p:blipFill>
          <a:blip r:embed="rId2"/>
          <a:stretch>
            <a:fillRect/>
          </a:stretch>
        </p:blipFill>
        <p:spPr>
          <a:xfrm>
            <a:off x="3328987" y="1014412"/>
            <a:ext cx="5534025" cy="4829175"/>
          </a:xfrm>
          <a:prstGeom prst="rect">
            <a:avLst/>
          </a:prstGeom>
        </p:spPr>
      </p:pic>
      <p:sp>
        <p:nvSpPr>
          <p:cNvPr id="5" name="CuadroTexto 4">
            <a:extLst>
              <a:ext uri="{FF2B5EF4-FFF2-40B4-BE49-F238E27FC236}">
                <a16:creationId xmlns:a16="http://schemas.microsoft.com/office/drawing/2014/main" id="{FA267BE2-C6DA-4115-B5F5-CA0600AC3DB1}"/>
              </a:ext>
            </a:extLst>
          </p:cNvPr>
          <p:cNvSpPr txBox="1"/>
          <p:nvPr/>
        </p:nvSpPr>
        <p:spPr>
          <a:xfrm>
            <a:off x="4146331" y="462377"/>
            <a:ext cx="3062057" cy="369332"/>
          </a:xfrm>
          <a:prstGeom prst="rect">
            <a:avLst/>
          </a:prstGeom>
          <a:noFill/>
        </p:spPr>
        <p:txBody>
          <a:bodyPr wrap="none" rtlCol="0">
            <a:spAutoFit/>
          </a:bodyPr>
          <a:lstStyle/>
          <a:p>
            <a:r>
              <a:rPr lang="es-MX" dirty="0" err="1"/>
              <a:t>Some</a:t>
            </a:r>
            <a:r>
              <a:rPr lang="es-MX" dirty="0"/>
              <a:t> </a:t>
            </a:r>
            <a:r>
              <a:rPr lang="es-MX" dirty="0" err="1"/>
              <a:t>examples</a:t>
            </a:r>
            <a:r>
              <a:rPr lang="es-MX" dirty="0"/>
              <a:t> </a:t>
            </a:r>
            <a:r>
              <a:rPr lang="es-MX" dirty="0" err="1"/>
              <a:t>of</a:t>
            </a:r>
            <a:r>
              <a:rPr lang="es-MX" dirty="0"/>
              <a:t> places</a:t>
            </a:r>
            <a:endParaRPr lang="en-US" dirty="0"/>
          </a:p>
        </p:txBody>
      </p:sp>
    </p:spTree>
    <p:extLst>
      <p:ext uri="{BB962C8B-B14F-4D97-AF65-F5344CB8AC3E}">
        <p14:creationId xmlns:p14="http://schemas.microsoft.com/office/powerpoint/2010/main" val="15689617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07217C2-4AEF-40E7-ADD5-6A8663A52315}"/>
              </a:ext>
            </a:extLst>
          </p:cNvPr>
          <p:cNvPicPr/>
          <p:nvPr/>
        </p:nvPicPr>
        <p:blipFill>
          <a:blip r:embed="rId2"/>
          <a:stretch>
            <a:fillRect/>
          </a:stretch>
        </p:blipFill>
        <p:spPr>
          <a:xfrm>
            <a:off x="2155371" y="1349830"/>
            <a:ext cx="6746694" cy="3491728"/>
          </a:xfrm>
          <a:prstGeom prst="rect">
            <a:avLst/>
          </a:prstGeom>
        </p:spPr>
      </p:pic>
    </p:spTree>
    <p:extLst>
      <p:ext uri="{BB962C8B-B14F-4D97-AF65-F5344CB8AC3E}">
        <p14:creationId xmlns:p14="http://schemas.microsoft.com/office/powerpoint/2010/main" val="214915914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9FCB866-CBF3-4120-B160-87ECBC2B4181}"/>
              </a:ext>
            </a:extLst>
          </p:cNvPr>
          <p:cNvPicPr/>
          <p:nvPr/>
        </p:nvPicPr>
        <p:blipFill>
          <a:blip r:embed="rId2"/>
          <a:stretch>
            <a:fillRect/>
          </a:stretch>
        </p:blipFill>
        <p:spPr>
          <a:xfrm>
            <a:off x="3289934" y="2332672"/>
            <a:ext cx="6463665" cy="3436757"/>
          </a:xfrm>
          <a:prstGeom prst="rect">
            <a:avLst/>
          </a:prstGeom>
        </p:spPr>
      </p:pic>
    </p:spTree>
    <p:extLst>
      <p:ext uri="{BB962C8B-B14F-4D97-AF65-F5344CB8AC3E}">
        <p14:creationId xmlns:p14="http://schemas.microsoft.com/office/powerpoint/2010/main" val="17870366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F430396-7F27-4205-823C-41B073E1BCC9}"/>
              </a:ext>
            </a:extLst>
          </p:cNvPr>
          <p:cNvPicPr>
            <a:picLocks noChangeAspect="1"/>
          </p:cNvPicPr>
          <p:nvPr/>
        </p:nvPicPr>
        <p:blipFill>
          <a:blip r:embed="rId2"/>
          <a:stretch>
            <a:fillRect/>
          </a:stretch>
        </p:blipFill>
        <p:spPr>
          <a:xfrm>
            <a:off x="3805429" y="3048000"/>
            <a:ext cx="5914153" cy="1532164"/>
          </a:xfrm>
          <a:prstGeom prst="rect">
            <a:avLst/>
          </a:prstGeom>
        </p:spPr>
      </p:pic>
    </p:spTree>
    <p:extLst>
      <p:ext uri="{BB962C8B-B14F-4D97-AF65-F5344CB8AC3E}">
        <p14:creationId xmlns:p14="http://schemas.microsoft.com/office/powerpoint/2010/main" val="239439798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D34CB23-6D50-433F-8A2B-E6DFF6FCC58E}"/>
              </a:ext>
            </a:extLst>
          </p:cNvPr>
          <p:cNvPicPr/>
          <p:nvPr/>
        </p:nvPicPr>
        <p:blipFill>
          <a:blip r:embed="rId2"/>
          <a:stretch>
            <a:fillRect/>
          </a:stretch>
        </p:blipFill>
        <p:spPr>
          <a:xfrm>
            <a:off x="1573256" y="2073410"/>
            <a:ext cx="6703641" cy="2711177"/>
          </a:xfrm>
          <a:prstGeom prst="rect">
            <a:avLst/>
          </a:prstGeom>
        </p:spPr>
      </p:pic>
      <p:pic>
        <p:nvPicPr>
          <p:cNvPr id="3" name="Imagen 2">
            <a:extLst>
              <a:ext uri="{FF2B5EF4-FFF2-40B4-BE49-F238E27FC236}">
                <a16:creationId xmlns:a16="http://schemas.microsoft.com/office/drawing/2014/main" id="{2F3D6622-132D-475B-BE85-985E65513BD6}"/>
              </a:ext>
            </a:extLst>
          </p:cNvPr>
          <p:cNvPicPr/>
          <p:nvPr/>
        </p:nvPicPr>
        <p:blipFill>
          <a:blip r:embed="rId3"/>
          <a:stretch>
            <a:fillRect/>
          </a:stretch>
        </p:blipFill>
        <p:spPr>
          <a:xfrm>
            <a:off x="8916057" y="2584312"/>
            <a:ext cx="571500" cy="2200275"/>
          </a:xfrm>
          <a:prstGeom prst="rect">
            <a:avLst/>
          </a:prstGeom>
        </p:spPr>
      </p:pic>
    </p:spTree>
    <p:extLst>
      <p:ext uri="{BB962C8B-B14F-4D97-AF65-F5344CB8AC3E}">
        <p14:creationId xmlns:p14="http://schemas.microsoft.com/office/powerpoint/2010/main" val="10934262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61ADCDE-BD56-4E8A-B460-CAC63078298B}"/>
              </a:ext>
            </a:extLst>
          </p:cNvPr>
          <p:cNvPicPr/>
          <p:nvPr/>
        </p:nvPicPr>
        <p:blipFill>
          <a:blip r:embed="rId2"/>
          <a:stretch>
            <a:fillRect/>
          </a:stretch>
        </p:blipFill>
        <p:spPr>
          <a:xfrm>
            <a:off x="3767137" y="1809750"/>
            <a:ext cx="4657725" cy="3238500"/>
          </a:xfrm>
          <a:prstGeom prst="rect">
            <a:avLst/>
          </a:prstGeom>
        </p:spPr>
      </p:pic>
    </p:spTree>
    <p:extLst>
      <p:ext uri="{BB962C8B-B14F-4D97-AF65-F5344CB8AC3E}">
        <p14:creationId xmlns:p14="http://schemas.microsoft.com/office/powerpoint/2010/main" val="27983162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5B5A39-A66F-4B23-9061-231C0FC54871}"/>
              </a:ext>
            </a:extLst>
          </p:cNvPr>
          <p:cNvPicPr>
            <a:picLocks noChangeAspect="1"/>
          </p:cNvPicPr>
          <p:nvPr/>
        </p:nvPicPr>
        <p:blipFill>
          <a:blip r:embed="rId2"/>
          <a:stretch>
            <a:fillRect/>
          </a:stretch>
        </p:blipFill>
        <p:spPr>
          <a:xfrm>
            <a:off x="2739117" y="2614283"/>
            <a:ext cx="7531953" cy="2146903"/>
          </a:xfrm>
          <a:prstGeom prst="rect">
            <a:avLst/>
          </a:prstGeom>
        </p:spPr>
      </p:pic>
      <p:pic>
        <p:nvPicPr>
          <p:cNvPr id="5" name="Imagen 4">
            <a:extLst>
              <a:ext uri="{FF2B5EF4-FFF2-40B4-BE49-F238E27FC236}">
                <a16:creationId xmlns:a16="http://schemas.microsoft.com/office/drawing/2014/main" id="{2E74A9DA-73D4-4E79-BE9F-41BA022AFEC5}"/>
              </a:ext>
            </a:extLst>
          </p:cNvPr>
          <p:cNvPicPr>
            <a:picLocks noChangeAspect="1"/>
          </p:cNvPicPr>
          <p:nvPr/>
        </p:nvPicPr>
        <p:blipFill>
          <a:blip r:embed="rId2"/>
          <a:stretch>
            <a:fillRect/>
          </a:stretch>
        </p:blipFill>
        <p:spPr>
          <a:xfrm>
            <a:off x="2891517" y="2766683"/>
            <a:ext cx="7531953" cy="2146903"/>
          </a:xfrm>
          <a:prstGeom prst="rect">
            <a:avLst/>
          </a:prstGeom>
        </p:spPr>
      </p:pic>
    </p:spTree>
    <p:extLst>
      <p:ext uri="{BB962C8B-B14F-4D97-AF65-F5344CB8AC3E}">
        <p14:creationId xmlns:p14="http://schemas.microsoft.com/office/powerpoint/2010/main" val="29089027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768DCC-92C5-4E09-9D0A-6124A1559ECA}"/>
              </a:ext>
            </a:extLst>
          </p:cNvPr>
          <p:cNvPicPr>
            <a:picLocks noChangeAspect="1"/>
          </p:cNvPicPr>
          <p:nvPr/>
        </p:nvPicPr>
        <p:blipFill>
          <a:blip r:embed="rId2"/>
          <a:stretch>
            <a:fillRect/>
          </a:stretch>
        </p:blipFill>
        <p:spPr>
          <a:xfrm>
            <a:off x="2631655" y="1588293"/>
            <a:ext cx="6650294" cy="3681413"/>
          </a:xfrm>
          <a:prstGeom prst="rect">
            <a:avLst/>
          </a:prstGeom>
        </p:spPr>
      </p:pic>
    </p:spTree>
    <p:extLst>
      <p:ext uri="{BB962C8B-B14F-4D97-AF65-F5344CB8AC3E}">
        <p14:creationId xmlns:p14="http://schemas.microsoft.com/office/powerpoint/2010/main" val="40075782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8B8D90A-AD1E-40AB-9875-8077C4BEE03B}"/>
              </a:ext>
            </a:extLst>
          </p:cNvPr>
          <p:cNvPicPr>
            <a:picLocks noChangeAspect="1"/>
          </p:cNvPicPr>
          <p:nvPr/>
        </p:nvPicPr>
        <p:blipFill>
          <a:blip r:embed="rId2"/>
          <a:stretch>
            <a:fillRect/>
          </a:stretch>
        </p:blipFill>
        <p:spPr>
          <a:xfrm>
            <a:off x="3262312" y="1662112"/>
            <a:ext cx="6622122" cy="4129088"/>
          </a:xfrm>
          <a:prstGeom prst="rect">
            <a:avLst/>
          </a:prstGeom>
        </p:spPr>
      </p:pic>
    </p:spTree>
    <p:extLst>
      <p:ext uri="{BB962C8B-B14F-4D97-AF65-F5344CB8AC3E}">
        <p14:creationId xmlns:p14="http://schemas.microsoft.com/office/powerpoint/2010/main" val="241080609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5CC1BBB-94DF-4597-BA73-3DE64CFC9A85}"/>
              </a:ext>
            </a:extLst>
          </p:cNvPr>
          <p:cNvSpPr>
            <a:spLocks noGrp="1"/>
          </p:cNvSpPr>
          <p:nvPr>
            <p:ph idx="1"/>
          </p:nvPr>
        </p:nvSpPr>
        <p:spPr>
          <a:xfrm>
            <a:off x="559675" y="2415278"/>
            <a:ext cx="10820400" cy="1628578"/>
          </a:xfrm>
        </p:spPr>
        <p:txBody>
          <a:bodyPr/>
          <a:lstStyle/>
          <a:p>
            <a:pPr marL="0" indent="0">
              <a:buNone/>
            </a:pPr>
            <a:r>
              <a:rPr lang="en-US" sz="2400" dirty="0">
                <a:solidFill>
                  <a:schemeClr val="accent2"/>
                </a:solidFill>
                <a:effectLst/>
                <a:latin typeface="Abadi" panose="020B0604020104020204" pitchFamily="34" charset="0"/>
                <a:ea typeface="Times New Roman" panose="02020603050405020304" pitchFamily="18" charset="0"/>
              </a:rPr>
              <a:t>This project is going to be carried out with the purpose of knowing which neighborhoods are the best indicated and which are adjusted to the respective needs and which have greater nearby facilities.</a:t>
            </a:r>
          </a:p>
          <a:p>
            <a:endParaRPr lang="en-US" dirty="0"/>
          </a:p>
        </p:txBody>
      </p:sp>
    </p:spTree>
    <p:extLst>
      <p:ext uri="{BB962C8B-B14F-4D97-AF65-F5344CB8AC3E}">
        <p14:creationId xmlns:p14="http://schemas.microsoft.com/office/powerpoint/2010/main" val="36634644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777E3E0-6CA1-4761-961C-3862C9204920}"/>
              </a:ext>
            </a:extLst>
          </p:cNvPr>
          <p:cNvPicPr/>
          <p:nvPr/>
        </p:nvPicPr>
        <p:blipFill>
          <a:blip r:embed="rId2"/>
          <a:stretch>
            <a:fillRect/>
          </a:stretch>
        </p:blipFill>
        <p:spPr>
          <a:xfrm>
            <a:off x="3074276" y="2792379"/>
            <a:ext cx="7025968" cy="2079165"/>
          </a:xfrm>
          <a:prstGeom prst="rect">
            <a:avLst/>
          </a:prstGeom>
        </p:spPr>
      </p:pic>
    </p:spTree>
    <p:extLst>
      <p:ext uri="{BB962C8B-B14F-4D97-AF65-F5344CB8AC3E}">
        <p14:creationId xmlns:p14="http://schemas.microsoft.com/office/powerpoint/2010/main" val="212051478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101BF-283B-4422-A905-1059B9259DE8}"/>
              </a:ext>
            </a:extLst>
          </p:cNvPr>
          <p:cNvSpPr txBox="1"/>
          <p:nvPr/>
        </p:nvSpPr>
        <p:spPr>
          <a:xfrm>
            <a:off x="2489556" y="472966"/>
            <a:ext cx="6731876" cy="830997"/>
          </a:xfrm>
          <a:prstGeom prst="rect">
            <a:avLst/>
          </a:prstGeom>
          <a:noFill/>
        </p:spPr>
        <p:txBody>
          <a:bodyPr wrap="square" rtlCol="0">
            <a:spAutoFit/>
          </a:bodyPr>
          <a:lstStyle/>
          <a:p>
            <a:r>
              <a:rPr lang="es-MX" sz="2400" b="1" dirty="0" err="1"/>
              <a:t>We</a:t>
            </a:r>
            <a:r>
              <a:rPr lang="es-MX" sz="2400" b="1" dirty="0"/>
              <a:t> are </a:t>
            </a:r>
            <a:r>
              <a:rPr lang="es-MX" sz="2400" b="1" dirty="0" err="1"/>
              <a:t>going</a:t>
            </a:r>
            <a:r>
              <a:rPr lang="es-MX" sz="2400" b="1" dirty="0"/>
              <a:t> </a:t>
            </a:r>
            <a:r>
              <a:rPr lang="es-MX" sz="2400" b="1" dirty="0" err="1"/>
              <a:t>to</a:t>
            </a:r>
            <a:r>
              <a:rPr lang="es-MX" sz="2400" b="1" dirty="0"/>
              <a:t> explore </a:t>
            </a:r>
            <a:r>
              <a:rPr lang="es-MX" sz="2400" b="1" dirty="0" err="1"/>
              <a:t>neighborhoods</a:t>
            </a:r>
            <a:r>
              <a:rPr lang="es-MX" sz="2400" b="1" dirty="0"/>
              <a:t> in Manhattan</a:t>
            </a:r>
            <a:endParaRPr lang="en-US" sz="2400" b="1" dirty="0"/>
          </a:p>
        </p:txBody>
      </p:sp>
      <p:pic>
        <p:nvPicPr>
          <p:cNvPr id="4" name="Imagen 3">
            <a:extLst>
              <a:ext uri="{FF2B5EF4-FFF2-40B4-BE49-F238E27FC236}">
                <a16:creationId xmlns:a16="http://schemas.microsoft.com/office/drawing/2014/main" id="{B17AAC15-053B-4DE0-B07A-4E5D732BC9E6}"/>
              </a:ext>
            </a:extLst>
          </p:cNvPr>
          <p:cNvPicPr>
            <a:picLocks noChangeAspect="1"/>
          </p:cNvPicPr>
          <p:nvPr/>
        </p:nvPicPr>
        <p:blipFill>
          <a:blip r:embed="rId2"/>
          <a:stretch>
            <a:fillRect/>
          </a:stretch>
        </p:blipFill>
        <p:spPr>
          <a:xfrm>
            <a:off x="2489556" y="1462908"/>
            <a:ext cx="2352675" cy="5067300"/>
          </a:xfrm>
          <a:prstGeom prst="rect">
            <a:avLst/>
          </a:prstGeom>
        </p:spPr>
      </p:pic>
      <p:pic>
        <p:nvPicPr>
          <p:cNvPr id="6" name="Imagen 5">
            <a:extLst>
              <a:ext uri="{FF2B5EF4-FFF2-40B4-BE49-F238E27FC236}">
                <a16:creationId xmlns:a16="http://schemas.microsoft.com/office/drawing/2014/main" id="{F901FD7A-B97A-4F6A-9780-8B70010C908D}"/>
              </a:ext>
            </a:extLst>
          </p:cNvPr>
          <p:cNvPicPr>
            <a:picLocks noChangeAspect="1"/>
          </p:cNvPicPr>
          <p:nvPr/>
        </p:nvPicPr>
        <p:blipFill>
          <a:blip r:embed="rId3"/>
          <a:stretch>
            <a:fillRect/>
          </a:stretch>
        </p:blipFill>
        <p:spPr>
          <a:xfrm>
            <a:off x="7130119" y="3425058"/>
            <a:ext cx="1400175" cy="571500"/>
          </a:xfrm>
          <a:prstGeom prst="rect">
            <a:avLst/>
          </a:prstGeom>
        </p:spPr>
      </p:pic>
    </p:spTree>
    <p:extLst>
      <p:ext uri="{BB962C8B-B14F-4D97-AF65-F5344CB8AC3E}">
        <p14:creationId xmlns:p14="http://schemas.microsoft.com/office/powerpoint/2010/main" val="427952854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697E219-B42E-43E1-96AB-AAD80123F771}"/>
              </a:ext>
            </a:extLst>
          </p:cNvPr>
          <p:cNvPicPr>
            <a:picLocks noChangeAspect="1"/>
          </p:cNvPicPr>
          <p:nvPr/>
        </p:nvPicPr>
        <p:blipFill>
          <a:blip r:embed="rId2"/>
          <a:stretch>
            <a:fillRect/>
          </a:stretch>
        </p:blipFill>
        <p:spPr>
          <a:xfrm>
            <a:off x="1736506" y="847232"/>
            <a:ext cx="1466850" cy="4848225"/>
          </a:xfrm>
          <a:prstGeom prst="rect">
            <a:avLst/>
          </a:prstGeom>
        </p:spPr>
      </p:pic>
      <p:pic>
        <p:nvPicPr>
          <p:cNvPr id="5" name="Imagen 4">
            <a:extLst>
              <a:ext uri="{FF2B5EF4-FFF2-40B4-BE49-F238E27FC236}">
                <a16:creationId xmlns:a16="http://schemas.microsoft.com/office/drawing/2014/main" id="{94C143B4-D62A-4572-8A0D-2E2CE98794F5}"/>
              </a:ext>
            </a:extLst>
          </p:cNvPr>
          <p:cNvPicPr>
            <a:picLocks noChangeAspect="1"/>
          </p:cNvPicPr>
          <p:nvPr/>
        </p:nvPicPr>
        <p:blipFill>
          <a:blip r:embed="rId3"/>
          <a:stretch>
            <a:fillRect/>
          </a:stretch>
        </p:blipFill>
        <p:spPr>
          <a:xfrm>
            <a:off x="4097720" y="1433019"/>
            <a:ext cx="1600200" cy="3676650"/>
          </a:xfrm>
          <a:prstGeom prst="rect">
            <a:avLst/>
          </a:prstGeom>
        </p:spPr>
      </p:pic>
      <p:pic>
        <p:nvPicPr>
          <p:cNvPr id="7" name="Imagen 6">
            <a:extLst>
              <a:ext uri="{FF2B5EF4-FFF2-40B4-BE49-F238E27FC236}">
                <a16:creationId xmlns:a16="http://schemas.microsoft.com/office/drawing/2014/main" id="{7C9FED9E-0B48-4306-B498-92436F3F2D6B}"/>
              </a:ext>
            </a:extLst>
          </p:cNvPr>
          <p:cNvPicPr>
            <a:picLocks noChangeAspect="1"/>
          </p:cNvPicPr>
          <p:nvPr/>
        </p:nvPicPr>
        <p:blipFill>
          <a:blip r:embed="rId4"/>
          <a:stretch>
            <a:fillRect/>
          </a:stretch>
        </p:blipFill>
        <p:spPr>
          <a:xfrm>
            <a:off x="7106799" y="847232"/>
            <a:ext cx="1762125" cy="5076825"/>
          </a:xfrm>
          <a:prstGeom prst="rect">
            <a:avLst/>
          </a:prstGeom>
        </p:spPr>
      </p:pic>
      <p:pic>
        <p:nvPicPr>
          <p:cNvPr id="9" name="Imagen 8">
            <a:extLst>
              <a:ext uri="{FF2B5EF4-FFF2-40B4-BE49-F238E27FC236}">
                <a16:creationId xmlns:a16="http://schemas.microsoft.com/office/drawing/2014/main" id="{CD5D78FB-89F8-4F2A-8D8E-6BF9B6147C04}"/>
              </a:ext>
            </a:extLst>
          </p:cNvPr>
          <p:cNvPicPr>
            <a:picLocks noChangeAspect="1"/>
          </p:cNvPicPr>
          <p:nvPr/>
        </p:nvPicPr>
        <p:blipFill>
          <a:blip r:embed="rId5"/>
          <a:stretch>
            <a:fillRect/>
          </a:stretch>
        </p:blipFill>
        <p:spPr>
          <a:xfrm>
            <a:off x="9774456" y="1865093"/>
            <a:ext cx="1362075" cy="2276475"/>
          </a:xfrm>
          <a:prstGeom prst="rect">
            <a:avLst/>
          </a:prstGeom>
        </p:spPr>
      </p:pic>
    </p:spTree>
    <p:extLst>
      <p:ext uri="{BB962C8B-B14F-4D97-AF65-F5344CB8AC3E}">
        <p14:creationId xmlns:p14="http://schemas.microsoft.com/office/powerpoint/2010/main" val="303621264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BBBB059-1803-4FAC-81D0-F03EA7100183}"/>
              </a:ext>
            </a:extLst>
          </p:cNvPr>
          <p:cNvPicPr/>
          <p:nvPr/>
        </p:nvPicPr>
        <p:blipFill>
          <a:blip r:embed="rId2"/>
          <a:stretch>
            <a:fillRect/>
          </a:stretch>
        </p:blipFill>
        <p:spPr>
          <a:xfrm>
            <a:off x="2992919" y="1472411"/>
            <a:ext cx="6206162" cy="3913177"/>
          </a:xfrm>
          <a:prstGeom prst="rect">
            <a:avLst/>
          </a:prstGeom>
        </p:spPr>
      </p:pic>
    </p:spTree>
    <p:extLst>
      <p:ext uri="{BB962C8B-B14F-4D97-AF65-F5344CB8AC3E}">
        <p14:creationId xmlns:p14="http://schemas.microsoft.com/office/powerpoint/2010/main" val="304367523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516AD97-03B5-42C6-99FB-049F9E4759CE}"/>
              </a:ext>
            </a:extLst>
          </p:cNvPr>
          <p:cNvPicPr/>
          <p:nvPr/>
        </p:nvPicPr>
        <p:blipFill>
          <a:blip r:embed="rId2"/>
          <a:stretch>
            <a:fillRect/>
          </a:stretch>
        </p:blipFill>
        <p:spPr>
          <a:xfrm>
            <a:off x="2569779" y="1439544"/>
            <a:ext cx="6332286" cy="4582883"/>
          </a:xfrm>
          <a:prstGeom prst="rect">
            <a:avLst/>
          </a:prstGeom>
        </p:spPr>
      </p:pic>
    </p:spTree>
    <p:extLst>
      <p:ext uri="{BB962C8B-B14F-4D97-AF65-F5344CB8AC3E}">
        <p14:creationId xmlns:p14="http://schemas.microsoft.com/office/powerpoint/2010/main" val="238706455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3AB3C4C-66F9-4A3E-8F36-76CB59C552BF}"/>
              </a:ext>
            </a:extLst>
          </p:cNvPr>
          <p:cNvPicPr>
            <a:picLocks noChangeAspect="1"/>
          </p:cNvPicPr>
          <p:nvPr/>
        </p:nvPicPr>
        <p:blipFill>
          <a:blip r:embed="rId2"/>
          <a:stretch>
            <a:fillRect/>
          </a:stretch>
        </p:blipFill>
        <p:spPr>
          <a:xfrm>
            <a:off x="2054272" y="2526753"/>
            <a:ext cx="8083455" cy="2690132"/>
          </a:xfrm>
          <a:prstGeom prst="rect">
            <a:avLst/>
          </a:prstGeom>
        </p:spPr>
      </p:pic>
    </p:spTree>
    <p:extLst>
      <p:ext uri="{BB962C8B-B14F-4D97-AF65-F5344CB8AC3E}">
        <p14:creationId xmlns:p14="http://schemas.microsoft.com/office/powerpoint/2010/main" val="35548332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830F0E-BDEE-451C-A8C8-60FB8BAE6DD8}"/>
              </a:ext>
            </a:extLst>
          </p:cNvPr>
          <p:cNvPicPr>
            <a:picLocks noChangeAspect="1"/>
          </p:cNvPicPr>
          <p:nvPr/>
        </p:nvPicPr>
        <p:blipFill>
          <a:blip r:embed="rId2"/>
          <a:stretch>
            <a:fillRect/>
          </a:stretch>
        </p:blipFill>
        <p:spPr>
          <a:xfrm>
            <a:off x="1594123" y="959724"/>
            <a:ext cx="2426084" cy="2280743"/>
          </a:xfrm>
          <a:prstGeom prst="rect">
            <a:avLst/>
          </a:prstGeom>
        </p:spPr>
      </p:pic>
      <p:pic>
        <p:nvPicPr>
          <p:cNvPr id="5" name="Imagen 4">
            <a:extLst>
              <a:ext uri="{FF2B5EF4-FFF2-40B4-BE49-F238E27FC236}">
                <a16:creationId xmlns:a16="http://schemas.microsoft.com/office/drawing/2014/main" id="{E7E5CE41-9221-4D0D-9FBC-0C3C37DCE32F}"/>
              </a:ext>
            </a:extLst>
          </p:cNvPr>
          <p:cNvPicPr>
            <a:picLocks noChangeAspect="1"/>
          </p:cNvPicPr>
          <p:nvPr/>
        </p:nvPicPr>
        <p:blipFill>
          <a:blip r:embed="rId3"/>
          <a:stretch>
            <a:fillRect/>
          </a:stretch>
        </p:blipFill>
        <p:spPr>
          <a:xfrm>
            <a:off x="6096000" y="722040"/>
            <a:ext cx="2426085" cy="2559520"/>
          </a:xfrm>
          <a:prstGeom prst="rect">
            <a:avLst/>
          </a:prstGeom>
        </p:spPr>
      </p:pic>
      <p:pic>
        <p:nvPicPr>
          <p:cNvPr id="7" name="Imagen 6">
            <a:extLst>
              <a:ext uri="{FF2B5EF4-FFF2-40B4-BE49-F238E27FC236}">
                <a16:creationId xmlns:a16="http://schemas.microsoft.com/office/drawing/2014/main" id="{8C34127F-1C1D-4DB2-B00F-76379E05CBC8}"/>
              </a:ext>
            </a:extLst>
          </p:cNvPr>
          <p:cNvPicPr>
            <a:picLocks noChangeAspect="1"/>
          </p:cNvPicPr>
          <p:nvPr/>
        </p:nvPicPr>
        <p:blipFill>
          <a:blip r:embed="rId4"/>
          <a:stretch>
            <a:fillRect/>
          </a:stretch>
        </p:blipFill>
        <p:spPr>
          <a:xfrm>
            <a:off x="1198181" y="3781753"/>
            <a:ext cx="2270070" cy="2281253"/>
          </a:xfrm>
          <a:prstGeom prst="rect">
            <a:avLst/>
          </a:prstGeom>
        </p:spPr>
      </p:pic>
      <p:pic>
        <p:nvPicPr>
          <p:cNvPr id="9" name="Imagen 8">
            <a:extLst>
              <a:ext uri="{FF2B5EF4-FFF2-40B4-BE49-F238E27FC236}">
                <a16:creationId xmlns:a16="http://schemas.microsoft.com/office/drawing/2014/main" id="{A876248F-86F6-4CC6-A3DF-9391C045C2D1}"/>
              </a:ext>
            </a:extLst>
          </p:cNvPr>
          <p:cNvPicPr>
            <a:picLocks noChangeAspect="1"/>
          </p:cNvPicPr>
          <p:nvPr/>
        </p:nvPicPr>
        <p:blipFill>
          <a:blip r:embed="rId5"/>
          <a:stretch>
            <a:fillRect/>
          </a:stretch>
        </p:blipFill>
        <p:spPr>
          <a:xfrm>
            <a:off x="6096000" y="3781753"/>
            <a:ext cx="2426085" cy="2534716"/>
          </a:xfrm>
          <a:prstGeom prst="rect">
            <a:avLst/>
          </a:prstGeom>
        </p:spPr>
      </p:pic>
      <p:sp>
        <p:nvSpPr>
          <p:cNvPr id="10" name="CuadroTexto 9">
            <a:extLst>
              <a:ext uri="{FF2B5EF4-FFF2-40B4-BE49-F238E27FC236}">
                <a16:creationId xmlns:a16="http://schemas.microsoft.com/office/drawing/2014/main" id="{689893CD-DA42-44C4-A358-49A5E58CF8B9}"/>
              </a:ext>
            </a:extLst>
          </p:cNvPr>
          <p:cNvSpPr txBox="1"/>
          <p:nvPr/>
        </p:nvSpPr>
        <p:spPr>
          <a:xfrm>
            <a:off x="3594538" y="287278"/>
            <a:ext cx="4698124" cy="369332"/>
          </a:xfrm>
          <a:prstGeom prst="rect">
            <a:avLst/>
          </a:prstGeom>
          <a:noFill/>
        </p:spPr>
        <p:txBody>
          <a:bodyPr wrap="square" rtlCol="0">
            <a:spAutoFit/>
          </a:bodyPr>
          <a:lstStyle/>
          <a:p>
            <a:r>
              <a:rPr lang="es-MX" dirty="0" err="1"/>
              <a:t>Some</a:t>
            </a:r>
            <a:r>
              <a:rPr lang="es-MX" dirty="0"/>
              <a:t> </a:t>
            </a:r>
            <a:r>
              <a:rPr lang="es-MX" dirty="0" err="1"/>
              <a:t>examples</a:t>
            </a:r>
            <a:r>
              <a:rPr lang="es-MX" dirty="0"/>
              <a:t> </a:t>
            </a:r>
            <a:r>
              <a:rPr lang="es-MX" dirty="0" err="1"/>
              <a:t>of</a:t>
            </a:r>
            <a:r>
              <a:rPr lang="es-MX" dirty="0"/>
              <a:t> places</a:t>
            </a:r>
            <a:endParaRPr lang="en-US" dirty="0"/>
          </a:p>
        </p:txBody>
      </p:sp>
    </p:spTree>
    <p:extLst>
      <p:ext uri="{BB962C8B-B14F-4D97-AF65-F5344CB8AC3E}">
        <p14:creationId xmlns:p14="http://schemas.microsoft.com/office/powerpoint/2010/main" val="348073716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6FEA89C-283E-4D1C-B5C6-BA913B81AE26}"/>
              </a:ext>
            </a:extLst>
          </p:cNvPr>
          <p:cNvPicPr/>
          <p:nvPr/>
        </p:nvPicPr>
        <p:blipFill>
          <a:blip r:embed="rId2"/>
          <a:stretch>
            <a:fillRect/>
          </a:stretch>
        </p:blipFill>
        <p:spPr>
          <a:xfrm>
            <a:off x="3289935" y="2582227"/>
            <a:ext cx="6547748" cy="2336614"/>
          </a:xfrm>
          <a:prstGeom prst="rect">
            <a:avLst/>
          </a:prstGeom>
        </p:spPr>
      </p:pic>
    </p:spTree>
    <p:extLst>
      <p:ext uri="{BB962C8B-B14F-4D97-AF65-F5344CB8AC3E}">
        <p14:creationId xmlns:p14="http://schemas.microsoft.com/office/powerpoint/2010/main" val="20907917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F481581-8E93-4DFD-BDAD-080B672A12C3}"/>
              </a:ext>
            </a:extLst>
          </p:cNvPr>
          <p:cNvPicPr>
            <a:picLocks noChangeAspect="1"/>
          </p:cNvPicPr>
          <p:nvPr/>
        </p:nvPicPr>
        <p:blipFill>
          <a:blip r:embed="rId2"/>
          <a:stretch>
            <a:fillRect/>
          </a:stretch>
        </p:blipFill>
        <p:spPr>
          <a:xfrm>
            <a:off x="2648277" y="2034736"/>
            <a:ext cx="7289408" cy="3609319"/>
          </a:xfrm>
          <a:prstGeom prst="rect">
            <a:avLst/>
          </a:prstGeom>
        </p:spPr>
      </p:pic>
    </p:spTree>
    <p:extLst>
      <p:ext uri="{BB962C8B-B14F-4D97-AF65-F5344CB8AC3E}">
        <p14:creationId xmlns:p14="http://schemas.microsoft.com/office/powerpoint/2010/main" val="73175479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F0D89C8-F234-45F5-A604-DFAF7ECD3810}"/>
              </a:ext>
            </a:extLst>
          </p:cNvPr>
          <p:cNvPicPr/>
          <p:nvPr/>
        </p:nvPicPr>
        <p:blipFill>
          <a:blip r:embed="rId2"/>
          <a:stretch>
            <a:fillRect/>
          </a:stretch>
        </p:blipFill>
        <p:spPr>
          <a:xfrm>
            <a:off x="4533899" y="2100262"/>
            <a:ext cx="3806059" cy="3023531"/>
          </a:xfrm>
          <a:prstGeom prst="rect">
            <a:avLst/>
          </a:prstGeom>
        </p:spPr>
      </p:pic>
    </p:spTree>
    <p:extLst>
      <p:ext uri="{BB962C8B-B14F-4D97-AF65-F5344CB8AC3E}">
        <p14:creationId xmlns:p14="http://schemas.microsoft.com/office/powerpoint/2010/main" val="227605150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90760-AEA5-4449-935A-F74F87E62CAF}"/>
              </a:ext>
            </a:extLst>
          </p:cNvPr>
          <p:cNvSpPr>
            <a:spLocks noGrp="1"/>
          </p:cNvSpPr>
          <p:nvPr>
            <p:ph type="title"/>
          </p:nvPr>
        </p:nvSpPr>
        <p:spPr>
          <a:xfrm>
            <a:off x="685800" y="749674"/>
            <a:ext cx="5830613" cy="1293028"/>
          </a:xfrm>
        </p:spPr>
        <p:txBody>
          <a:bodyPr/>
          <a:lstStyle/>
          <a:p>
            <a:r>
              <a:rPr lang="es-MX" dirty="0" err="1"/>
              <a:t>Problem</a:t>
            </a:r>
            <a:r>
              <a:rPr lang="es-MX" dirty="0"/>
              <a:t> </a:t>
            </a:r>
            <a:r>
              <a:rPr lang="es-MX" dirty="0" err="1"/>
              <a:t>description</a:t>
            </a:r>
            <a:endParaRPr lang="en-US" dirty="0"/>
          </a:p>
        </p:txBody>
      </p:sp>
      <p:sp>
        <p:nvSpPr>
          <p:cNvPr id="3" name="Marcador de contenido 2">
            <a:extLst>
              <a:ext uri="{FF2B5EF4-FFF2-40B4-BE49-F238E27FC236}">
                <a16:creationId xmlns:a16="http://schemas.microsoft.com/office/drawing/2014/main" id="{6B35188C-7C3B-45CB-9359-A410CAA86AD8}"/>
              </a:ext>
            </a:extLst>
          </p:cNvPr>
          <p:cNvSpPr>
            <a:spLocks noGrp="1"/>
          </p:cNvSpPr>
          <p:nvPr>
            <p:ph idx="1"/>
          </p:nvPr>
        </p:nvSpPr>
        <p:spPr>
          <a:xfrm>
            <a:off x="827690" y="2904008"/>
            <a:ext cx="10820400" cy="2140957"/>
          </a:xfrm>
        </p:spPr>
        <p:txBody>
          <a:bodyPr/>
          <a:lstStyle/>
          <a:p>
            <a:pPr marL="0" indent="0">
              <a:buNone/>
            </a:pPr>
            <a:r>
              <a:rPr lang="en-US" sz="2400" dirty="0">
                <a:solidFill>
                  <a:schemeClr val="accent2"/>
                </a:solidFill>
                <a:effectLst/>
                <a:latin typeface="Abadi" panose="020B0604020104020204" pitchFamily="34" charset="0"/>
                <a:ea typeface="Times New Roman" panose="02020603050405020304" pitchFamily="18" charset="0"/>
              </a:rPr>
              <a:t>The problem to be solved in this analysis is to find the best and most appropriate neighborhood to live according to the characteristics mentioned above and that contributes to giving a better quality of life especially for people who come from other cities or towns to seek new and greater job opportunities in Toronto and Manhattan.</a:t>
            </a:r>
          </a:p>
          <a:p>
            <a:endParaRPr lang="en-US" dirty="0"/>
          </a:p>
        </p:txBody>
      </p:sp>
    </p:spTree>
    <p:extLst>
      <p:ext uri="{BB962C8B-B14F-4D97-AF65-F5344CB8AC3E}">
        <p14:creationId xmlns:p14="http://schemas.microsoft.com/office/powerpoint/2010/main" val="182010603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22DF9BE-F932-4F76-A93D-808C881901D8}"/>
              </a:ext>
            </a:extLst>
          </p:cNvPr>
          <p:cNvPicPr/>
          <p:nvPr/>
        </p:nvPicPr>
        <p:blipFill>
          <a:blip r:embed="rId2"/>
          <a:stretch>
            <a:fillRect/>
          </a:stretch>
        </p:blipFill>
        <p:spPr>
          <a:xfrm>
            <a:off x="3894082" y="1821656"/>
            <a:ext cx="3023695" cy="3593060"/>
          </a:xfrm>
          <a:prstGeom prst="rect">
            <a:avLst/>
          </a:prstGeom>
        </p:spPr>
      </p:pic>
    </p:spTree>
    <p:extLst>
      <p:ext uri="{BB962C8B-B14F-4D97-AF65-F5344CB8AC3E}">
        <p14:creationId xmlns:p14="http://schemas.microsoft.com/office/powerpoint/2010/main" val="7092288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C08A804-B677-45FD-8426-8D8F7808F235}"/>
              </a:ext>
            </a:extLst>
          </p:cNvPr>
          <p:cNvPicPr>
            <a:picLocks noChangeAspect="1"/>
          </p:cNvPicPr>
          <p:nvPr/>
        </p:nvPicPr>
        <p:blipFill>
          <a:blip r:embed="rId2"/>
          <a:stretch>
            <a:fillRect/>
          </a:stretch>
        </p:blipFill>
        <p:spPr>
          <a:xfrm>
            <a:off x="3214687" y="2671762"/>
            <a:ext cx="7290455" cy="1916004"/>
          </a:xfrm>
          <a:prstGeom prst="rect">
            <a:avLst/>
          </a:prstGeom>
        </p:spPr>
      </p:pic>
    </p:spTree>
    <p:extLst>
      <p:ext uri="{BB962C8B-B14F-4D97-AF65-F5344CB8AC3E}">
        <p14:creationId xmlns:p14="http://schemas.microsoft.com/office/powerpoint/2010/main" val="23127715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F7CDEB4-4441-4BA8-AE0B-831C1F43364A}"/>
              </a:ext>
            </a:extLst>
          </p:cNvPr>
          <p:cNvPicPr>
            <a:picLocks noChangeAspect="1"/>
          </p:cNvPicPr>
          <p:nvPr/>
        </p:nvPicPr>
        <p:blipFill>
          <a:blip r:embed="rId2"/>
          <a:stretch>
            <a:fillRect/>
          </a:stretch>
        </p:blipFill>
        <p:spPr>
          <a:xfrm>
            <a:off x="2349146" y="1661947"/>
            <a:ext cx="7493707" cy="4029403"/>
          </a:xfrm>
          <a:prstGeom prst="rect">
            <a:avLst/>
          </a:prstGeom>
        </p:spPr>
      </p:pic>
    </p:spTree>
    <p:extLst>
      <p:ext uri="{BB962C8B-B14F-4D97-AF65-F5344CB8AC3E}">
        <p14:creationId xmlns:p14="http://schemas.microsoft.com/office/powerpoint/2010/main" val="22434503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AA166A8-85A5-4309-AD04-70B256744BA5}"/>
              </a:ext>
            </a:extLst>
          </p:cNvPr>
          <p:cNvPicPr>
            <a:picLocks noChangeAspect="1"/>
          </p:cNvPicPr>
          <p:nvPr/>
        </p:nvPicPr>
        <p:blipFill>
          <a:blip r:embed="rId2"/>
          <a:stretch>
            <a:fillRect/>
          </a:stretch>
        </p:blipFill>
        <p:spPr>
          <a:xfrm>
            <a:off x="2381141" y="1730429"/>
            <a:ext cx="7429718" cy="3397141"/>
          </a:xfrm>
          <a:prstGeom prst="rect">
            <a:avLst/>
          </a:prstGeom>
        </p:spPr>
      </p:pic>
    </p:spTree>
    <p:extLst>
      <p:ext uri="{BB962C8B-B14F-4D97-AF65-F5344CB8AC3E}">
        <p14:creationId xmlns:p14="http://schemas.microsoft.com/office/powerpoint/2010/main" val="9400631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77FA9C2-E01D-4116-BF84-F0DFA08990AA}"/>
              </a:ext>
            </a:extLst>
          </p:cNvPr>
          <p:cNvPicPr>
            <a:picLocks noChangeAspect="1"/>
          </p:cNvPicPr>
          <p:nvPr/>
        </p:nvPicPr>
        <p:blipFill>
          <a:blip r:embed="rId2"/>
          <a:stretch>
            <a:fillRect/>
          </a:stretch>
        </p:blipFill>
        <p:spPr>
          <a:xfrm>
            <a:off x="2935671" y="546056"/>
            <a:ext cx="6570936" cy="5765888"/>
          </a:xfrm>
          <a:prstGeom prst="rect">
            <a:avLst/>
          </a:prstGeom>
        </p:spPr>
      </p:pic>
    </p:spTree>
    <p:extLst>
      <p:ext uri="{BB962C8B-B14F-4D97-AF65-F5344CB8AC3E}">
        <p14:creationId xmlns:p14="http://schemas.microsoft.com/office/powerpoint/2010/main" val="19736317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6870A-79C0-46E8-9863-974D38A7A781}"/>
              </a:ext>
            </a:extLst>
          </p:cNvPr>
          <p:cNvSpPr>
            <a:spLocks noGrp="1"/>
          </p:cNvSpPr>
          <p:nvPr>
            <p:ph type="title"/>
          </p:nvPr>
        </p:nvSpPr>
        <p:spPr>
          <a:xfrm>
            <a:off x="685800" y="796970"/>
            <a:ext cx="5110655" cy="1293028"/>
          </a:xfrm>
        </p:spPr>
        <p:txBody>
          <a:bodyPr/>
          <a:lstStyle/>
          <a:p>
            <a:r>
              <a:rPr lang="es-MX" dirty="0" err="1"/>
              <a:t>Conclusions</a:t>
            </a:r>
            <a:r>
              <a:rPr lang="es-MX" dirty="0"/>
              <a:t> and final </a:t>
            </a:r>
            <a:r>
              <a:rPr lang="es-MX" dirty="0" err="1"/>
              <a:t>results</a:t>
            </a:r>
            <a:endParaRPr lang="en-US" dirty="0"/>
          </a:p>
        </p:txBody>
      </p:sp>
      <p:sp>
        <p:nvSpPr>
          <p:cNvPr id="3" name="Marcador de contenido 2">
            <a:extLst>
              <a:ext uri="{FF2B5EF4-FFF2-40B4-BE49-F238E27FC236}">
                <a16:creationId xmlns:a16="http://schemas.microsoft.com/office/drawing/2014/main" id="{2811E3E0-50A8-430C-A81F-080C4F48B97B}"/>
              </a:ext>
            </a:extLst>
          </p:cNvPr>
          <p:cNvSpPr>
            <a:spLocks noGrp="1"/>
          </p:cNvSpPr>
          <p:nvPr>
            <p:ph idx="1"/>
          </p:nvPr>
        </p:nvSpPr>
        <p:spPr>
          <a:xfrm>
            <a:off x="685800" y="2346036"/>
            <a:ext cx="10820400" cy="4243950"/>
          </a:xfrm>
        </p:spPr>
        <p:txBody>
          <a:bodyPr>
            <a:normAutofit fontScale="85000" lnSpcReduction="20000"/>
          </a:bodyPr>
          <a:lstStyle/>
          <a:p>
            <a:pPr marL="0" indent="0" algn="just">
              <a:lnSpc>
                <a:spcPct val="107000"/>
              </a:lnSpc>
              <a:spcAft>
                <a:spcPts val="800"/>
              </a:spcAft>
              <a:buNone/>
            </a:pPr>
            <a:r>
              <a:rPr lang="en-US" sz="28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For Toronto , at the end of the clustering, it is concluded that cluster number two is the one that shows the largest amounts of records and that means that people have greater interest in this area group respectively compared to the other areas.</a:t>
            </a:r>
          </a:p>
          <a:p>
            <a:pPr marL="0" indent="0" algn="just">
              <a:lnSpc>
                <a:spcPct val="107000"/>
              </a:lnSpc>
              <a:spcAft>
                <a:spcPts val="800"/>
              </a:spcAft>
              <a:buNone/>
            </a:pPr>
            <a:r>
              <a:rPr lang="en-US" sz="28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For Manhattan , at the end of clustering, it can be stated that clusters 2 to 5 have similar amounts and that means that people residing in that area or tourists show a greater attraction to this type of area compared to the commercial area that only returned a result or record.</a:t>
            </a:r>
          </a:p>
          <a:p>
            <a:pPr marL="0" indent="0" algn="just">
              <a:lnSpc>
                <a:spcPct val="107000"/>
              </a:lnSpc>
              <a:spcAft>
                <a:spcPts val="800"/>
              </a:spcAft>
              <a:buNone/>
            </a:pPr>
            <a:r>
              <a:rPr lang="en-US" sz="28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Carrying out this analysis is very important because more people are coming to these types of cities to find better job opportunities or just for tourism and pleasure and it is very important that there is a statistical record of the places that are most frequented or with the best rating to give better advertising.</a:t>
            </a:r>
          </a:p>
          <a:p>
            <a:pPr algn="just">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133134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CE294-287F-4CFE-A57E-D831DD4973AF}"/>
              </a:ext>
            </a:extLst>
          </p:cNvPr>
          <p:cNvSpPr>
            <a:spLocks noGrp="1"/>
          </p:cNvSpPr>
          <p:nvPr>
            <p:ph type="title"/>
          </p:nvPr>
        </p:nvSpPr>
        <p:spPr>
          <a:xfrm>
            <a:off x="685800" y="639315"/>
            <a:ext cx="6413938" cy="1293028"/>
          </a:xfrm>
        </p:spPr>
        <p:txBody>
          <a:bodyPr/>
          <a:lstStyle/>
          <a:p>
            <a:r>
              <a:rPr lang="es-MX" dirty="0" err="1"/>
              <a:t>Clustering</a:t>
            </a:r>
            <a:r>
              <a:rPr lang="es-MX" dirty="0"/>
              <a:t> </a:t>
            </a:r>
            <a:r>
              <a:rPr lang="es-MX" dirty="0" err="1"/>
              <a:t>approach</a:t>
            </a:r>
            <a:endParaRPr lang="en-US" dirty="0"/>
          </a:p>
        </p:txBody>
      </p:sp>
      <p:sp>
        <p:nvSpPr>
          <p:cNvPr id="3" name="Marcador de contenido 2">
            <a:extLst>
              <a:ext uri="{FF2B5EF4-FFF2-40B4-BE49-F238E27FC236}">
                <a16:creationId xmlns:a16="http://schemas.microsoft.com/office/drawing/2014/main" id="{FF296A73-C140-4AC2-B7A4-197561753A13}"/>
              </a:ext>
            </a:extLst>
          </p:cNvPr>
          <p:cNvSpPr>
            <a:spLocks noGrp="1"/>
          </p:cNvSpPr>
          <p:nvPr>
            <p:ph idx="1"/>
          </p:nvPr>
        </p:nvSpPr>
        <p:spPr>
          <a:xfrm>
            <a:off x="685800" y="2782486"/>
            <a:ext cx="10820400" cy="1293028"/>
          </a:xfrm>
        </p:spPr>
        <p:txBody>
          <a:bodyPr/>
          <a:lstStyle/>
          <a:p>
            <a:pPr marL="0" indent="0">
              <a:buNone/>
            </a:pPr>
            <a:r>
              <a:rPr lang="en-US" sz="2400" dirty="0">
                <a:solidFill>
                  <a:schemeClr val="accent2"/>
                </a:solidFill>
                <a:effectLst/>
                <a:latin typeface="Abadi" panose="020B0604020104020204" pitchFamily="34" charset="0"/>
                <a:ea typeface="Times New Roman" panose="02020603050405020304" pitchFamily="18" charset="0"/>
              </a:rPr>
              <a:t>The analysis of each neighborhood will be carried out using the clustering technique that consists of exploring and reviewing the neighborhoods, segmenting them and finally grouping them into clusters to obtain the results.</a:t>
            </a:r>
          </a:p>
          <a:p>
            <a:endParaRPr lang="en-US" dirty="0"/>
          </a:p>
        </p:txBody>
      </p:sp>
    </p:spTree>
    <p:extLst>
      <p:ext uri="{BB962C8B-B14F-4D97-AF65-F5344CB8AC3E}">
        <p14:creationId xmlns:p14="http://schemas.microsoft.com/office/powerpoint/2010/main" val="388827550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1941D2-3774-402E-9BD9-714B91E939EF}"/>
              </a:ext>
            </a:extLst>
          </p:cNvPr>
          <p:cNvSpPr>
            <a:spLocks noGrp="1"/>
          </p:cNvSpPr>
          <p:nvPr>
            <p:ph type="title"/>
          </p:nvPr>
        </p:nvSpPr>
        <p:spPr>
          <a:xfrm>
            <a:off x="685800" y="639315"/>
            <a:ext cx="4900448" cy="1293028"/>
          </a:xfrm>
        </p:spPr>
        <p:txBody>
          <a:bodyPr/>
          <a:lstStyle/>
          <a:p>
            <a:r>
              <a:rPr lang="es-MX" dirty="0"/>
              <a:t>Data </a:t>
            </a:r>
            <a:r>
              <a:rPr lang="es-MX" dirty="0" err="1"/>
              <a:t>description</a:t>
            </a:r>
            <a:endParaRPr lang="en-US" dirty="0"/>
          </a:p>
        </p:txBody>
      </p:sp>
      <p:sp>
        <p:nvSpPr>
          <p:cNvPr id="3" name="Marcador de contenido 2">
            <a:extLst>
              <a:ext uri="{FF2B5EF4-FFF2-40B4-BE49-F238E27FC236}">
                <a16:creationId xmlns:a16="http://schemas.microsoft.com/office/drawing/2014/main" id="{3C5CC499-1D2E-4D88-BCA2-56AF121C01F6}"/>
              </a:ext>
            </a:extLst>
          </p:cNvPr>
          <p:cNvSpPr>
            <a:spLocks noGrp="1"/>
          </p:cNvSpPr>
          <p:nvPr>
            <p:ph idx="1"/>
          </p:nvPr>
        </p:nvSpPr>
        <p:spPr>
          <a:xfrm>
            <a:off x="685800" y="1555245"/>
            <a:ext cx="10820400" cy="4663440"/>
          </a:xfrm>
        </p:spPr>
        <p:txBody>
          <a:bodyPr>
            <a:normAutofit fontScale="25000" lnSpcReduction="20000"/>
          </a:bodyPr>
          <a:lstStyle/>
          <a:p>
            <a:pPr algn="just"/>
            <a:r>
              <a:rPr lang="en-US" sz="1800" dirty="0">
                <a:solidFill>
                  <a:srgbClr val="000000"/>
                </a:solidFill>
                <a:effectLst/>
                <a:latin typeface="Arial" panose="020B0604020202020204" pitchFamily="34" charset="0"/>
                <a:ea typeface="Times New Roman" panose="02020603050405020304" pitchFamily="18" charset="0"/>
              </a:rPr>
              <a:t>The data on the neighborhoods will be extracted from the website Wikipedia.com by means of the scrapping technique and this data will be stored in a </a:t>
            </a:r>
            <a:r>
              <a:rPr lang="en-US" sz="1800" dirty="0" err="1">
                <a:solidFill>
                  <a:srgbClr val="000000"/>
                </a:solidFill>
                <a:effectLst/>
                <a:latin typeface="Arial" panose="020B0604020202020204" pitchFamily="34" charset="0"/>
                <a:ea typeface="Times New Roman" panose="02020603050405020304" pitchFamily="18" charset="0"/>
              </a:rPr>
              <a:t>dataframe</a:t>
            </a:r>
            <a:r>
              <a:rPr lang="en-US" sz="1800" dirty="0">
                <a:solidFill>
                  <a:srgbClr val="000000"/>
                </a:solidFill>
                <a:effectLst/>
                <a:latin typeface="Arial" panose="020B0604020202020204" pitchFamily="34" charset="0"/>
                <a:ea typeface="Times New Roman" panose="02020603050405020304" pitchFamily="18" charset="0"/>
              </a:rPr>
              <a:t> for .</a:t>
            </a:r>
            <a:endParaRPr lang="en-US" sz="1800" dirty="0">
              <a:effectLst/>
              <a:latin typeface="Times New Roman" panose="02020603050405020304" pitchFamily="18" charset="0"/>
              <a:ea typeface="Times New Roman" panose="02020603050405020304" pitchFamily="18" charset="0"/>
            </a:endParaRPr>
          </a:p>
          <a:p>
            <a:pPr marL="0" indent="0" algn="just">
              <a:spcBef>
                <a:spcPts val="1200"/>
              </a:spcBef>
              <a:buNone/>
            </a:pPr>
            <a:r>
              <a:rPr lang="en-US" sz="9600" dirty="0">
                <a:solidFill>
                  <a:schemeClr val="accent2"/>
                </a:solidFill>
                <a:effectLst/>
                <a:latin typeface="Abadi" panose="020B0604020104020204" pitchFamily="34" charset="0"/>
                <a:ea typeface="Times New Roman" panose="02020603050405020304" pitchFamily="18" charset="0"/>
              </a:rPr>
              <a:t>A geocoder library will be used in order to extract the latitude and longitude of each neighborhood.</a:t>
            </a:r>
          </a:p>
          <a:p>
            <a:pPr marL="0" indent="0" algn="just">
              <a:spcBef>
                <a:spcPts val="1200"/>
              </a:spcBef>
              <a:buNone/>
            </a:pPr>
            <a:r>
              <a:rPr lang="en-US" sz="9600" dirty="0">
                <a:solidFill>
                  <a:schemeClr val="accent2"/>
                </a:solidFill>
                <a:effectLst/>
                <a:latin typeface="Abadi" panose="020B0604020104020204" pitchFamily="34" charset="0"/>
                <a:ea typeface="Times New Roman" panose="02020603050405020304" pitchFamily="18" charset="0"/>
              </a:rPr>
              <a:t>The Foursquare API will be used in order to obtain the main characteristics of each neighborhood, such as:</a:t>
            </a:r>
          </a:p>
          <a:p>
            <a:pPr marL="0" indent="0" algn="just">
              <a:spcBef>
                <a:spcPts val="1200"/>
              </a:spcBef>
              <a:buNone/>
            </a:pPr>
            <a:endParaRPr lang="en-US" sz="9600" dirty="0">
              <a:solidFill>
                <a:schemeClr val="accent2"/>
              </a:solidFill>
              <a:effectLst/>
              <a:latin typeface="Abadi" panose="020B0604020104020204" pitchFamily="34" charset="0"/>
              <a:ea typeface="Times New Roman" panose="02020603050405020304" pitchFamily="18" charset="0"/>
            </a:endParaRPr>
          </a:p>
          <a:p>
            <a:pPr marL="342900" marR="304800" lvl="0" indent="-342900">
              <a:lnSpc>
                <a:spcPts val="1500"/>
              </a:lnSpc>
              <a:spcAft>
                <a:spcPts val="800"/>
              </a:spcAft>
              <a:tabLst>
                <a:tab pos="457200" algn="l"/>
              </a:tabLst>
            </a:pPr>
            <a:r>
              <a:rPr lang="en-US" sz="96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Neighborhood</a:t>
            </a:r>
          </a:p>
          <a:p>
            <a:pPr marL="342900" marR="304800" lvl="0" indent="-342900">
              <a:lnSpc>
                <a:spcPts val="1500"/>
              </a:lnSpc>
              <a:spcAft>
                <a:spcPts val="800"/>
              </a:spcAft>
              <a:tabLst>
                <a:tab pos="457200" algn="l"/>
              </a:tabLst>
            </a:pPr>
            <a:r>
              <a:rPr lang="en-US" sz="96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Neighborhood Longitude</a:t>
            </a:r>
          </a:p>
          <a:p>
            <a:pPr marL="342900" marR="304800" lvl="0" indent="-342900">
              <a:lnSpc>
                <a:spcPts val="1500"/>
              </a:lnSpc>
              <a:spcAft>
                <a:spcPts val="800"/>
              </a:spcAft>
              <a:tabLst>
                <a:tab pos="457200" algn="l"/>
              </a:tabLst>
            </a:pPr>
            <a:r>
              <a:rPr lang="en-US" sz="96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Neighborhood Latitude</a:t>
            </a:r>
          </a:p>
          <a:p>
            <a:pPr marL="342900" marR="304800" lvl="0" indent="-342900">
              <a:lnSpc>
                <a:spcPts val="1500"/>
              </a:lnSpc>
              <a:spcAft>
                <a:spcPts val="800"/>
              </a:spcAft>
              <a:tabLst>
                <a:tab pos="457200" algn="l"/>
              </a:tabLst>
            </a:pPr>
            <a:r>
              <a:rPr lang="en-US" sz="96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Venue</a:t>
            </a:r>
          </a:p>
          <a:p>
            <a:pPr marL="342900" marR="304800" lvl="0" indent="-342900">
              <a:lnSpc>
                <a:spcPts val="1500"/>
              </a:lnSpc>
              <a:spcAft>
                <a:spcPts val="800"/>
              </a:spcAft>
              <a:tabLst>
                <a:tab pos="457200" algn="l"/>
              </a:tabLst>
            </a:pPr>
            <a:r>
              <a:rPr lang="en-US" sz="96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Venue name</a:t>
            </a:r>
          </a:p>
          <a:p>
            <a:pPr marL="342900" marR="304800" lvl="0" indent="-342900">
              <a:lnSpc>
                <a:spcPts val="1500"/>
              </a:lnSpc>
              <a:spcAft>
                <a:spcPts val="800"/>
              </a:spcAft>
              <a:tabLst>
                <a:tab pos="457200" algn="l"/>
              </a:tabLst>
            </a:pPr>
            <a:r>
              <a:rPr lang="en-US" sz="96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Venue Category</a:t>
            </a:r>
          </a:p>
          <a:p>
            <a:pPr marL="342900" marR="304800" lvl="0" indent="-342900">
              <a:lnSpc>
                <a:spcPts val="1500"/>
              </a:lnSpc>
              <a:spcAft>
                <a:spcPts val="800"/>
              </a:spcAft>
              <a:tabLst>
                <a:tab pos="457200" algn="l"/>
              </a:tabLst>
            </a:pPr>
            <a:r>
              <a:rPr lang="en-US" sz="96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Venue Longitude</a:t>
            </a:r>
          </a:p>
          <a:p>
            <a:pPr marL="342900" marR="304800" lvl="0" indent="-342900">
              <a:lnSpc>
                <a:spcPts val="1500"/>
              </a:lnSpc>
              <a:spcAft>
                <a:spcPts val="800"/>
              </a:spcAft>
              <a:tabLst>
                <a:tab pos="457200" algn="l"/>
              </a:tabLst>
            </a:pPr>
            <a:r>
              <a:rPr lang="en-US" sz="96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Venue Latitude</a:t>
            </a:r>
          </a:p>
          <a:p>
            <a:pPr marL="342900" marR="304800" lvl="0" indent="-342900">
              <a:lnSpc>
                <a:spcPts val="1500"/>
              </a:lnSpc>
              <a:spcAft>
                <a:spcPts val="800"/>
              </a:spcAft>
              <a:tabLst>
                <a:tab pos="457200" algn="l"/>
              </a:tabLs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Venue Rating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pPr>
            <a:r>
              <a:rPr lang="en-US" sz="1800" dirty="0">
                <a:solidFill>
                  <a:srgbClr val="000000"/>
                </a:solidFill>
                <a:effectLst/>
                <a:latin typeface="Arial" panose="020B0604020202020204" pitchFamily="34" charset="0"/>
                <a:ea typeface="Times New Roman" panose="02020603050405020304" pitchFamily="18" charset="0"/>
              </a:rPr>
              <a:t>Columns that are unnecessary or unrelated to the analysis will be cleaned.</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167981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3EC7F-C547-4397-8728-D8354BC0D464}"/>
              </a:ext>
            </a:extLst>
          </p:cNvPr>
          <p:cNvSpPr>
            <a:spLocks noGrp="1"/>
          </p:cNvSpPr>
          <p:nvPr>
            <p:ph type="title"/>
          </p:nvPr>
        </p:nvSpPr>
        <p:spPr>
          <a:xfrm>
            <a:off x="685800" y="639315"/>
            <a:ext cx="5184228" cy="1293028"/>
          </a:xfrm>
        </p:spPr>
        <p:txBody>
          <a:bodyPr/>
          <a:lstStyle/>
          <a:p>
            <a:r>
              <a:rPr lang="es-MX" dirty="0"/>
              <a:t>Data </a:t>
            </a:r>
            <a:r>
              <a:rPr lang="es-MX" dirty="0" err="1"/>
              <a:t>preparation</a:t>
            </a:r>
            <a:endParaRPr lang="en-US" dirty="0"/>
          </a:p>
        </p:txBody>
      </p:sp>
      <p:sp>
        <p:nvSpPr>
          <p:cNvPr id="3" name="Marcador de contenido 2">
            <a:extLst>
              <a:ext uri="{FF2B5EF4-FFF2-40B4-BE49-F238E27FC236}">
                <a16:creationId xmlns:a16="http://schemas.microsoft.com/office/drawing/2014/main" id="{59BC5795-99B8-44F8-BF73-41EB901BCC3C}"/>
              </a:ext>
            </a:extLst>
          </p:cNvPr>
          <p:cNvSpPr>
            <a:spLocks noGrp="1"/>
          </p:cNvSpPr>
          <p:nvPr>
            <p:ph idx="1"/>
          </p:nvPr>
        </p:nvSpPr>
        <p:spPr/>
        <p:txBody>
          <a:bodyPr/>
          <a:lstStyle/>
          <a:p>
            <a:pPr marL="0" indent="0" algn="just">
              <a:lnSpc>
                <a:spcPct val="107000"/>
              </a:lnSpc>
              <a:spcAft>
                <a:spcPts val="800"/>
              </a:spcAft>
              <a:buNone/>
            </a:pPr>
            <a:r>
              <a:rPr lang="en-US" sz="24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Here we are going to extract the data from the web page Wikipedia (Used in this course for another analysis) and put this data into a </a:t>
            </a:r>
            <a:r>
              <a:rPr lang="en-US" sz="2400" dirty="0" err="1">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dataframe</a:t>
            </a:r>
            <a:r>
              <a:rPr lang="en-US" sz="24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n-US" sz="24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400" dirty="0">
                <a:solidFill>
                  <a:schemeClr val="accent2"/>
                </a:solidFill>
                <a:effectLst/>
                <a:latin typeface="Abadi" panose="020B0604020104020204" pitchFamily="34" charset="0"/>
                <a:ea typeface="Calibri" panose="020F0502020204030204" pitchFamily="34" charset="0"/>
                <a:cs typeface="Times New Roman" panose="02020603050405020304" pitchFamily="18" charset="0"/>
              </a:rPr>
              <a:t>Then we will clean the data that is not needed for this study or analysis and to replace null columns or values.</a:t>
            </a:r>
          </a:p>
          <a:p>
            <a:endParaRPr lang="en-US" dirty="0"/>
          </a:p>
        </p:txBody>
      </p:sp>
    </p:spTree>
    <p:extLst>
      <p:ext uri="{BB962C8B-B14F-4D97-AF65-F5344CB8AC3E}">
        <p14:creationId xmlns:p14="http://schemas.microsoft.com/office/powerpoint/2010/main" val="376659912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DA6F6-28D6-418B-9B0C-9D95588D4B6D}"/>
              </a:ext>
            </a:extLst>
          </p:cNvPr>
          <p:cNvSpPr>
            <a:spLocks noGrp="1"/>
          </p:cNvSpPr>
          <p:nvPr>
            <p:ph type="title"/>
          </p:nvPr>
        </p:nvSpPr>
        <p:spPr>
          <a:xfrm>
            <a:off x="685800" y="639315"/>
            <a:ext cx="4222531" cy="1293028"/>
          </a:xfrm>
        </p:spPr>
        <p:txBody>
          <a:bodyPr/>
          <a:lstStyle/>
          <a:p>
            <a:r>
              <a:rPr lang="es-MX" dirty="0"/>
              <a:t>Toronto table</a:t>
            </a:r>
            <a:endParaRPr lang="en-US" dirty="0"/>
          </a:p>
        </p:txBody>
      </p:sp>
      <p:pic>
        <p:nvPicPr>
          <p:cNvPr id="4" name="Marcador de contenido 3">
            <a:extLst>
              <a:ext uri="{FF2B5EF4-FFF2-40B4-BE49-F238E27FC236}">
                <a16:creationId xmlns:a16="http://schemas.microsoft.com/office/drawing/2014/main" id="{CFDD1445-8531-4AEC-9772-AE4F1DE1B667}"/>
              </a:ext>
            </a:extLst>
          </p:cNvPr>
          <p:cNvPicPr>
            <a:picLocks noGrp="1"/>
          </p:cNvPicPr>
          <p:nvPr>
            <p:ph idx="1"/>
          </p:nvPr>
        </p:nvPicPr>
        <p:blipFill>
          <a:blip r:embed="rId2"/>
          <a:stretch>
            <a:fillRect/>
          </a:stretch>
        </p:blipFill>
        <p:spPr>
          <a:xfrm>
            <a:off x="2960915" y="2286001"/>
            <a:ext cx="4911498" cy="2572544"/>
          </a:xfrm>
          <a:prstGeom prst="rect">
            <a:avLst/>
          </a:prstGeom>
        </p:spPr>
      </p:pic>
    </p:spTree>
    <p:extLst>
      <p:ext uri="{BB962C8B-B14F-4D97-AF65-F5344CB8AC3E}">
        <p14:creationId xmlns:p14="http://schemas.microsoft.com/office/powerpoint/2010/main" val="18934919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2D88A-2501-4E46-B359-BAEF1E679161}"/>
              </a:ext>
            </a:extLst>
          </p:cNvPr>
          <p:cNvSpPr>
            <a:spLocks noGrp="1"/>
          </p:cNvSpPr>
          <p:nvPr>
            <p:ph type="title"/>
          </p:nvPr>
        </p:nvSpPr>
        <p:spPr>
          <a:xfrm>
            <a:off x="685800" y="639315"/>
            <a:ext cx="4996543" cy="1293028"/>
          </a:xfrm>
        </p:spPr>
        <p:txBody>
          <a:bodyPr/>
          <a:lstStyle/>
          <a:p>
            <a:r>
              <a:rPr lang="es-MX" dirty="0"/>
              <a:t>Manhattan table</a:t>
            </a:r>
            <a:endParaRPr lang="en-US" dirty="0"/>
          </a:p>
        </p:txBody>
      </p:sp>
      <p:pic>
        <p:nvPicPr>
          <p:cNvPr id="4" name="Imagen 3">
            <a:extLst>
              <a:ext uri="{FF2B5EF4-FFF2-40B4-BE49-F238E27FC236}">
                <a16:creationId xmlns:a16="http://schemas.microsoft.com/office/drawing/2014/main" id="{9AEFC992-0459-4AAC-986A-D344D4C73A5B}"/>
              </a:ext>
            </a:extLst>
          </p:cNvPr>
          <p:cNvPicPr/>
          <p:nvPr/>
        </p:nvPicPr>
        <p:blipFill>
          <a:blip r:embed="rId2"/>
          <a:stretch>
            <a:fillRect/>
          </a:stretch>
        </p:blipFill>
        <p:spPr>
          <a:xfrm>
            <a:off x="4283529" y="2839811"/>
            <a:ext cx="4620986" cy="2907846"/>
          </a:xfrm>
          <a:prstGeom prst="rect">
            <a:avLst/>
          </a:prstGeom>
        </p:spPr>
      </p:pic>
    </p:spTree>
    <p:extLst>
      <p:ext uri="{BB962C8B-B14F-4D97-AF65-F5344CB8AC3E}">
        <p14:creationId xmlns:p14="http://schemas.microsoft.com/office/powerpoint/2010/main" val="16863018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38</TotalTime>
  <Words>578</Words>
  <Application>Microsoft Office PowerPoint</Application>
  <PresentationFormat>Panorámica</PresentationFormat>
  <Paragraphs>43</Paragraphs>
  <Slides>45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45</vt:i4>
      </vt:variant>
    </vt:vector>
  </HeadingPairs>
  <TitlesOfParts>
    <vt:vector size="51" baseType="lpstr">
      <vt:lpstr>Abadi</vt:lpstr>
      <vt:lpstr>Arial</vt:lpstr>
      <vt:lpstr>Calibri</vt:lpstr>
      <vt:lpstr>Century Gothic</vt:lpstr>
      <vt:lpstr>Times New Roman</vt:lpstr>
      <vt:lpstr>Estela de condensación</vt:lpstr>
      <vt:lpstr>The Battle of Neighborhoods  </vt:lpstr>
      <vt:lpstr>Introduction/buSiness problem</vt:lpstr>
      <vt:lpstr>Presentación de PowerPoint</vt:lpstr>
      <vt:lpstr>Problem description</vt:lpstr>
      <vt:lpstr>Clustering approach</vt:lpstr>
      <vt:lpstr>Data description</vt:lpstr>
      <vt:lpstr>Data preparation</vt:lpstr>
      <vt:lpstr>Toronto table</vt:lpstr>
      <vt:lpstr>Manhattan table</vt:lpstr>
      <vt:lpstr>Presentación de PowerPoint</vt:lpstr>
      <vt:lpstr>TORONTO MAPS</vt:lpstr>
      <vt:lpstr>Presentación de PowerPoint</vt:lpstr>
      <vt:lpstr>Manhattan maps</vt:lpstr>
      <vt:lpstr>Presentación de PowerPoint</vt:lpstr>
      <vt:lpstr>Analysis of data</vt:lpstr>
      <vt:lpstr>WE ARE GOING TO EXPLORE NEIGHBORHOODS IN DOWNTOWN TORONTO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Conclusions and 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AXEL MORALES ALFARO</dc:creator>
  <cp:lastModifiedBy>AXEL MORALES ALFARO</cp:lastModifiedBy>
  <cp:revision>5</cp:revision>
  <dcterms:created xsi:type="dcterms:W3CDTF">2020-10-17T12:18:26Z</dcterms:created>
  <dcterms:modified xsi:type="dcterms:W3CDTF">2020-10-17T12:56:53Z</dcterms:modified>
</cp:coreProperties>
</file>