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0" d="100"/>
          <a:sy n="70" d="100"/>
        </p:scale>
        <p:origin x="130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E3B5B-B7AB-4E03-AFFC-1E5F92CFA70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1F4C-3DBF-4DD0-B8CD-2C41262F39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0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Rigoletto is the duke's buffoon. The Duke has a bad habit of seducing the wives or daughters of his courtiers. Rigoletto makes fun of them.</a:t>
            </a:r>
          </a:p>
          <a:p>
            <a:r>
              <a:rPr lang="en-US" dirty="0" err="1"/>
              <a:t>Rigolleto</a:t>
            </a:r>
            <a:r>
              <a:rPr lang="en-US" dirty="0"/>
              <a:t> has a daughter, who is his only reason for living. To get revenge from his jokes, the courtiers decide to abduct his daughter and bring her to the Duke.</a:t>
            </a:r>
          </a:p>
          <a:p>
            <a:r>
              <a:rPr lang="en-US" dirty="0" err="1"/>
              <a:t>Rigolleto</a:t>
            </a:r>
            <a:r>
              <a:rPr lang="en-US" dirty="0"/>
              <a:t> wants revenge in turn.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1F4C-3DBF-4DD0-B8CD-2C41262F39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6A8D9-E6E1-4B94-91EF-1862F9283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10CCF-F0A4-4DC5-A91C-FE39638F2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AD1F2-0B9E-48B4-9B03-71172F02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CEA29-76D7-440B-9C69-B8351F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91BD0-9C13-475D-8946-54C63529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45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A6DBF-8934-4762-B6CB-34B07745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2AAB69-74C8-48B2-9DB7-1CD77585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C1FA6-A0FC-4B36-89CA-21DA0C72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047CE2-05EA-462D-A695-ACE0674A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1BBB7-3463-45B0-BDBA-E792472C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1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9C63CA-BFA4-4090-B93D-F635398D4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F889E5-6F20-4C41-8E87-826BFC4A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C3913-9287-4A00-8847-FC3529CB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1DA2DA-54F6-40E9-B8B1-23F13D07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F0B45-F4CA-42ED-B9E0-394B706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6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9362A-DBDA-4418-A183-9FF06777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EE438-2FF1-47F4-B3F7-DBFC1AD6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0D9093-6633-4ED6-BEF6-A244A50E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48F05-D419-4815-95B8-DF49B2BB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710ABB-21B5-4532-A7C9-AE775D48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9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AB3E1-6141-48EF-B41F-97712F3D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E27094-41C1-4823-976F-08D5E803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CFD4F-FB70-40F6-ACD1-61C7E54E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A01FF-E4C8-4BE6-BF6E-6C8529CA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37B0C-AD9B-4E89-94C5-3AE35F37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99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0CE99-C60E-4699-A8E5-38A94E4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F7A8C-D731-4642-86B4-DB90BB9E4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0F091-5E69-4C1B-8FAA-F22129C4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8990F-657F-41B1-B391-C472715B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C566DC-C130-4AC4-B703-C17D9A58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01B576-0255-4036-B3C1-3DC311A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2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D2C31-F866-4303-AE8F-5C699987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53861-913B-4081-9975-071E5104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B05FD6-6F9C-4A68-B3D1-6FFC8372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9BA958-714F-43C6-8F18-877273A85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6F4CC8-D838-4E5E-ACAA-6FE73102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27A0E9-EABD-47D4-9CBC-543A608D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210184-B2C2-4023-A6BC-B216DFF7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DD5CAD-7658-4F20-A2CE-9C046F00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8B9F5-38BD-4E5A-88E2-D8F02AEA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3D0AFC-F9A2-45D8-B91A-7BABB8ED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C9993A-C105-4132-9B8A-BE5B99F7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C4B82-E678-42DD-85D7-FFB4A5EE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5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FC5BFA-6B38-4400-A25F-4EF9BC99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91222E-5555-4F6B-BE9B-ECBC3DF1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AC4266-EE42-4800-AAE9-C397887C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B817B-9372-4C7C-9A4D-A7848D52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054D54-9575-4C45-AFF6-DE2841A1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751F2C-1B00-4DE7-A87A-FCD12FB1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0AC11-5BD9-499A-97D6-2B7A52E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2B4C3B-81D2-4056-BBE9-DE6A686E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36E35E-5138-456E-ADDE-645082C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03801-A904-4BB7-825F-D54D999E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FB2397-5766-4E1E-A472-FC5C7DBF4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D21D96-3EB6-4C24-804A-8450F7C4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55E50D-55E7-4FFC-BCD6-C1006A49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A1A60-268C-4FDF-87AB-AD051E10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322269-9AFA-48E7-9F69-3004068C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56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50D8EB-96D7-492E-9E73-FB8EF89A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525BBA-7D9C-4D56-B697-5BEF7AAB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48A4F-4180-4FC1-A203-97202EA61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FC9C-D4E7-49A8-85BF-8CD8805E0668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7FF59D-7EC2-4D41-8150-2F7E11072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D15AB-304F-4821-8132-C0437083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6089-9266-450B-A710-59070E14C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4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1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12732871-C06A-4453-BFBD-446EF2736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4" y="307731"/>
            <a:ext cx="3008221" cy="399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B7C052C-6148-4335-BE1C-FE269699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431052"/>
            <a:ext cx="3433324" cy="175099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4AD1CA92-3058-419A-91CA-438D130D9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11" y="307730"/>
            <a:ext cx="2838322" cy="399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A669F1-3E7C-4A14-AF3C-0C37C1C05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Play-Libretto comparison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7A199-2F94-4062-B1CD-0BD9E6DE6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2"/>
                </a:solidFill>
              </a:rPr>
              <a:t>Verdi – Hugo : “le </a:t>
            </a:r>
            <a:r>
              <a:rPr lang="en-GB" sz="2000" dirty="0" err="1">
                <a:solidFill>
                  <a:schemeClr val="bg2"/>
                </a:solidFill>
              </a:rPr>
              <a:t>roi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s’amuse</a:t>
            </a:r>
            <a:r>
              <a:rPr lang="en-GB" sz="2000" dirty="0">
                <a:solidFill>
                  <a:schemeClr val="bg2"/>
                </a:solidFill>
              </a:rPr>
              <a:t>” and “Rigoletto”</a:t>
            </a:r>
          </a:p>
        </p:txBody>
      </p:sp>
    </p:spTree>
    <p:extLst>
      <p:ext uri="{BB962C8B-B14F-4D97-AF65-F5344CB8AC3E}">
        <p14:creationId xmlns:p14="http://schemas.microsoft.com/office/powerpoint/2010/main" val="30624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9BD1F31-2527-4A0C-B079-5BBC28A17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r="10330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613D17-F7D8-413B-AF6C-2BA385FB53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3" r="35762" b="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0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5D0C2FA-3702-4914-9D67-D572F21FD9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484" y="168339"/>
            <a:ext cx="7510611" cy="3849189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142BAA-62BA-4995-8D0B-BF7936366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84" y="263429"/>
            <a:ext cx="7510611" cy="384918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0C566FB-8B81-4CEC-90C4-8BD486444617}"/>
              </a:ext>
            </a:extLst>
          </p:cNvPr>
          <p:cNvSpPr txBox="1"/>
          <p:nvPr/>
        </p:nvSpPr>
        <p:spPr>
          <a:xfrm>
            <a:off x="590457" y="495550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Rigoletto/Triboulet and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Duca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/King stay in the centre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BA67A-CC63-429E-B7C4-E61764A6E378}"/>
              </a:ext>
            </a:extLst>
          </p:cNvPr>
          <p:cNvSpPr/>
          <p:nvPr/>
        </p:nvSpPr>
        <p:spPr>
          <a:xfrm>
            <a:off x="6653127" y="46764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Two intersecting areas : private sphere and court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CA4A126-42F5-4701-87ED-13E78AB801FD}"/>
              </a:ext>
            </a:extLst>
          </p:cNvPr>
          <p:cNvSpPr/>
          <p:nvPr/>
        </p:nvSpPr>
        <p:spPr>
          <a:xfrm rot="1599978">
            <a:off x="2290439" y="1119308"/>
            <a:ext cx="834501" cy="1558061"/>
          </a:xfrm>
          <a:prstGeom prst="ellipse">
            <a:avLst/>
          </a:prstGeom>
          <a:solidFill>
            <a:srgbClr val="C00000">
              <a:alpha val="2902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C934367-54C9-4944-AB11-17E738BACC09}"/>
              </a:ext>
            </a:extLst>
          </p:cNvPr>
          <p:cNvSpPr/>
          <p:nvPr/>
        </p:nvSpPr>
        <p:spPr>
          <a:xfrm rot="2717467">
            <a:off x="8620376" y="1322234"/>
            <a:ext cx="634442" cy="1264187"/>
          </a:xfrm>
          <a:prstGeom prst="ellipse">
            <a:avLst/>
          </a:prstGeom>
          <a:solidFill>
            <a:srgbClr val="C00000">
              <a:alpha val="2902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D62C178-B5F2-4FD3-BF79-D49650C65CF3}"/>
              </a:ext>
            </a:extLst>
          </p:cNvPr>
          <p:cNvSpPr/>
          <p:nvPr/>
        </p:nvSpPr>
        <p:spPr>
          <a:xfrm rot="2802944">
            <a:off x="658809" y="66990"/>
            <a:ext cx="2077532" cy="3135450"/>
          </a:xfrm>
          <a:prstGeom prst="ellipse">
            <a:avLst/>
          </a:prstGeom>
          <a:solidFill>
            <a:schemeClr val="accent4">
              <a:lumMod val="60000"/>
              <a:lumOff val="40000"/>
              <a:alpha val="2902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7524710-E7B4-45BF-9C5D-1C154FBE02F6}"/>
              </a:ext>
            </a:extLst>
          </p:cNvPr>
          <p:cNvSpPr/>
          <p:nvPr/>
        </p:nvSpPr>
        <p:spPr>
          <a:xfrm rot="6894123">
            <a:off x="8802944" y="-16169"/>
            <a:ext cx="2156747" cy="2772799"/>
          </a:xfrm>
          <a:prstGeom prst="ellipse">
            <a:avLst/>
          </a:prstGeom>
          <a:solidFill>
            <a:schemeClr val="accent4">
              <a:lumMod val="60000"/>
              <a:lumOff val="40000"/>
              <a:alpha val="2902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6090414-F584-4AB4-BF19-E0D4F66A8300}"/>
              </a:ext>
            </a:extLst>
          </p:cNvPr>
          <p:cNvSpPr/>
          <p:nvPr/>
        </p:nvSpPr>
        <p:spPr>
          <a:xfrm rot="7592166">
            <a:off x="6902651" y="451021"/>
            <a:ext cx="2450669" cy="4485270"/>
          </a:xfrm>
          <a:prstGeom prst="ellipse">
            <a:avLst/>
          </a:prstGeom>
          <a:solidFill>
            <a:schemeClr val="accent1">
              <a:lumMod val="40000"/>
              <a:lumOff val="60000"/>
              <a:alpha val="2902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BBA9DD5-5BBA-4020-AD8A-F46EEF5C7811}"/>
              </a:ext>
            </a:extLst>
          </p:cNvPr>
          <p:cNvSpPr/>
          <p:nvPr/>
        </p:nvSpPr>
        <p:spPr>
          <a:xfrm rot="11747924">
            <a:off x="2393351" y="1154864"/>
            <a:ext cx="2428587" cy="2281772"/>
          </a:xfrm>
          <a:prstGeom prst="ellipse">
            <a:avLst/>
          </a:prstGeom>
          <a:solidFill>
            <a:schemeClr val="accent1">
              <a:lumMod val="40000"/>
              <a:lumOff val="60000"/>
              <a:alpha val="2902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7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15" grpId="0" animBg="1"/>
      <p:bldP spid="15" grpId="1" animBg="1"/>
      <p:bldP spid="15" grpId="2" animBg="1"/>
      <p:bldP spid="15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B15427-1785-4224-9FED-E3D7DDFE132D}"/>
              </a:ext>
            </a:extLst>
          </p:cNvPr>
          <p:cNvSpPr/>
          <p:nvPr/>
        </p:nvSpPr>
        <p:spPr>
          <a:xfrm>
            <a:off x="252549" y="477750"/>
            <a:ext cx="5704114" cy="3657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0BF3B38-BB73-4D0F-A766-085BE3AC87DB}"/>
              </a:ext>
            </a:extLst>
          </p:cNvPr>
          <p:cNvSpPr/>
          <p:nvPr/>
        </p:nvSpPr>
        <p:spPr>
          <a:xfrm>
            <a:off x="6235338" y="477749"/>
            <a:ext cx="5704104" cy="3657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DE7785B-967C-4BFF-802C-5ABAAD139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t="16801" r="8354" b="18239"/>
          <a:stretch/>
        </p:blipFill>
        <p:spPr>
          <a:xfrm>
            <a:off x="313508" y="844731"/>
            <a:ext cx="5643155" cy="2699658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18CD99-D6A3-401E-8846-0130BD17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t="11988" r="6278" b="5612"/>
          <a:stretch/>
        </p:blipFill>
        <p:spPr>
          <a:xfrm>
            <a:off x="6313722" y="593145"/>
            <a:ext cx="5704104" cy="342438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CDB8FA4-3C53-45EF-BD78-FCF193EE620F}"/>
              </a:ext>
            </a:extLst>
          </p:cNvPr>
          <p:cNvSpPr txBox="1"/>
          <p:nvPr/>
        </p:nvSpPr>
        <p:spPr>
          <a:xfrm>
            <a:off x="791793" y="4839135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Intense connection between Gilda and Rigoletto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Strong links in the “revenge area”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F6D39C-BDF8-4FD2-ADED-E3361A73BDAB}"/>
              </a:ext>
            </a:extLst>
          </p:cNvPr>
          <p:cNvSpPr txBox="1"/>
          <p:nvPr/>
        </p:nvSpPr>
        <p:spPr>
          <a:xfrm>
            <a:off x="6490956" y="4799507"/>
            <a:ext cx="519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Stronger connection between triboulet and the king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Political issues take on more prominence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686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4E7B358-4E7F-42F1-90A9-FE9BFEE85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r="8747"/>
          <a:stretch/>
        </p:blipFill>
        <p:spPr>
          <a:xfrm>
            <a:off x="2" y="486798"/>
            <a:ext cx="11020424" cy="6371201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D1609B-102A-4C77-86A2-ACB29FB96D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51F706-C94E-46D4-BAAE-BAFD1AD976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C6C-DE7D-4FDF-8942-6442295715D3}"/>
              </a:ext>
            </a:extLst>
          </p:cNvPr>
          <p:cNvSpPr/>
          <p:nvPr/>
        </p:nvSpPr>
        <p:spPr>
          <a:xfrm>
            <a:off x="0" y="0"/>
            <a:ext cx="12192000" cy="4867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60F8AAD-EA0E-4844-80D1-4627A72620E3}"/>
              </a:ext>
            </a:extLst>
          </p:cNvPr>
          <p:cNvSpPr txBox="1">
            <a:spLocks/>
          </p:cNvSpPr>
          <p:nvPr/>
        </p:nvSpPr>
        <p:spPr>
          <a:xfrm>
            <a:off x="-2" y="8148"/>
            <a:ext cx="12192000" cy="48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Play-Libretto comparison 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DC728780-6367-413D-96CB-3787C37B6D1B}"/>
              </a:ext>
            </a:extLst>
          </p:cNvPr>
          <p:cNvSpPr txBox="1">
            <a:spLocks/>
          </p:cNvSpPr>
          <p:nvPr/>
        </p:nvSpPr>
        <p:spPr>
          <a:xfrm>
            <a:off x="8747245" y="928112"/>
            <a:ext cx="2273181" cy="48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Shakespeare – Verdi:</a:t>
            </a:r>
          </a:p>
          <a:p>
            <a:pPr algn="ctr"/>
            <a:endParaRPr lang="en-GB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Macbeth</a:t>
            </a:r>
          </a:p>
          <a:p>
            <a:pPr algn="ctr"/>
            <a:endParaRPr lang="en-GB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Othello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6FCAE30A-C61F-42D5-96D5-9D0C646B80B2}"/>
              </a:ext>
            </a:extLst>
          </p:cNvPr>
          <p:cNvSpPr txBox="1">
            <a:spLocks/>
          </p:cNvSpPr>
          <p:nvPr/>
        </p:nvSpPr>
        <p:spPr>
          <a:xfrm>
            <a:off x="9333031" y="1829870"/>
            <a:ext cx="2273181" cy="48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Beaumarchais - Mozart:</a:t>
            </a:r>
          </a:p>
          <a:p>
            <a:pPr algn="ctr"/>
            <a:endParaRPr lang="fr-FR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noces de Figaro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A848FCDC-F4E0-4E71-99C7-D6236D75344D}"/>
              </a:ext>
            </a:extLst>
          </p:cNvPr>
          <p:cNvSpPr txBox="1">
            <a:spLocks/>
          </p:cNvSpPr>
          <p:nvPr/>
        </p:nvSpPr>
        <p:spPr>
          <a:xfrm>
            <a:off x="9744423" y="2682790"/>
            <a:ext cx="2273181" cy="48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Beaumarchais - Rossini:</a:t>
            </a:r>
          </a:p>
          <a:p>
            <a:pPr algn="ctr"/>
            <a:endParaRPr lang="fr-FR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barbier de Séville</a:t>
            </a:r>
          </a:p>
        </p:txBody>
      </p:sp>
    </p:spTree>
    <p:extLst>
      <p:ext uri="{BB962C8B-B14F-4D97-AF65-F5344CB8AC3E}">
        <p14:creationId xmlns:p14="http://schemas.microsoft.com/office/powerpoint/2010/main" val="31784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157</Words>
  <Application>Microsoft Office PowerPoint</Application>
  <PresentationFormat>Grand écran</PresentationFormat>
  <Paragraphs>28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Play-Libretto comparison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MANGUY (CI_2019)</dc:creator>
  <cp:lastModifiedBy>Axel MANGUY (CI_2019)</cp:lastModifiedBy>
  <cp:revision>21</cp:revision>
  <dcterms:created xsi:type="dcterms:W3CDTF">2018-03-12T18:27:41Z</dcterms:created>
  <dcterms:modified xsi:type="dcterms:W3CDTF">2018-03-14T12:35:26Z</dcterms:modified>
</cp:coreProperties>
</file>